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57" r:id="rId7"/>
    <p:sldId id="264" r:id="rId8"/>
    <p:sldId id="276" r:id="rId9"/>
    <p:sldId id="265" r:id="rId10"/>
    <p:sldId id="267" r:id="rId11"/>
    <p:sldId id="266" r:id="rId12"/>
    <p:sldId id="268" r:id="rId13"/>
    <p:sldId id="270" r:id="rId14"/>
    <p:sldId id="271" r:id="rId15"/>
    <p:sldId id="263" r:id="rId16"/>
    <p:sldId id="272" r:id="rId17"/>
    <p:sldId id="278" r:id="rId18"/>
    <p:sldId id="273" r:id="rId19"/>
    <p:sldId id="274" r:id="rId20"/>
    <p:sldId id="275" r:id="rId21"/>
    <p:sldId id="277" r:id="rId22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6600"/>
    <a:srgbClr val="F43CB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26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96683-D110-44FD-B94B-8EB0625B7191}" type="datetimeFigureOut">
              <a:rPr lang="ru-RU"/>
              <a:pPr>
                <a:defRPr/>
              </a:pPr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8556A-8A7D-47B0-9890-AC46EDC7DE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965A2-A3FF-451D-8D62-C3A898AE0123}" type="datetimeFigureOut">
              <a:rPr lang="ru-RU"/>
              <a:pPr>
                <a:defRPr/>
              </a:pPr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866FF-13B8-41E4-A560-A0F56E9841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5C3BC-1E7F-42FB-85C3-C10D7A60578B}" type="datetimeFigureOut">
              <a:rPr lang="ru-RU"/>
              <a:pPr>
                <a:defRPr/>
              </a:pPr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C3791-0D46-4D9F-84CF-865AB6006F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EE23B-EC7B-45F5-8B4C-C22CEB50336D}" type="datetimeFigureOut">
              <a:rPr lang="ru-RU"/>
              <a:pPr>
                <a:defRPr/>
              </a:pPr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4D75B-AAE1-48A1-B21C-E68E1A8375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A8C98-F10E-4BD2-BF05-3184BEBE6F63}" type="datetimeFigureOut">
              <a:rPr lang="ru-RU"/>
              <a:pPr>
                <a:defRPr/>
              </a:pPr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ECCED-10B9-4B0F-9FE3-6136255AB9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10D26-8280-4675-91A1-4DB7476135AC}" type="datetimeFigureOut">
              <a:rPr lang="ru-RU"/>
              <a:pPr>
                <a:defRPr/>
              </a:pPr>
              <a:t>24.02.2017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4401A-F5BA-4E50-956B-8E5C2A0197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8BFD2-B129-4B81-986A-9D7EF56D6437}" type="datetimeFigureOut">
              <a:rPr lang="ru-RU"/>
              <a:pPr>
                <a:defRPr/>
              </a:pPr>
              <a:t>24.02.2017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B4D0F-163C-4E41-BC17-9F06386E85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98BB8-86FE-4E67-95CC-77EFD8D496B4}" type="datetimeFigureOut">
              <a:rPr lang="ru-RU"/>
              <a:pPr>
                <a:defRPr/>
              </a:pPr>
              <a:t>24.02.2017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D5EA2-DB03-4373-884F-873103DC41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ED66E-BB6A-45B5-A2AD-6F2FE6BC947D}" type="datetimeFigureOut">
              <a:rPr lang="ru-RU"/>
              <a:pPr>
                <a:defRPr/>
              </a:pPr>
              <a:t>24.02.2017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E02FC-6CA4-4D66-976D-051C41F2C9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01F5E-623C-491F-BE46-7DEE79188A40}" type="datetimeFigureOut">
              <a:rPr lang="ru-RU"/>
              <a:pPr>
                <a:defRPr/>
              </a:pPr>
              <a:t>24.02.2017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39929-F457-432F-A77E-D3A4EF5941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7B8E3-5645-4A49-9E9B-D0F8DCA4E76F}" type="datetimeFigureOut">
              <a:rPr lang="ru-RU"/>
              <a:pPr>
                <a:defRPr/>
              </a:pPr>
              <a:t>24.02.2017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23823-0B8A-4029-BC07-2B2DD5CCDB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9951F6-6DA2-41BF-B100-0DCB0548E2CF}" type="datetimeFigureOut">
              <a:rPr lang="ru-RU"/>
              <a:pPr>
                <a:defRPr/>
              </a:pPr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E6BFE03-7D8D-4476-AD2B-6B5AE0663E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NULL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799467"/>
          </a:xfrm>
          <a:scene3d>
            <a:camera prst="orthographicFront">
              <a:rot lat="597694" lon="21547169" rev="895395"/>
            </a:camera>
            <a:lightRig rig="threePt" dir="t"/>
          </a:scene3d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7500" i="1" dirty="0" smtClean="0">
                <a:latin typeface="Georgia" panose="02040502050405020303" pitchFamily="18" charset="0"/>
              </a:rPr>
              <a:t>Урок </a:t>
            </a:r>
            <a:br>
              <a:rPr lang="uk-UA" sz="7500" i="1" dirty="0" smtClean="0">
                <a:latin typeface="Georgia" panose="02040502050405020303" pitchFamily="18" charset="0"/>
              </a:rPr>
            </a:br>
            <a:r>
              <a:rPr lang="uk-UA" sz="7500" i="1" dirty="0" smtClean="0">
                <a:latin typeface="Georgia" panose="02040502050405020303" pitchFamily="18" charset="0"/>
              </a:rPr>
              <a:t>математики </a:t>
            </a:r>
            <a:br>
              <a:rPr lang="uk-UA" sz="7500" i="1" dirty="0" smtClean="0">
                <a:latin typeface="Georgia" panose="02040502050405020303" pitchFamily="18" charset="0"/>
              </a:rPr>
            </a:br>
            <a:r>
              <a:rPr lang="uk-UA" sz="7500" i="1" dirty="0" smtClean="0">
                <a:latin typeface="Georgia" panose="02040502050405020303" pitchFamily="18" charset="0"/>
              </a:rPr>
              <a:t>в </a:t>
            </a:r>
            <a:br>
              <a:rPr lang="uk-UA" sz="7500" i="1" dirty="0" smtClean="0">
                <a:latin typeface="Georgia" panose="02040502050405020303" pitchFamily="18" charset="0"/>
              </a:rPr>
            </a:br>
            <a:r>
              <a:rPr lang="uk-UA" sz="7500" i="1" dirty="0" smtClean="0">
                <a:latin typeface="Georgia" panose="02040502050405020303" pitchFamily="18" charset="0"/>
              </a:rPr>
              <a:t>4 класі</a:t>
            </a:r>
            <a:endParaRPr lang="ru-RU" sz="7500" i="1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498975" y="434975"/>
            <a:ext cx="7532688" cy="5805488"/>
          </a:xfrm>
        </p:spPr>
        <p:txBody>
          <a:bodyPr/>
          <a:lstStyle/>
          <a:p>
            <a:r>
              <a:rPr lang="uk-UA" sz="4000" b="1" smtClean="0">
                <a:latin typeface="Times New Roman" pitchFamily="18" charset="0"/>
                <a:cs typeface="Times New Roman" pitchFamily="18" charset="0"/>
              </a:rPr>
              <a:t>« Мерседес»</a:t>
            </a:r>
            <a:br>
              <a:rPr lang="uk-UA" sz="4000" b="1" smtClean="0">
                <a:latin typeface="Times New Roman" pitchFamily="18" charset="0"/>
                <a:cs typeface="Times New Roman" pitchFamily="18" charset="0"/>
              </a:rPr>
            </a:br>
            <a:r>
              <a:rPr lang="uk-UA" sz="40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smtClean="0">
                <a:latin typeface="Times New Roman" pitchFamily="18" charset="0"/>
                <a:cs typeface="Times New Roman" pitchFamily="18" charset="0"/>
              </a:rPr>
              <a:t>124 : 2 = 62 км проїжджа за 1 год</a:t>
            </a:r>
            <a:br>
              <a:rPr lang="uk-UA" sz="400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00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00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uk-UA" sz="4000" b="1" smtClean="0">
                <a:latin typeface="Times New Roman" pitchFamily="18" charset="0"/>
                <a:cs typeface="Times New Roman" pitchFamily="18" charset="0"/>
              </a:rPr>
              <a:t>« ПАЗ»  </a:t>
            </a:r>
            <a:br>
              <a:rPr lang="uk-UA" sz="4000" b="1" smtClean="0">
                <a:latin typeface="Times New Roman" pitchFamily="18" charset="0"/>
                <a:cs typeface="Times New Roman" pitchFamily="18" charset="0"/>
              </a:rPr>
            </a:br>
            <a:r>
              <a:rPr lang="uk-UA" sz="4000" b="1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uk-UA" sz="4000" smtClean="0">
                <a:latin typeface="Times New Roman" pitchFamily="18" charset="0"/>
                <a:cs typeface="Times New Roman" pitchFamily="18" charset="0"/>
              </a:rPr>
              <a:t>150 :3 = 50 км </a:t>
            </a:r>
            <a:br>
              <a:rPr lang="uk-UA" sz="400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000" smtClean="0">
                <a:latin typeface="Times New Roman" pitchFamily="18" charset="0"/>
                <a:cs typeface="Times New Roman" pitchFamily="18" charset="0"/>
              </a:rPr>
              <a:t>                         проїжджає за 1 год</a:t>
            </a:r>
            <a:endParaRPr lang="ru-RU" sz="40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Объект 4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2413" y="190500"/>
            <a:ext cx="3951287" cy="2814638"/>
          </a:xfrm>
        </p:spPr>
      </p:pic>
      <p:pic>
        <p:nvPicPr>
          <p:cNvPr id="22532" name="Объект 5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2228850" y="3954463"/>
            <a:ext cx="3511550" cy="26336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838200" y="566738"/>
            <a:ext cx="10515600" cy="5791200"/>
          </a:xfrm>
        </p:spPr>
        <p:txBody>
          <a:bodyPr/>
          <a:lstStyle/>
          <a:p>
            <a:pPr algn="ctr"/>
            <a:r>
              <a:rPr lang="uk-UA" sz="6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Швидкість</a:t>
            </a:r>
            <a:r>
              <a:rPr lang="en-US" sz="6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6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6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v)</a:t>
            </a:r>
            <a:r>
              <a:rPr lang="uk-UA" sz="6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6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smtClean="0">
                <a:latin typeface="Times New Roman" pitchFamily="18" charset="0"/>
                <a:cs typeface="Times New Roman" pitchFamily="18" charset="0"/>
              </a:rPr>
              <a:t>Одиниці вимірювання швидкості:</a:t>
            </a:r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uk-UA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b="1" smtClean="0">
                <a:latin typeface="Times New Roman" pitchFamily="18" charset="0"/>
                <a:cs typeface="Times New Roman" pitchFamily="18" charset="0"/>
              </a:rPr>
              <a:t>км/год     км/с м/с    м/хв   км/хв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en-US" sz="8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 = s </a:t>
            </a:r>
            <a:r>
              <a:rPr lang="uk-UA" sz="8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8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endParaRPr lang="ru-RU" sz="80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6600" b="1" smtClean="0">
                <a:latin typeface="Times New Roman" pitchFamily="18" charset="0"/>
                <a:cs typeface="Times New Roman" pitchFamily="18" charset="0"/>
              </a:rPr>
              <a:t>Фізхвилинка</a:t>
            </a:r>
            <a:endParaRPr lang="ru-RU" sz="66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hape">
            <a:hlinkClick r:id="" action="ppaction://media"/>
          </p:cNvPr>
          <p:cNvPicPr>
            <a:picLocks noGrp="1" noChangeAspect="1"/>
          </p:cNvPicPr>
          <p:nvPr>
            <p:ph idx="1"/>
            <a:audi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2844800" y="5002213"/>
            <a:ext cx="949325" cy="949325"/>
          </a:xfrm>
        </p:spPr>
      </p:pic>
      <p:pic>
        <p:nvPicPr>
          <p:cNvPr id="24580" name="Рисунок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50" y="1733550"/>
            <a:ext cx="6208713" cy="442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0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Объект 6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448425" y="558800"/>
            <a:ext cx="5181600" cy="3440113"/>
          </a:xfrm>
        </p:spPr>
      </p:pic>
      <p:pic>
        <p:nvPicPr>
          <p:cNvPr id="26627" name="Объект 8"/>
          <p:cNvPicPr>
            <a:picLocks noGrp="1" noChangeAspect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69863" y="3159125"/>
            <a:ext cx="6086475" cy="3159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838200" y="-115888"/>
            <a:ext cx="10515600" cy="1058863"/>
          </a:xfrm>
        </p:spPr>
        <p:txBody>
          <a:bodyPr/>
          <a:lstStyle/>
          <a:p>
            <a:pPr algn="ctr"/>
            <a:r>
              <a:rPr lang="uk-UA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Перевірка</a:t>
            </a:r>
            <a:endParaRPr lang="ru-RU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711200"/>
            <a:ext cx="10685463" cy="3178175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1 група</a:t>
            </a:r>
          </a:p>
          <a:p>
            <a:pPr marL="514350" indent="-514350" fontAlgn="auto">
              <a:spcAft>
                <a:spcPts val="0"/>
              </a:spcAft>
              <a:buFont typeface="Arial" panose="020B0604020202020204" pitchFamily="34" charset="0"/>
              <a:buAutoNum type="arabicParenR"/>
              <a:defRPr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78:3 = 26 (км/год) – швидкість  Орлика</a:t>
            </a:r>
          </a:p>
          <a:p>
            <a:pPr marL="514350" indent="-514350" fontAlgn="auto">
              <a:spcAft>
                <a:spcPts val="0"/>
              </a:spcAft>
              <a:buFont typeface="Arial" panose="020B0604020202020204" pitchFamily="34" charset="0"/>
              <a:buAutoNum type="arabicParenR"/>
              <a:defRPr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48:2 = 24 (км/год) – швидкість Гривка</a:t>
            </a:r>
          </a:p>
          <a:p>
            <a:pPr marL="514350" indent="-514350" fontAlgn="auto">
              <a:spcAft>
                <a:spcPts val="0"/>
              </a:spcAft>
              <a:buFont typeface="Arial" panose="020B0604020202020204" pitchFamily="34" charset="0"/>
              <a:buAutoNum type="arabicParenR"/>
              <a:defRPr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26-24 =2(км/год)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Відповідь: на 2 км/год швидкість Орлика більша ніж  швидкість  Гривка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55888" y="3889375"/>
            <a:ext cx="9245600" cy="2830513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2 група</a:t>
            </a:r>
          </a:p>
          <a:p>
            <a:pPr marL="514350" indent="-514350" fontAlgn="auto">
              <a:spcAft>
                <a:spcPts val="0"/>
              </a:spcAft>
              <a:buFont typeface="Arial" panose="020B0604020202020204" pitchFamily="34" charset="0"/>
              <a:buAutoNum type="arabicParenR"/>
              <a:defRPr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78:6 = 13(м/с) – швидкість Бурка</a:t>
            </a:r>
          </a:p>
          <a:p>
            <a:pPr marL="514350" indent="-514350" fontAlgn="auto">
              <a:spcAft>
                <a:spcPts val="0"/>
              </a:spcAft>
              <a:buFont typeface="Arial" panose="020B0604020202020204" pitchFamily="34" charset="0"/>
              <a:buAutoNum type="arabicParenR"/>
              <a:defRPr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84:7= 12 (м/с) – швидкість </a:t>
            </a:r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Вихора</a:t>
            </a:r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fontAlgn="auto">
              <a:spcAft>
                <a:spcPts val="0"/>
              </a:spcAft>
              <a:buFont typeface="Arial" panose="020B0604020202020204" pitchFamily="34" charset="0"/>
              <a:buAutoNum type="arabicParenR"/>
              <a:defRPr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13-12 = 1 (м/с)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Відповідь: на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м/с швидкість </a:t>
            </a:r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Вихора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більша ніж  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швидкість  Бурка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" name="Shape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623888" y="80963"/>
            <a:ext cx="11017250" cy="61960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552700"/>
          </a:xfrm>
        </p:spPr>
        <p:txBody>
          <a:bodyPr/>
          <a:lstStyle/>
          <a:p>
            <a:pPr algn="ctr"/>
            <a:r>
              <a:rPr lang="uk-UA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Задача</a:t>
            </a:r>
            <a:br>
              <a:rPr lang="uk-UA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mtClean="0">
                <a:latin typeface="Times New Roman" pitchFamily="18" charset="0"/>
                <a:cs typeface="Times New Roman" pitchFamily="18" charset="0"/>
              </a:rPr>
              <a:t>За 4 години руху по Дніпру,  козаки на човні подолали відстань 84 км.</a:t>
            </a:r>
            <a:br>
              <a:rPr lang="uk-UA" smtClean="0">
                <a:latin typeface="Times New Roman" pitchFamily="18" charset="0"/>
                <a:cs typeface="Times New Roman" pitchFamily="18" charset="0"/>
              </a:rPr>
            </a:br>
            <a:r>
              <a:rPr lang="uk-UA" smtClean="0">
                <a:latin typeface="Times New Roman" pitchFamily="18" charset="0"/>
                <a:cs typeface="Times New Roman" pitchFamily="18" charset="0"/>
              </a:rPr>
              <a:t>З якою швидкістю рухався  їх човен? </a:t>
            </a:r>
            <a:endParaRPr lang="ru-RU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5825" y="3716338"/>
            <a:ext cx="7808913" cy="2432050"/>
          </a:xfrm>
        </p:spPr>
        <p:txBody>
          <a:bodyPr rtlCol="0">
            <a:normAutofit lnSpcReduction="10000"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4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</a:t>
            </a:r>
            <a:r>
              <a:rPr lang="en-US" sz="4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40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язок</a:t>
            </a:r>
            <a:endParaRPr lang="uk-UA" sz="40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4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 </a:t>
            </a:r>
            <a:r>
              <a:rPr lang="uk-UA" sz="4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 = 21 </a:t>
            </a:r>
            <a:r>
              <a:rPr lang="uk-UA" sz="4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(км/год)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4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Відповідь: із швидкістю 21 км/год     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4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рухався човен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69938"/>
            <a:ext cx="10515600" cy="5407025"/>
          </a:xfrm>
        </p:spPr>
        <p:txBody>
          <a:bodyPr rtlCol="0">
            <a:normAutofit fontScale="85000" lnSpcReduction="20000"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завдання: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sz="6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ст.80  задача 498 або 499, 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скласти свою складену задачу на знаходження швидкості, 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ивч</a:t>
            </a:r>
            <a:r>
              <a:rPr lang="uk-UA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правило на  ст.79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hortica.zp.ua/images/animals/oleni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84188" y="241300"/>
            <a:ext cx="4349750" cy="3009900"/>
          </a:xfrm>
        </p:spPr>
      </p:pic>
      <p:pic>
        <p:nvPicPr>
          <p:cNvPr id="5" name="Рисунок 4" descr="http://hortica.zp.ua/images/animals/kabanyata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7200" y="234950"/>
            <a:ext cx="489585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hortica.zp.ua/images/animals/orla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1150" y="3556000"/>
            <a:ext cx="4348163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чайка птах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07200" y="3556000"/>
            <a:ext cx="4895850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3025" y="712788"/>
            <a:ext cx="9578975" cy="61452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до 160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км/год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b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b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до 30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км /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b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b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b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до 60 км/год</a:t>
            </a:r>
            <a:b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до 50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км/год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3" descr="http://hortica.zp.ua/images/animals/oleni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67700" y="3286125"/>
            <a:ext cx="3221038" cy="260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Объект 7" descr="http://hortica.zp.ua/images/animals/kabanyata2.jpg"/>
          <p:cNvPicPr>
            <a:picLocks noGrp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962025"/>
            <a:ext cx="4000500" cy="2706688"/>
          </a:xfrm>
        </p:spPr>
      </p:pic>
      <p:pic>
        <p:nvPicPr>
          <p:cNvPr id="9" name="Рисунок 8" descr="http://hortica.zp.ua/images/animals/orla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5538" y="38100"/>
            <a:ext cx="3584575" cy="2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чайка птах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3213" y="4213225"/>
            <a:ext cx="3203575" cy="224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9538" y="638175"/>
            <a:ext cx="9288462" cy="5538788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Погрупуйте</a:t>
            </a:r>
            <a:r>
              <a:rPr lang="uk-UA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подані величини: </a:t>
            </a:r>
            <a:endParaRPr lang="uk-UA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120 км</a:t>
            </a:r>
            <a: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uk-UA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245 м    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89 см       25 мм      78 </a:t>
            </a:r>
            <a:r>
              <a:rPr lang="uk-UA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r>
              <a:rPr lang="uk-UA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 міс.     12 років     </a:t>
            </a:r>
            <a: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uk-UA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доби    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56 хв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10515600" cy="812800"/>
          </a:xfrm>
        </p:spPr>
        <p:txBody>
          <a:bodyPr/>
          <a:lstStyle/>
          <a:p>
            <a:pPr algn="ctr"/>
            <a:r>
              <a:rPr lang="uk-UA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Самооцінка </a:t>
            </a:r>
            <a:endParaRPr lang="ru-RU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8738" y="1236663"/>
            <a:ext cx="8755062" cy="4940300"/>
          </a:xfrm>
        </p:spPr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dirty="0"/>
              <a:t> </a:t>
            </a:r>
            <a:r>
              <a:rPr lang="uk-UA" dirty="0" smtClean="0"/>
              <a:t> 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легко виконував завдання , був активним на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уроці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мав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затруднення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виконанні деяких завдань,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намагався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 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працювати на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уроці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-   мені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було складно виконувати завдання,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рідко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відповідав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уроці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84338" y="1236663"/>
            <a:ext cx="914400" cy="914400"/>
          </a:xfrm>
          <a:prstGeom prst="rect">
            <a:avLst/>
          </a:prstGeom>
          <a:solidFill>
            <a:srgbClr val="F43C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05025" y="4841875"/>
            <a:ext cx="914400" cy="914400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684338" y="2927350"/>
            <a:ext cx="914400" cy="914400"/>
          </a:xfrm>
          <a:prstGeom prst="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ъект 2"/>
          <p:cNvSpPr>
            <a:spLocks noGrp="1"/>
          </p:cNvSpPr>
          <p:nvPr>
            <p:ph idx="1"/>
          </p:nvPr>
        </p:nvSpPr>
        <p:spPr>
          <a:xfrm>
            <a:off x="2395538" y="2540000"/>
            <a:ext cx="10075862" cy="37528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uk-UA" sz="8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Дякую за роботу!</a:t>
            </a:r>
            <a:endParaRPr lang="ru-RU" sz="88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6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Перевір</a:t>
            </a:r>
            <a:endParaRPr lang="ru-RU" sz="60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120 км  </a:t>
            </a:r>
            <a:r>
              <a:rPr lang="uk-UA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245 </a:t>
            </a:r>
            <a: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     </a:t>
            </a:r>
            <a:r>
              <a:rPr lang="uk-UA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89 см    </a:t>
            </a:r>
            <a: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мм    </a:t>
            </a:r>
            <a:r>
              <a:rPr lang="uk-UA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78 </a:t>
            </a:r>
            <a:r>
              <a:rPr lang="uk-UA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uk-UA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uk-UA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uk-UA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міс</a:t>
            </a:r>
            <a:r>
              <a:rPr lang="uk-UA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12 </a:t>
            </a:r>
            <a: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років  </a:t>
            </a:r>
            <a:r>
              <a:rPr lang="uk-UA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доби   </a:t>
            </a:r>
            <a:r>
              <a:rPr lang="uk-UA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56 </a:t>
            </a:r>
            <a: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хв </a:t>
            </a:r>
            <a:r>
              <a:rPr lang="uk-UA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24год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14513"/>
            <a:ext cx="10515600" cy="44704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uk-UA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uk-UA" sz="4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smtClean="0">
                <a:latin typeface="Times New Roman" pitchFamily="18" charset="0"/>
                <a:cs typeface="Times New Roman" pitchFamily="18" charset="0"/>
              </a:rPr>
              <a:t>У фермерському господарстві з</a:t>
            </a:r>
          </a:p>
          <a:p>
            <a:pPr marL="0" indent="0" algn="ctr">
              <a:buFont typeface="Arial" charset="0"/>
              <a:buNone/>
            </a:pPr>
            <a:r>
              <a:rPr lang="ru-RU" sz="4400" smtClean="0">
                <a:latin typeface="Times New Roman" pitchFamily="18" charset="0"/>
                <a:cs typeface="Times New Roman" pitchFamily="18" charset="0"/>
              </a:rPr>
              <a:t> 9 овець настригли 27 кг вовни</a:t>
            </a:r>
            <a:r>
              <a:rPr lang="uk-UA" sz="440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ctr">
              <a:buFont typeface="Arial" charset="0"/>
              <a:buNone/>
            </a:pPr>
            <a:r>
              <a:rPr lang="uk-UA" sz="4400" smtClean="0">
                <a:latin typeface="Times New Roman" pitchFamily="18" charset="0"/>
                <a:cs typeface="Times New Roman" pitchFamily="18" charset="0"/>
              </a:rPr>
              <a:t>Скільки кілограмів вовни настригли </a:t>
            </a:r>
          </a:p>
          <a:p>
            <a:pPr marL="0" indent="0" algn="ctr">
              <a:buFont typeface="Arial" charset="0"/>
              <a:buNone/>
            </a:pPr>
            <a:r>
              <a:rPr lang="uk-UA" sz="4400" smtClean="0">
                <a:latin typeface="Times New Roman" pitchFamily="18" charset="0"/>
                <a:cs typeface="Times New Roman" pitchFamily="18" charset="0"/>
              </a:rPr>
              <a:t> з 1 вівці? </a:t>
            </a:r>
            <a:endParaRPr lang="ru-RU" sz="44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charset="0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3"/>
          <p:cNvSpPr>
            <a:spLocks noChangeArrowheads="1"/>
          </p:cNvSpPr>
          <p:nvPr/>
        </p:nvSpPr>
        <p:spPr bwMode="auto">
          <a:xfrm>
            <a:off x="1143000" y="565150"/>
            <a:ext cx="9923463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>
              <a:lnSpc>
                <a:spcPct val="107000"/>
              </a:lnSpc>
            </a:pPr>
            <a:r>
              <a:rPr lang="uk-UA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uk-UA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lang="ru-RU" sz="40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457200" algn="ctr">
              <a:lnSpc>
                <a:spcPct val="107000"/>
              </a:lnSpc>
              <a:spcAft>
                <a:spcPts val="800"/>
              </a:spcAft>
            </a:pPr>
            <a:r>
              <a:rPr lang="ru-RU" sz="4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Бригада учнів допомагала підклеювати книжки в бібліотеці.</a:t>
            </a:r>
          </a:p>
          <a:p>
            <a:pPr marL="457200" algn="ctr">
              <a:lnSpc>
                <a:spcPct val="107000"/>
              </a:lnSpc>
              <a:spcAft>
                <a:spcPts val="800"/>
              </a:spcAft>
            </a:pPr>
            <a:r>
              <a:rPr lang="ru-RU" sz="4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4 дні підклеїла 84 книжки. </a:t>
            </a:r>
          </a:p>
          <a:p>
            <a:pPr marL="457200" algn="ctr">
              <a:lnSpc>
                <a:spcPct val="107000"/>
              </a:lnSpc>
              <a:spcAft>
                <a:spcPts val="800"/>
              </a:spcAft>
            </a:pPr>
            <a:r>
              <a:rPr lang="ru-RU" sz="4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Скільки книжок підклеїли діти за один день?</a:t>
            </a:r>
            <a:r>
              <a:rPr lang="uk-UA" sz="4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40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2235200" y="2133600"/>
            <a:ext cx="7388225" cy="4281488"/>
          </a:xfrm>
        </p:spPr>
        <p:txBody>
          <a:bodyPr/>
          <a:lstStyle/>
          <a:p>
            <a:r>
              <a:rPr lang="uk-UA" sz="5500" b="1" i="1" smtClean="0">
                <a:solidFill>
                  <a:schemeClr val="bg1"/>
                </a:solidFill>
                <a:latin typeface="Georgia" pitchFamily="18" charset="0"/>
              </a:rPr>
              <a:t>Тема</a:t>
            </a:r>
            <a:r>
              <a:rPr lang="uk-UA" sz="4000" b="1" i="1" smtClean="0">
                <a:solidFill>
                  <a:schemeClr val="bg1"/>
                </a:solidFill>
                <a:latin typeface="Georgia" pitchFamily="18" charset="0"/>
              </a:rPr>
              <a:t>:</a:t>
            </a:r>
            <a:br>
              <a:rPr lang="uk-UA" sz="4000" b="1" i="1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uk-UA" sz="4000" b="1" i="1" smtClean="0">
                <a:solidFill>
                  <a:schemeClr val="bg1"/>
                </a:solidFill>
                <a:latin typeface="Georgia" pitchFamily="18" charset="0"/>
              </a:rPr>
              <a:t>                          </a:t>
            </a:r>
            <a:r>
              <a:rPr lang="uk-UA" sz="4000" b="1" smtClean="0">
                <a:solidFill>
                  <a:schemeClr val="bg1"/>
                </a:solidFill>
                <a:latin typeface="Georgia" pitchFamily="18" charset="0"/>
              </a:rPr>
              <a:t>Швидкість.</a:t>
            </a:r>
            <a:br>
              <a:rPr lang="uk-UA" sz="4000" b="1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uk-UA" sz="4000" b="1" smtClean="0">
                <a:solidFill>
                  <a:schemeClr val="bg1"/>
                </a:solidFill>
                <a:latin typeface="Georgia" pitchFamily="18" charset="0"/>
              </a:rPr>
              <a:t>      Одиниці швидкості.       </a:t>
            </a:r>
            <a:br>
              <a:rPr lang="uk-UA" sz="4000" b="1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uk-UA" sz="4000" b="1" smtClean="0">
                <a:solidFill>
                  <a:schemeClr val="bg1"/>
                </a:solidFill>
                <a:latin typeface="Georgia" pitchFamily="18" charset="0"/>
              </a:rPr>
              <a:t>     Задачі на знаходження </a:t>
            </a:r>
            <a:br>
              <a:rPr lang="uk-UA" sz="4000" b="1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uk-UA" sz="4000" b="1" smtClean="0">
                <a:solidFill>
                  <a:schemeClr val="bg1"/>
                </a:solidFill>
                <a:latin typeface="Georgia" pitchFamily="18" charset="0"/>
              </a:rPr>
              <a:t>         швидкості руху. </a:t>
            </a:r>
            <a:endParaRPr lang="ru-RU" sz="4000" b="1" smtClean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Объект 4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5575" y="220663"/>
            <a:ext cx="5181600" cy="3806825"/>
          </a:xfrm>
        </p:spPr>
      </p:pic>
      <p:pic>
        <p:nvPicPr>
          <p:cNvPr id="19459" name="Объект 5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621338" y="2124075"/>
            <a:ext cx="6203950" cy="44180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73263"/>
            <a:ext cx="11353800" cy="38909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/>
              <a:t>                                              </a:t>
            </a:r>
            <a:br>
              <a:rPr lang="uk-UA" dirty="0" smtClean="0"/>
            </a:b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термометр             </a:t>
            </a:r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кантер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рулетка  </a:t>
            </a:r>
            <a:b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b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спідометр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ваги    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3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110038" y="222250"/>
            <a:ext cx="2462212" cy="1970088"/>
          </a:xfrm>
        </p:spPr>
      </p:pic>
      <p:pic>
        <p:nvPicPr>
          <p:cNvPr id="20484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1613" y="212725"/>
            <a:ext cx="2311400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1625" y="3559175"/>
            <a:ext cx="4157663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Рисунок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15338" y="222250"/>
            <a:ext cx="2938462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Рисунок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875" y="3414713"/>
            <a:ext cx="31623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44463" y="379413"/>
            <a:ext cx="7170737" cy="3016250"/>
          </a:xfrm>
        </p:spPr>
        <p:txBody>
          <a:bodyPr/>
          <a:lstStyle/>
          <a:p>
            <a:pPr algn="ctr"/>
            <a:r>
              <a:rPr lang="uk-UA" sz="4000" b="1" smtClean="0">
                <a:latin typeface="Times New Roman" pitchFamily="18" charset="0"/>
                <a:cs typeface="Times New Roman" pitchFamily="18" charset="0"/>
              </a:rPr>
              <a:t>Задача</a:t>
            </a:r>
            <a:br>
              <a:rPr lang="uk-UA" sz="4000" b="1" smtClean="0">
                <a:latin typeface="Times New Roman" pitchFamily="18" charset="0"/>
                <a:cs typeface="Times New Roman" pitchFamily="18" charset="0"/>
              </a:rPr>
            </a:br>
            <a:r>
              <a:rPr lang="uk-UA" sz="4000" smtClean="0">
                <a:latin typeface="Times New Roman" pitchFamily="18" charset="0"/>
                <a:cs typeface="Times New Roman" pitchFamily="18" charset="0"/>
              </a:rPr>
              <a:t>«Мерседес» проїхав 124 км </a:t>
            </a:r>
            <a:br>
              <a:rPr lang="uk-UA" sz="400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000" smtClean="0">
                <a:latin typeface="Times New Roman" pitchFamily="18" charset="0"/>
                <a:cs typeface="Times New Roman" pitchFamily="18" charset="0"/>
              </a:rPr>
              <a:t>за 2 год, а « ПАЗ» – 150 км за</a:t>
            </a:r>
            <a:br>
              <a:rPr lang="uk-UA" sz="400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000" smtClean="0">
                <a:latin typeface="Times New Roman" pitchFamily="18" charset="0"/>
                <a:cs typeface="Times New Roman" pitchFamily="18" charset="0"/>
              </a:rPr>
              <a:t> 3 год. Який автобус рухається </a:t>
            </a:r>
            <a:br>
              <a:rPr lang="uk-UA" sz="400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000" smtClean="0">
                <a:latin typeface="Times New Roman" pitchFamily="18" charset="0"/>
                <a:cs typeface="Times New Roman" pitchFamily="18" charset="0"/>
              </a:rPr>
              <a:t>з більшою швидкістю?</a:t>
            </a:r>
            <a:endParaRPr lang="ru-RU" sz="40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Объект 4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397375" y="3395663"/>
            <a:ext cx="4481513" cy="3190875"/>
          </a:xfrm>
        </p:spPr>
      </p:pic>
      <p:pic>
        <p:nvPicPr>
          <p:cNvPr id="21508" name="Объект 5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7546975" y="379413"/>
            <a:ext cx="4368800" cy="3276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293</Words>
  <Application>Microsoft Office PowerPoint</Application>
  <PresentationFormat>Произвольный</PresentationFormat>
  <Paragraphs>62</Paragraphs>
  <Slides>21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Calibri</vt:lpstr>
      <vt:lpstr>Arial</vt:lpstr>
      <vt:lpstr>Calibri Light</vt:lpstr>
      <vt:lpstr>Times New Roman</vt:lpstr>
      <vt:lpstr>Georgia</vt:lpstr>
      <vt:lpstr>Тема Office</vt:lpstr>
      <vt:lpstr>Слайд 1</vt:lpstr>
      <vt:lpstr>Слайд 2</vt:lpstr>
      <vt:lpstr>Перевір</vt:lpstr>
      <vt:lpstr>Слайд 4</vt:lpstr>
      <vt:lpstr>Слайд 5</vt:lpstr>
      <vt:lpstr>Тема:                           Швидкість.       Одиниці швидкості.             Задачі на знаходження           швидкості руху. </vt:lpstr>
      <vt:lpstr>Слайд 7</vt:lpstr>
      <vt:lpstr>                                               термометр             кантер                        рулетка                                                          спідометр                                 ваги     </vt:lpstr>
      <vt:lpstr>Задача «Мерседес» проїхав 124 км  за 2 год, а « ПАЗ» – 150 км за  3 год. Який автобус рухається  з більшою швидкістю?</vt:lpstr>
      <vt:lpstr>« Мерседес»  124 : 2 = 62 км проїжджа за 1 год              « ПАЗ»               150 :3 = 50 км                           проїжджає за 1 год</vt:lpstr>
      <vt:lpstr>Швидкість  (v)  Одиниці вимірювання швидкості:    км/год     км/с м/с    м/хв   км/хв  v = s : t</vt:lpstr>
      <vt:lpstr>Фізхвилинка</vt:lpstr>
      <vt:lpstr>Слайд 13</vt:lpstr>
      <vt:lpstr>Перевірка</vt:lpstr>
      <vt:lpstr>Слайд 15</vt:lpstr>
      <vt:lpstr>Задача За 4 години руху по Дніпру,  козаки на човні подолали відстань 84 км. З якою швидкістю рухався  їх човен? </vt:lpstr>
      <vt:lpstr>Слайд 17</vt:lpstr>
      <vt:lpstr>Слайд 18</vt:lpstr>
      <vt:lpstr>                                               до 160 км/год                              до 30 км /год                                до 60 км/год                                                    до 50 км/год</vt:lpstr>
      <vt:lpstr>Самооцінка </vt:lpstr>
      <vt:lpstr>Слайд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 математики  в  4 класі</dc:title>
  <dc:creator>Алена Коровина</dc:creator>
  <cp:lastModifiedBy>Techer</cp:lastModifiedBy>
  <cp:revision>35</cp:revision>
  <dcterms:created xsi:type="dcterms:W3CDTF">2016-11-30T21:02:14Z</dcterms:created>
  <dcterms:modified xsi:type="dcterms:W3CDTF">2017-02-24T08:17:13Z</dcterms:modified>
</cp:coreProperties>
</file>