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1"/>
  </p:notesMasterIdLst>
  <p:sldIdLst>
    <p:sldId id="288" r:id="rId2"/>
    <p:sldId id="279" r:id="rId3"/>
    <p:sldId id="283" r:id="rId4"/>
    <p:sldId id="287" r:id="rId5"/>
    <p:sldId id="285" r:id="rId6"/>
    <p:sldId id="257" r:id="rId7"/>
    <p:sldId id="258" r:id="rId8"/>
    <p:sldId id="261" r:id="rId9"/>
    <p:sldId id="262" r:id="rId10"/>
    <p:sldId id="263" r:id="rId11"/>
    <p:sldId id="264" r:id="rId12"/>
    <p:sldId id="267" r:id="rId13"/>
    <p:sldId id="268" r:id="rId14"/>
    <p:sldId id="269" r:id="rId15"/>
    <p:sldId id="280" r:id="rId16"/>
    <p:sldId id="260" r:id="rId17"/>
    <p:sldId id="289" r:id="rId18"/>
    <p:sldId id="290" r:id="rId19"/>
    <p:sldId id="29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7F0417-8709-4D95-AC06-2E64AA8618C1}" type="datetimeFigureOut">
              <a:rPr lang="ru-RU"/>
              <a:pPr>
                <a:defRPr/>
              </a:pPr>
              <a:t>12.02.2017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6CC6FB-5212-4B1B-A4D2-C534341F5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346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164AE-4ABC-4C82-89E6-66DFE92127BC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E1814-5E6C-4FDA-A575-0ED17DBED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6A8FB-04EC-4269-85F6-9543E2960035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463E1-3810-4509-8076-4D7F43EEB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3238" y="530225"/>
            <a:ext cx="8183562" cy="2017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238" y="2700338"/>
            <a:ext cx="8183562" cy="2017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E4CED-F51F-4AB1-B758-88528A1915BA}" type="datetimeFigureOut">
              <a:rPr lang="uk-UA"/>
              <a:pPr>
                <a:defRPr/>
              </a:pPr>
              <a:t>12.02.2017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85B51-B0BE-402A-B55C-37C2E529D8D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03238" y="530225"/>
            <a:ext cx="4014787" cy="4187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70425" y="530225"/>
            <a:ext cx="4016375" cy="2017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70425" y="2700338"/>
            <a:ext cx="4016375" cy="2017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13962-E8DA-406D-81CE-24C3C8235CF3}" type="datetimeFigureOut">
              <a:rPr lang="uk-UA"/>
              <a:pPr>
                <a:defRPr/>
              </a:pPr>
              <a:t>12.02.2017</a:t>
            </a:fld>
            <a:endParaRPr lang="uk-UA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5ABF6-270A-4E85-81AE-6366B480BFC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530225"/>
            <a:ext cx="4014787" cy="4187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0425" y="530225"/>
            <a:ext cx="4016375" cy="4187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C79AC-2CB1-423E-820A-6434EBEE9AA5}" type="datetimeFigureOut">
              <a:rPr lang="uk-UA"/>
              <a:pPr>
                <a:defRPr/>
              </a:pPr>
              <a:t>12.02.2017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07F9D-69BD-46FA-886D-31DD2EFADD1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3238" y="530225"/>
            <a:ext cx="4014787" cy="20177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3238" y="2700338"/>
            <a:ext cx="4014787" cy="2017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70425" y="530225"/>
            <a:ext cx="4016375" cy="4187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776663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A7133-361A-4711-B473-4956172DA146}" type="datetimeFigureOut">
              <a:rPr lang="uk-UA"/>
              <a:pPr>
                <a:defRPr/>
              </a:pPr>
              <a:t>12.02.2017</a:t>
            </a:fld>
            <a:endParaRPr lang="uk-UA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6062663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48663" y="6111875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8CDE7-764F-41B1-A481-3EF9F0DC07E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ADF66-0C9A-4068-BB8A-F0CF611FC181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66850-DED4-4583-A31E-AE525DBBE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9E4B-DB66-42E4-978D-67AADC579675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C0A33-6C93-4696-B627-FE985FA67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845EB-BD98-434B-A8FB-AFE2841EA232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0FB40-9A89-4629-8EDF-5A76D69BF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8B8C5-231D-4A9F-B18A-D4EDFBD8E1A1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2B29B-237E-4BC5-A1B6-AD1813ACD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1B1C4-763A-44DD-8D91-5FBD4FE011D1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71D43-F3C1-4904-BE89-8BB8AA5C5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B1C12-C80C-4474-BDF1-CCAEE25F1C66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49456-C6A2-4367-A287-C8E9C50B1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DC1F3-6B51-4D5A-8DD9-5327E5A36A42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9BE67-D27F-4FB5-A32C-192D91D47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C9E5C-B58A-4927-B521-3317147EFE21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5E397-4D1E-4FD9-898A-253348073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831850"/>
            <a:ext cx="77152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8F8CC2-797D-4931-87C6-FAD4FD42D3B9}" type="datetimeFigureOut">
              <a:rPr lang="en-US"/>
              <a:pPr>
                <a:defRPr/>
              </a:pPr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07AE13-C5CD-48CA-92C6-C8A1BCC1F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81" r:id="rId11"/>
    <p:sldLayoutId id="2147483682" r:id="rId12"/>
    <p:sldLayoutId id="2147483683" r:id="rId13"/>
    <p:sldLayoutId id="214748368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32.jpeg"/><Relationship Id="rId4" Type="http://schemas.openxmlformats.org/officeDocument/2006/relationships/image" Target="../media/image27.wmf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oleObject" Target="../embeddings/oleObject8.bin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5.png"/><Relationship Id="rId10" Type="http://schemas.openxmlformats.org/officeDocument/2006/relationships/image" Target="../media/image2.png"/><Relationship Id="rId4" Type="http://schemas.openxmlformats.org/officeDocument/2006/relationships/image" Target="../media/image28.wmf"/><Relationship Id="rId9" Type="http://schemas.openxmlformats.org/officeDocument/2006/relationships/image" Target="../media/image3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0799" y="1340767"/>
            <a:ext cx="6223237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УРОК АЛГЕБРИ </a:t>
            </a:r>
          </a:p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 КЛАС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32925" t="50833" r="-757" b="1837"/>
          <a:stretch>
            <a:fillRect/>
          </a:stretch>
        </p:blipFill>
        <p:spPr bwMode="auto">
          <a:xfrm>
            <a:off x="3779911" y="3501008"/>
            <a:ext cx="1837929" cy="1837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676456" y="65253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9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395288" y="476250"/>
            <a:ext cx="8183562" cy="1050925"/>
          </a:xfrm>
        </p:spPr>
        <p:txBody>
          <a:bodyPr/>
          <a:lstStyle/>
          <a:p>
            <a:pPr eaLnBrk="1" hangingPunct="1"/>
            <a:r>
              <a:rPr lang="uk-UA" sz="2900" smtClean="0">
                <a:solidFill>
                  <a:srgbClr val="4A2EF4"/>
                </a:solidFill>
              </a:rPr>
              <a:t>Яка із наведених фігур є криволінійною трапецією</a:t>
            </a:r>
            <a:r>
              <a:rPr lang="uk-UA" sz="2900" smtClean="0">
                <a:solidFill>
                  <a:srgbClr val="4A2EF4"/>
                </a:solidFill>
                <a:latin typeface="Arial" charset="0"/>
              </a:rPr>
              <a:t>?</a:t>
            </a:r>
            <a:endParaRPr lang="ru-RU" sz="2900" smtClean="0">
              <a:solidFill>
                <a:srgbClr val="4A2EF4"/>
              </a:solidFill>
              <a:latin typeface="Arial" charset="0"/>
            </a:endParaRPr>
          </a:p>
        </p:txBody>
      </p:sp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grayscl/>
          </a:blip>
          <a:srcRect/>
          <a:stretch>
            <a:fillRect/>
          </a:stretch>
        </p:blipFill>
        <p:spPr bwMode="auto">
          <a:xfrm>
            <a:off x="684213" y="1700213"/>
            <a:ext cx="24479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grayscl/>
          </a:blip>
          <a:srcRect/>
          <a:stretch>
            <a:fillRect/>
          </a:stretch>
        </p:blipFill>
        <p:spPr bwMode="auto">
          <a:xfrm>
            <a:off x="3419475" y="1700213"/>
            <a:ext cx="208915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4">
            <a:lum bright="-12000" contrast="30000"/>
            <a:grayscl/>
          </a:blip>
          <a:srcRect/>
          <a:stretch>
            <a:fillRect/>
          </a:stretch>
        </p:blipFill>
        <p:spPr bwMode="auto">
          <a:xfrm>
            <a:off x="5724525" y="1700213"/>
            <a:ext cx="20891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10"/>
          <p:cNvPicPr>
            <a:picLocks noChangeAspect="1" noChangeArrowheads="1"/>
          </p:cNvPicPr>
          <p:nvPr/>
        </p:nvPicPr>
        <p:blipFill>
          <a:blip r:embed="rId5">
            <a:lum bright="-6000" contrast="36000"/>
            <a:grayscl/>
          </a:blip>
          <a:srcRect/>
          <a:stretch>
            <a:fillRect/>
          </a:stretch>
        </p:blipFill>
        <p:spPr bwMode="auto">
          <a:xfrm>
            <a:off x="5651500" y="3500438"/>
            <a:ext cx="2160588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11"/>
          <p:cNvPicPr>
            <a:picLocks noChangeAspect="1" noChangeArrowheads="1"/>
          </p:cNvPicPr>
          <p:nvPr/>
        </p:nvPicPr>
        <p:blipFill>
          <a:blip r:embed="rId6">
            <a:lum bright="-18000" contrast="42000"/>
            <a:grayscl/>
          </a:blip>
          <a:srcRect/>
          <a:stretch>
            <a:fillRect/>
          </a:stretch>
        </p:blipFill>
        <p:spPr bwMode="auto">
          <a:xfrm>
            <a:off x="900113" y="3500438"/>
            <a:ext cx="187325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12"/>
          <p:cNvPicPr>
            <a:picLocks noChangeAspect="1" noChangeArrowheads="1"/>
          </p:cNvPicPr>
          <p:nvPr/>
        </p:nvPicPr>
        <p:blipFill>
          <a:blip r:embed="rId7">
            <a:lum bright="-24000" contrast="66000"/>
            <a:grayscl/>
          </a:blip>
          <a:srcRect/>
          <a:stretch>
            <a:fillRect/>
          </a:stretch>
        </p:blipFill>
        <p:spPr bwMode="auto">
          <a:xfrm>
            <a:off x="3492500" y="3500438"/>
            <a:ext cx="1873250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Рисунок8"/>
          <p:cNvPicPr>
            <a:picLocks noChangeAspect="1" noChangeArrowheads="1"/>
          </p:cNvPicPr>
          <p:nvPr/>
        </p:nvPicPr>
        <p:blipFill>
          <a:blip r:embed="rId8" cstate="print"/>
          <a:srcRect t="15143" b="15143"/>
          <a:stretch>
            <a:fillRect/>
          </a:stretch>
        </p:blipFill>
        <p:spPr bwMode="auto">
          <a:xfrm>
            <a:off x="0" y="53295"/>
            <a:ext cx="1095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747363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4076700"/>
            <a:ext cx="4114800" cy="2590800"/>
          </a:xfrm>
        </p:spPr>
      </p:pic>
      <p:sp>
        <p:nvSpPr>
          <p:cNvPr id="26626" name="Rectangle 6"/>
          <p:cNvSpPr>
            <a:spLocks noGrp="1"/>
          </p:cNvSpPr>
          <p:nvPr>
            <p:ph type="body" sz="half" idx="3"/>
          </p:nvPr>
        </p:nvSpPr>
        <p:spPr>
          <a:xfrm>
            <a:off x="539750" y="0"/>
            <a:ext cx="8218488" cy="51847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uk-UA" dirty="0" smtClean="0"/>
              <a:t>Знайдемо площу криволінійної трапеції.</a:t>
            </a:r>
            <a:r>
              <a:rPr lang="uk-UA" sz="2400" dirty="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800" dirty="0" smtClean="0"/>
              <a:t>1). Для цього розіб'ємо відрізок </a:t>
            </a:r>
            <a:r>
              <a:rPr lang="en-US" sz="2800" dirty="0" smtClean="0">
                <a:latin typeface="Times New Roman" pitchFamily="18" charset="0"/>
              </a:rPr>
              <a:t>[</a:t>
            </a:r>
            <a:r>
              <a:rPr lang="en-US" sz="2800" i="1" dirty="0" smtClean="0">
                <a:latin typeface="Times New Roman" pitchFamily="18" charset="0"/>
              </a:rPr>
              <a:t>a; b</a:t>
            </a:r>
            <a:r>
              <a:rPr lang="en-US" sz="2800" dirty="0" smtClean="0">
                <a:latin typeface="Times New Roman" pitchFamily="18" charset="0"/>
              </a:rPr>
              <a:t>]</a:t>
            </a:r>
            <a:r>
              <a:rPr lang="uk-UA" sz="2800" dirty="0" smtClean="0"/>
              <a:t> на </a:t>
            </a:r>
            <a:r>
              <a:rPr lang="en-US" sz="2800" dirty="0" smtClean="0">
                <a:latin typeface="Times New Roman" pitchFamily="18" charset="0"/>
              </a:rPr>
              <a:t>n</a:t>
            </a:r>
            <a:r>
              <a:rPr lang="uk-UA" sz="2800" dirty="0" smtClean="0"/>
              <a:t> рівних частин точками а=</a:t>
            </a:r>
            <a:r>
              <a:rPr lang="en-US" sz="2800" dirty="0" smtClean="0">
                <a:latin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</a:rPr>
              <a:t>0</a:t>
            </a:r>
            <a:r>
              <a:rPr lang="uk-UA" sz="2800" baseline="-25000" dirty="0" smtClean="0">
                <a:latin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</a:rPr>
              <a:t>1</a:t>
            </a:r>
            <a:r>
              <a:rPr lang="uk-UA" sz="2800" baseline="-25000" dirty="0" smtClean="0">
                <a:latin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</a:rPr>
              <a:t>…</a:t>
            </a:r>
            <a:r>
              <a:rPr lang="en-US" sz="2800" dirty="0" err="1" smtClean="0">
                <a:latin typeface="Times New Roman" pitchFamily="18" charset="0"/>
              </a:rPr>
              <a:t>x</a:t>
            </a:r>
            <a:r>
              <a:rPr lang="en-US" sz="2800" baseline="-25000" dirty="0" err="1" smtClean="0">
                <a:latin typeface="Times New Roman" pitchFamily="18" charset="0"/>
              </a:rPr>
              <a:t>n</a:t>
            </a:r>
            <a:r>
              <a:rPr lang="en-US" sz="2800" dirty="0" smtClean="0">
                <a:latin typeface="Times New Roman" pitchFamily="18" charset="0"/>
              </a:rPr>
              <a:t>=b.</a:t>
            </a:r>
            <a:r>
              <a:rPr lang="uk-UA" sz="2800" dirty="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800" dirty="0" smtClean="0"/>
              <a:t>2). Позначимо ширину першого відрізка через ∆</a:t>
            </a:r>
            <a:r>
              <a:rPr lang="en-US" sz="2800" dirty="0" smtClean="0">
                <a:latin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</a:rPr>
              <a:t>1</a:t>
            </a:r>
            <a:r>
              <a:rPr lang="uk-UA" sz="2800" dirty="0" smtClean="0"/>
              <a:t>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800" dirty="0" smtClean="0"/>
              <a:t>      другого - ∆</a:t>
            </a:r>
            <a:r>
              <a:rPr lang="en-US" sz="2800" dirty="0" smtClean="0">
                <a:latin typeface="Times New Roman" pitchFamily="18" charset="0"/>
              </a:rPr>
              <a:t>x</a:t>
            </a:r>
            <a:r>
              <a:rPr lang="uk-UA" sz="2800" baseline="-25000" dirty="0" smtClean="0">
                <a:latin typeface="Times New Roman" pitchFamily="18" charset="0"/>
              </a:rPr>
              <a:t>2</a:t>
            </a:r>
            <a:r>
              <a:rPr lang="uk-UA" sz="2800" dirty="0" smtClean="0"/>
              <a:t> і т.д.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800" dirty="0" smtClean="0"/>
              <a:t>3).  На кожному з одержаних відрізків виберемо довільну точку с</a:t>
            </a:r>
            <a:r>
              <a:rPr lang="en-US" sz="2800" baseline="-25000" dirty="0" smtClean="0">
                <a:latin typeface="Times New Roman" pitchFamily="18" charset="0"/>
              </a:rPr>
              <a:t>1</a:t>
            </a:r>
            <a:r>
              <a:rPr lang="uk-UA" sz="2800" dirty="0" smtClean="0"/>
              <a:t>, с</a:t>
            </a:r>
            <a:r>
              <a:rPr lang="en-US" sz="2800" baseline="-25000" dirty="0" smtClean="0">
                <a:latin typeface="Times New Roman" pitchFamily="18" charset="0"/>
              </a:rPr>
              <a:t>2</a:t>
            </a:r>
            <a:r>
              <a:rPr lang="uk-UA" sz="2800" dirty="0" smtClean="0"/>
              <a:t>….с</a:t>
            </a:r>
            <a:r>
              <a:rPr lang="en-US" sz="2800" baseline="-25000" dirty="0" smtClean="0">
                <a:latin typeface="Times New Roman" pitchFamily="18" charset="0"/>
              </a:rPr>
              <a:t>n</a:t>
            </a:r>
            <a:r>
              <a:rPr lang="uk-UA" sz="2800" dirty="0" smtClean="0"/>
              <a:t>. Довжини прямокутників відповідно </a:t>
            </a:r>
            <a:r>
              <a:rPr lang="en-US" sz="2800" dirty="0" smtClean="0"/>
              <a:t>f</a:t>
            </a:r>
            <a:r>
              <a:rPr lang="uk-UA" sz="2800" dirty="0" smtClean="0"/>
              <a:t>(с</a:t>
            </a:r>
            <a:r>
              <a:rPr lang="en-US" sz="2800" baseline="-25000" dirty="0" smtClean="0">
                <a:latin typeface="Times New Roman" pitchFamily="18" charset="0"/>
              </a:rPr>
              <a:t>1</a:t>
            </a:r>
            <a:r>
              <a:rPr lang="uk-UA" sz="2800" dirty="0" smtClean="0"/>
              <a:t>), </a:t>
            </a:r>
            <a:r>
              <a:rPr lang="en-US" sz="2800" dirty="0" smtClean="0"/>
              <a:t>f</a:t>
            </a:r>
            <a:r>
              <a:rPr lang="uk-UA" sz="2800" dirty="0" smtClean="0"/>
              <a:t>(с</a:t>
            </a:r>
            <a:r>
              <a:rPr lang="uk-UA" sz="2800" baseline="-25000" dirty="0" smtClean="0">
                <a:latin typeface="Times New Roman" pitchFamily="18" charset="0"/>
              </a:rPr>
              <a:t>2</a:t>
            </a:r>
            <a:r>
              <a:rPr lang="uk-UA" sz="2800" dirty="0" smtClean="0"/>
              <a:t>)</a:t>
            </a:r>
            <a:r>
              <a:rPr lang="en-US" sz="2800" baseline="-25000" dirty="0" smtClean="0">
                <a:latin typeface="Times New Roman" pitchFamily="18" charset="0"/>
              </a:rPr>
              <a:t> </a:t>
            </a:r>
            <a:r>
              <a:rPr lang="uk-UA" sz="2800" baseline="-25000" dirty="0" smtClean="0">
                <a:latin typeface="Times New Roman" pitchFamily="18" charset="0"/>
              </a:rPr>
              <a:t>…. </a:t>
            </a:r>
            <a:r>
              <a:rPr lang="en-US" sz="2800" dirty="0" smtClean="0"/>
              <a:t>f</a:t>
            </a:r>
            <a:r>
              <a:rPr lang="uk-UA" sz="2800" dirty="0" smtClean="0"/>
              <a:t>(с</a:t>
            </a:r>
            <a:r>
              <a:rPr lang="en-US" sz="2800" baseline="-25000" dirty="0" smtClean="0">
                <a:latin typeface="Times New Roman" pitchFamily="18" charset="0"/>
              </a:rPr>
              <a:t>n</a:t>
            </a:r>
            <a:r>
              <a:rPr lang="uk-UA" sz="2800" dirty="0" smtClean="0"/>
              <a:t>).</a:t>
            </a:r>
          </a:p>
          <a:p>
            <a:pPr eaLnBrk="1" hangingPunct="1">
              <a:buFont typeface="Wingdings 2" pitchFamily="18" charset="2"/>
              <a:buNone/>
            </a:pPr>
            <a:r>
              <a:rPr lang="uk-UA" sz="2800" dirty="0" smtClean="0"/>
              <a:t>4). </a:t>
            </a:r>
            <a:r>
              <a:rPr lang="en-US" sz="2800" dirty="0" err="1" smtClean="0"/>
              <a:t>S</a:t>
            </a:r>
            <a:r>
              <a:rPr lang="en-US" sz="2800" baseline="-25000" dirty="0" err="1" smtClean="0">
                <a:latin typeface="Times New Roman" pitchFamily="18" charset="0"/>
              </a:rPr>
              <a:t>n</a:t>
            </a:r>
            <a:r>
              <a:rPr lang="en-US" sz="2800" baseline="-25000" dirty="0" smtClean="0">
                <a:latin typeface="Times New Roman" pitchFamily="18" charset="0"/>
              </a:rPr>
              <a:t> </a:t>
            </a:r>
            <a:r>
              <a:rPr lang="uk-UA" sz="2800" dirty="0" smtClean="0"/>
              <a:t>= </a:t>
            </a:r>
            <a:r>
              <a:rPr lang="en-US" sz="2800" dirty="0" smtClean="0"/>
              <a:t>S</a:t>
            </a:r>
            <a:r>
              <a:rPr lang="en-US" sz="2800" baseline="-25000" dirty="0" smtClean="0">
                <a:latin typeface="Times New Roman" pitchFamily="18" charset="0"/>
              </a:rPr>
              <a:t>1</a:t>
            </a:r>
            <a:r>
              <a:rPr lang="uk-UA" sz="2800" dirty="0" smtClean="0"/>
              <a:t>+</a:t>
            </a:r>
            <a:r>
              <a:rPr lang="en-US" sz="2800" dirty="0" smtClean="0"/>
              <a:t> S</a:t>
            </a:r>
            <a:r>
              <a:rPr lang="en-US" sz="2800" baseline="-25000" dirty="0" smtClean="0">
                <a:latin typeface="Times New Roman" pitchFamily="18" charset="0"/>
              </a:rPr>
              <a:t>2</a:t>
            </a:r>
            <a:r>
              <a:rPr lang="uk-UA" sz="2800" dirty="0" smtClean="0"/>
              <a:t>+…..</a:t>
            </a:r>
            <a:r>
              <a:rPr lang="en-US" sz="2800" dirty="0" smtClean="0"/>
              <a:t> </a:t>
            </a:r>
            <a:r>
              <a:rPr lang="uk-UA" sz="2800" dirty="0" smtClean="0"/>
              <a:t>+</a:t>
            </a:r>
            <a:r>
              <a:rPr lang="en-US" sz="2800" dirty="0" err="1" smtClean="0"/>
              <a:t>S</a:t>
            </a:r>
            <a:r>
              <a:rPr lang="en-US" sz="2800" baseline="-25000" dirty="0" err="1" smtClean="0">
                <a:latin typeface="Times New Roman" pitchFamily="18" charset="0"/>
              </a:rPr>
              <a:t>n</a:t>
            </a:r>
            <a:r>
              <a:rPr lang="uk-UA" sz="2800" dirty="0" smtClean="0"/>
              <a:t>= </a:t>
            </a:r>
            <a:endParaRPr lang="uk-UA" sz="2800" dirty="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/>
              <a:t>=</a:t>
            </a:r>
            <a:r>
              <a:rPr lang="en-US" sz="2800" dirty="0" smtClean="0"/>
              <a:t>f</a:t>
            </a:r>
            <a:r>
              <a:rPr lang="uk-UA" sz="2800" dirty="0" smtClean="0"/>
              <a:t>(с</a:t>
            </a:r>
            <a:r>
              <a:rPr lang="en-US" sz="2800" baseline="-25000" dirty="0" smtClean="0">
                <a:latin typeface="Times New Roman" pitchFamily="18" charset="0"/>
              </a:rPr>
              <a:t>1</a:t>
            </a:r>
            <a:r>
              <a:rPr lang="uk-UA" sz="2800" dirty="0" smtClean="0"/>
              <a:t>)</a:t>
            </a:r>
            <a:r>
              <a:rPr lang="en-US" sz="2800" baseline="-25000" dirty="0" smtClean="0">
                <a:latin typeface="Times New Roman" pitchFamily="18" charset="0"/>
              </a:rPr>
              <a:t> </a:t>
            </a:r>
            <a:r>
              <a:rPr lang="uk-UA" sz="2800" dirty="0" smtClean="0"/>
              <a:t>∆</a:t>
            </a:r>
            <a:r>
              <a:rPr lang="en-US" sz="2800" dirty="0" smtClean="0">
                <a:latin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</a:rPr>
              <a:t>1</a:t>
            </a:r>
            <a:r>
              <a:rPr lang="uk-UA" sz="2800" dirty="0" smtClean="0"/>
              <a:t> +</a:t>
            </a:r>
            <a:r>
              <a:rPr lang="en-US" sz="2800" dirty="0" smtClean="0"/>
              <a:t>f</a:t>
            </a:r>
            <a:r>
              <a:rPr lang="uk-UA" sz="2800" dirty="0" smtClean="0"/>
              <a:t>(с</a:t>
            </a:r>
            <a:r>
              <a:rPr lang="uk-UA" sz="2800" baseline="-25000" dirty="0" smtClean="0">
                <a:latin typeface="Times New Roman" pitchFamily="18" charset="0"/>
              </a:rPr>
              <a:t>2</a:t>
            </a:r>
            <a:r>
              <a:rPr lang="uk-UA" sz="2800" dirty="0" smtClean="0"/>
              <a:t>)</a:t>
            </a:r>
            <a:r>
              <a:rPr lang="en-US" sz="2800" baseline="-25000" dirty="0" smtClean="0">
                <a:latin typeface="Times New Roman" pitchFamily="18" charset="0"/>
              </a:rPr>
              <a:t> </a:t>
            </a:r>
            <a:r>
              <a:rPr lang="uk-UA" sz="2800" dirty="0" smtClean="0"/>
              <a:t>∆</a:t>
            </a:r>
            <a:r>
              <a:rPr lang="en-US" sz="2800" dirty="0" smtClean="0">
                <a:latin typeface="Times New Roman" pitchFamily="18" charset="0"/>
              </a:rPr>
              <a:t>x</a:t>
            </a:r>
            <a:r>
              <a:rPr lang="uk-UA" sz="2800" baseline="-25000" dirty="0" smtClean="0">
                <a:latin typeface="Times New Roman" pitchFamily="18" charset="0"/>
              </a:rPr>
              <a:t>2</a:t>
            </a:r>
            <a:r>
              <a:rPr lang="uk-UA" sz="2800" dirty="0" smtClean="0"/>
              <a:t> +….+</a:t>
            </a:r>
            <a:r>
              <a:rPr lang="en-US" sz="2800" dirty="0" smtClean="0"/>
              <a:t>f</a:t>
            </a:r>
            <a:r>
              <a:rPr lang="uk-UA" sz="2800" dirty="0" smtClean="0"/>
              <a:t>(с</a:t>
            </a:r>
            <a:r>
              <a:rPr lang="en-US" sz="2800" baseline="-25000" dirty="0" smtClean="0">
                <a:latin typeface="Times New Roman" pitchFamily="18" charset="0"/>
              </a:rPr>
              <a:t>n</a:t>
            </a:r>
            <a:r>
              <a:rPr lang="uk-UA" sz="2800" dirty="0" smtClean="0"/>
              <a:t>)∆</a:t>
            </a:r>
            <a:r>
              <a:rPr lang="en-US" sz="2800" dirty="0" err="1" smtClean="0">
                <a:latin typeface="Times New Roman" pitchFamily="18" charset="0"/>
              </a:rPr>
              <a:t>x</a:t>
            </a:r>
            <a:r>
              <a:rPr lang="en-US" sz="2800" baseline="-25000" dirty="0" err="1" smtClean="0">
                <a:latin typeface="Times New Roman" pitchFamily="18" charset="0"/>
              </a:rPr>
              <a:t>n</a:t>
            </a:r>
            <a:endParaRPr lang="uk-UA" sz="2800" dirty="0" smtClean="0"/>
          </a:p>
          <a:p>
            <a:pPr eaLnBrk="1" hangingPunct="1">
              <a:buFont typeface="Wingdings 2" pitchFamily="18" charset="2"/>
              <a:buNone/>
            </a:pPr>
            <a:endParaRPr lang="uk-UA" sz="2800" dirty="0" smtClean="0"/>
          </a:p>
          <a:p>
            <a:pPr eaLnBrk="1" hangingPunct="1">
              <a:buFont typeface="Wingdings 2" pitchFamily="18" charset="2"/>
              <a:buNone/>
            </a:pPr>
            <a:endParaRPr lang="uk-UA" sz="2800" dirty="0" smtClean="0"/>
          </a:p>
          <a:p>
            <a:pPr algn="just" eaLnBrk="1" hangingPunct="1">
              <a:buFont typeface="Wingdings 2" pitchFamily="18" charset="2"/>
              <a:buNone/>
            </a:pPr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title"/>
          </p:nvPr>
        </p:nvSpPr>
        <p:spPr>
          <a:xfrm>
            <a:off x="395288" y="188913"/>
            <a:ext cx="8183562" cy="520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smtClean="0">
                <a:solidFill>
                  <a:srgbClr val="4A2EF4"/>
                </a:solidFill>
              </a:rPr>
              <a:t>Визначений інтеграл</a:t>
            </a:r>
            <a:endParaRPr lang="ru-RU" sz="3200" smtClean="0">
              <a:solidFill>
                <a:srgbClr val="4A2EF4"/>
              </a:solidFill>
            </a:endParaRPr>
          </a:p>
        </p:txBody>
      </p:sp>
      <p:sp>
        <p:nvSpPr>
          <p:cNvPr id="6224" name="Rectangle 8"/>
          <p:cNvSpPr>
            <a:spLocks noGrp="1"/>
          </p:cNvSpPr>
          <p:nvPr>
            <p:ph type="body" sz="half" idx="1"/>
          </p:nvPr>
        </p:nvSpPr>
        <p:spPr>
          <a:xfrm>
            <a:off x="611188" y="765175"/>
            <a:ext cx="8245475" cy="556577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400" dirty="0" smtClean="0"/>
              <a:t>Суму   </a:t>
            </a:r>
            <a:r>
              <a:rPr lang="en-US" sz="2400" dirty="0" err="1" smtClean="0"/>
              <a:t>S</a:t>
            </a:r>
            <a:r>
              <a:rPr lang="en-US" sz="1600" dirty="0" err="1" smtClean="0"/>
              <a:t>n</a:t>
            </a:r>
            <a:r>
              <a:rPr lang="uk-UA" sz="1600" dirty="0" smtClean="0"/>
              <a:t>  </a:t>
            </a:r>
            <a:r>
              <a:rPr lang="uk-UA" sz="2400" dirty="0" smtClean="0"/>
              <a:t>  називають </a:t>
            </a:r>
            <a:r>
              <a:rPr lang="uk-UA" sz="2400" b="1" dirty="0" smtClean="0"/>
              <a:t>визначеним інтегралом </a:t>
            </a:r>
            <a:r>
              <a:rPr lang="uk-UA" sz="2400" dirty="0" smtClean="0"/>
              <a:t>функції </a:t>
            </a:r>
          </a:p>
          <a:p>
            <a:pPr eaLnBrk="1" hangingPunct="1">
              <a:buFont typeface="Wingdings 2" pitchFamily="18" charset="2"/>
              <a:buNone/>
            </a:pPr>
            <a:endParaRPr lang="uk-UA" sz="2400" i="1" dirty="0" smtClean="0">
              <a:cs typeface="Times New Roman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uk-UA" sz="2400" i="1" dirty="0" smtClean="0">
                <a:cs typeface="Times New Roman" pitchFamily="18" charset="0"/>
              </a:rPr>
              <a:t>у= </a:t>
            </a:r>
            <a:r>
              <a:rPr lang="en-US" sz="2400" i="1" dirty="0" smtClean="0">
                <a:latin typeface="Times New Roman" pitchFamily="18" charset="0"/>
              </a:rPr>
              <a:t>f(x)</a:t>
            </a:r>
            <a:r>
              <a:rPr lang="uk-UA" sz="2400" dirty="0" smtClean="0"/>
              <a:t> від </a:t>
            </a:r>
            <a:r>
              <a:rPr lang="en-US" sz="2400" i="1" dirty="0" smtClean="0">
                <a:latin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uk-UA" sz="2400" dirty="0" smtClean="0"/>
              <a:t>до </a:t>
            </a:r>
            <a:r>
              <a:rPr lang="en-US" sz="2400" i="1" dirty="0" smtClean="0">
                <a:latin typeface="Times New Roman" pitchFamily="18" charset="0"/>
              </a:rPr>
              <a:t>b</a:t>
            </a:r>
            <a:r>
              <a:rPr lang="uk-UA" sz="2400" i="1" dirty="0" smtClean="0"/>
              <a:t> </a:t>
            </a:r>
            <a:r>
              <a:rPr lang="uk-UA" sz="2400" dirty="0" smtClean="0"/>
              <a:t>і позначають                      </a:t>
            </a:r>
            <a:endParaRPr lang="en-US" sz="24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uk-UA" sz="2400" dirty="0" smtClean="0"/>
              <a:t>(читають так: ”інтеграл від </a:t>
            </a:r>
            <a:r>
              <a:rPr lang="en-US" sz="2400" i="1" dirty="0" smtClean="0">
                <a:latin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uk-UA" sz="2400" dirty="0" smtClean="0"/>
              <a:t>до </a:t>
            </a:r>
            <a:r>
              <a:rPr lang="en-US" sz="2400" i="1" dirty="0" smtClean="0">
                <a:latin typeface="Times New Roman" pitchFamily="18" charset="0"/>
              </a:rPr>
              <a:t>b</a:t>
            </a:r>
            <a:r>
              <a:rPr lang="uk-UA" sz="2400" i="1" dirty="0" smtClean="0"/>
              <a:t>  еф від ікс де ікс</a:t>
            </a:r>
            <a:r>
              <a:rPr lang="uk-UA" sz="2400" dirty="0" smtClean="0"/>
              <a:t>”)</a:t>
            </a:r>
          </a:p>
          <a:p>
            <a:pPr eaLnBrk="1" hangingPunct="1"/>
            <a:r>
              <a:rPr lang="uk-UA" sz="2400" i="1" dirty="0" smtClean="0"/>
              <a:t>а  -</a:t>
            </a:r>
            <a:r>
              <a:rPr lang="uk-UA" sz="2400" dirty="0" smtClean="0"/>
              <a:t> нижня межа інтегрування;</a:t>
            </a:r>
            <a:endParaRPr lang="en-US" sz="2400" i="1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i="1" dirty="0" smtClean="0">
                <a:latin typeface="Times New Roman" pitchFamily="18" charset="0"/>
              </a:rPr>
              <a:t>b</a:t>
            </a:r>
            <a:r>
              <a:rPr lang="uk-UA" sz="2400" i="1" dirty="0" smtClean="0"/>
              <a:t>  - </a:t>
            </a:r>
            <a:r>
              <a:rPr lang="uk-UA" sz="2400" dirty="0" smtClean="0"/>
              <a:t>верхня межа інтегрування;</a:t>
            </a:r>
          </a:p>
          <a:p>
            <a:pPr eaLnBrk="1" hangingPunct="1"/>
            <a:r>
              <a:rPr lang="uk-UA" sz="2400" dirty="0" smtClean="0"/>
              <a:t>    - знак визначеного інтеграла</a:t>
            </a:r>
          </a:p>
          <a:p>
            <a:pPr eaLnBrk="1" hangingPunct="1"/>
            <a:r>
              <a:rPr lang="en-US" sz="2400" dirty="0" smtClean="0"/>
              <a:t>f(x)</a:t>
            </a:r>
            <a:r>
              <a:rPr lang="uk-UA" sz="2400" dirty="0" smtClean="0"/>
              <a:t>  - підінтегральна функція;</a:t>
            </a:r>
          </a:p>
          <a:p>
            <a:pPr eaLnBrk="1" hangingPunct="1"/>
            <a:r>
              <a:rPr lang="en-US" sz="2400" dirty="0" smtClean="0"/>
              <a:t>f(x)dx</a:t>
            </a:r>
            <a:r>
              <a:rPr lang="uk-UA" sz="2400" dirty="0" smtClean="0"/>
              <a:t>  - підінтегральний вираз;</a:t>
            </a:r>
          </a:p>
          <a:p>
            <a:pPr eaLnBrk="1" hangingPunct="1"/>
            <a:r>
              <a:rPr lang="uk-UA" sz="2400" i="1" dirty="0" smtClean="0"/>
              <a:t>х </a:t>
            </a:r>
            <a:r>
              <a:rPr lang="uk-UA" sz="2400" dirty="0" smtClean="0"/>
              <a:t>- змінна інтегрування.</a:t>
            </a:r>
            <a:endParaRPr lang="ru-RU" sz="2400" dirty="0" smtClean="0"/>
          </a:p>
        </p:txBody>
      </p:sp>
      <p:graphicFrame>
        <p:nvGraphicFramePr>
          <p:cNvPr id="6220" name="Object 7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971550" y="3338513"/>
          <a:ext cx="4191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1" name="Формула" r:id="rId3" imgW="203112" imgH="279279" progId="Equation.3">
                  <p:embed/>
                </p:oleObj>
              </mc:Choice>
              <mc:Fallback>
                <p:oleObj name="Формула" r:id="rId3" imgW="203112" imgH="279279" progId="Equation.3">
                  <p:embed/>
                  <p:pic>
                    <p:nvPicPr>
                      <p:cNvPr id="0" name="Picture 7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338513"/>
                        <a:ext cx="4191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2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graphicFrame>
        <p:nvGraphicFramePr>
          <p:cNvPr id="6221" name="Object 77"/>
          <p:cNvGraphicFramePr>
            <a:graphicFrameLocks noChangeAspect="1"/>
          </p:cNvGraphicFramePr>
          <p:nvPr/>
        </p:nvGraphicFramePr>
        <p:xfrm>
          <a:off x="4572000" y="1268413"/>
          <a:ext cx="14398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2" name="Формула" r:id="rId5" imgW="571252" imgH="482391" progId="Equation.3">
                  <p:embed/>
                </p:oleObj>
              </mc:Choice>
              <mc:Fallback>
                <p:oleObj name="Формула" r:id="rId5" imgW="571252" imgH="482391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68413"/>
                        <a:ext cx="14398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292080" y="3323456"/>
            <a:ext cx="30480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6222" name="Object 78"/>
          <p:cNvGraphicFramePr>
            <a:graphicFrameLocks noChangeAspect="1"/>
          </p:cNvGraphicFramePr>
          <p:nvPr/>
        </p:nvGraphicFramePr>
        <p:xfrm>
          <a:off x="6172200" y="3467100"/>
          <a:ext cx="14398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3" name="Формула" r:id="rId7" imgW="571252" imgH="482391" progId="Equation.3">
                  <p:embed/>
                </p:oleObj>
              </mc:Choice>
              <mc:Fallback>
                <p:oleObj name="Формула" r:id="rId7" imgW="571252" imgH="482391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3467100"/>
                        <a:ext cx="1439863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715285" y="638132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2" name="Rectangle 4"/>
          <p:cNvSpPr>
            <a:spLocks noGrp="1"/>
          </p:cNvSpPr>
          <p:nvPr>
            <p:ph type="title"/>
          </p:nvPr>
        </p:nvSpPr>
        <p:spPr>
          <a:xfrm>
            <a:off x="2268538" y="0"/>
            <a:ext cx="4535487" cy="1223963"/>
          </a:xfrm>
        </p:spPr>
        <p:txBody>
          <a:bodyPr/>
          <a:lstStyle/>
          <a:p>
            <a:pPr eaLnBrk="1" hangingPunct="1"/>
            <a:r>
              <a:rPr lang="uk-UA" sz="3200" smtClean="0">
                <a:solidFill>
                  <a:srgbClr val="5F5AC8"/>
                </a:solidFill>
              </a:rPr>
              <a:t>Формула </a:t>
            </a:r>
            <a:br>
              <a:rPr lang="uk-UA" sz="3200" smtClean="0">
                <a:solidFill>
                  <a:srgbClr val="5F5AC8"/>
                </a:solidFill>
              </a:rPr>
            </a:br>
            <a:r>
              <a:rPr lang="uk-UA" sz="3200" smtClean="0">
                <a:solidFill>
                  <a:srgbClr val="5F5AC8"/>
                </a:solidFill>
              </a:rPr>
              <a:t>Ньютона - Лейбніца</a:t>
            </a:r>
            <a:endParaRPr lang="ru-RU" sz="3200" smtClean="0">
              <a:solidFill>
                <a:srgbClr val="5F5AC8"/>
              </a:solidFill>
            </a:endParaRPr>
          </a:p>
        </p:txBody>
      </p:sp>
      <p:sp>
        <p:nvSpPr>
          <p:cNvPr id="7243" name="Rectangle 3"/>
          <p:cNvSpPr>
            <a:spLocks noGrp="1"/>
          </p:cNvSpPr>
          <p:nvPr>
            <p:ph type="body" sz="half" idx="1"/>
          </p:nvPr>
        </p:nvSpPr>
        <p:spPr>
          <a:xfrm>
            <a:off x="611188" y="765175"/>
            <a:ext cx="7597775" cy="5346700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uk-UA" sz="2400" smtClean="0"/>
              <a:t>		</a:t>
            </a:r>
          </a:p>
          <a:p>
            <a:pPr algn="just" eaLnBrk="1" hangingPunct="1">
              <a:buFont typeface="Wingdings 2" pitchFamily="18" charset="2"/>
              <a:buNone/>
            </a:pPr>
            <a:endParaRPr lang="uk-UA" sz="2400" smtClean="0"/>
          </a:p>
          <a:p>
            <a:pPr algn="just" eaLnBrk="1" hangingPunct="1">
              <a:buFont typeface="Wingdings 2" pitchFamily="18" charset="2"/>
              <a:buNone/>
            </a:pPr>
            <a:endParaRPr lang="uk-UA" sz="2400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uk-UA" sz="2600" smtClean="0"/>
              <a:t>		Це і є формула Ньютона – Лейбніца, яка показує, що значення визначеного інтеграла на відрізку </a:t>
            </a:r>
            <a:r>
              <a:rPr lang="en-US" sz="2600" smtClean="0">
                <a:latin typeface="Times New Roman" pitchFamily="18" charset="0"/>
              </a:rPr>
              <a:t>[</a:t>
            </a:r>
            <a:r>
              <a:rPr lang="en-US" sz="2600" i="1" smtClean="0">
                <a:latin typeface="Times New Roman" pitchFamily="18" charset="0"/>
              </a:rPr>
              <a:t>a; b</a:t>
            </a:r>
            <a:r>
              <a:rPr lang="en-US" sz="2600" smtClean="0">
                <a:latin typeface="Times New Roman" pitchFamily="18" charset="0"/>
              </a:rPr>
              <a:t>]</a:t>
            </a:r>
            <a:r>
              <a:rPr lang="uk-UA" sz="2600" smtClean="0"/>
              <a:t> дорівнює різниці значень первісної підінтегральної функції, коли </a:t>
            </a:r>
            <a:r>
              <a:rPr lang="en-US" sz="2600" i="1" smtClean="0">
                <a:latin typeface="Times New Roman" pitchFamily="18" charset="0"/>
              </a:rPr>
              <a:t>x=b</a:t>
            </a:r>
            <a:r>
              <a:rPr lang="uk-UA" sz="2600" i="1" smtClean="0"/>
              <a:t> </a:t>
            </a:r>
            <a:r>
              <a:rPr lang="en-US" sz="2600" smtClean="0">
                <a:latin typeface="Times New Roman" pitchFamily="18" charset="0"/>
              </a:rPr>
              <a:t>i</a:t>
            </a:r>
            <a:r>
              <a:rPr lang="uk-UA" sz="2600" i="1" smtClean="0"/>
              <a:t> х=</a:t>
            </a:r>
            <a:r>
              <a:rPr lang="en-US" sz="2600" i="1" smtClean="0">
                <a:latin typeface="Times New Roman" pitchFamily="18" charset="0"/>
              </a:rPr>
              <a:t>a.</a:t>
            </a:r>
            <a:r>
              <a:rPr lang="en-US" sz="2600" smtClean="0">
                <a:latin typeface="Times New Roman" pitchFamily="18" charset="0"/>
              </a:rPr>
              <a:t> </a:t>
            </a:r>
            <a:endParaRPr lang="uk-UA" sz="2600" i="1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uk-UA" sz="2600" i="1" smtClean="0"/>
              <a:t>		</a:t>
            </a:r>
            <a:r>
              <a:rPr lang="uk-UA" sz="2600" smtClean="0"/>
              <a:t>Різницю </a:t>
            </a:r>
            <a:r>
              <a:rPr lang="en-US" sz="2600" i="1" smtClean="0">
                <a:latin typeface="Times New Roman" pitchFamily="18" charset="0"/>
              </a:rPr>
              <a:t>F(b) - F(a)</a:t>
            </a:r>
            <a:r>
              <a:rPr lang="en-US" sz="2600" smtClean="0">
                <a:latin typeface="Times New Roman" pitchFamily="18" charset="0"/>
              </a:rPr>
              <a:t> </a:t>
            </a:r>
            <a:r>
              <a:rPr lang="uk-UA" sz="2600" smtClean="0"/>
              <a:t>позначають           . Тому попередню рівність можна записати так: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uk-UA" sz="2400" smtClean="0"/>
              <a:t>  </a:t>
            </a:r>
            <a:endParaRPr lang="uk-UA" sz="2400" i="1" smtClean="0"/>
          </a:p>
          <a:p>
            <a:pPr eaLnBrk="1" hangingPunct="1">
              <a:buFont typeface="Wingdings 2" pitchFamily="18" charset="2"/>
              <a:buNone/>
            </a:pPr>
            <a:endParaRPr lang="ru-RU" sz="2400" i="1" smtClean="0"/>
          </a:p>
        </p:txBody>
      </p:sp>
      <p:graphicFrame>
        <p:nvGraphicFramePr>
          <p:cNvPr id="7238" name="Object 7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324600" y="3733800"/>
          <a:ext cx="10350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Формула" r:id="rId3" imgW="457200" imgH="241300" progId="Equation.3">
                  <p:embed/>
                </p:oleObj>
              </mc:Choice>
              <mc:Fallback>
                <p:oleObj name="Формула" r:id="rId3" imgW="457200" imgH="241300" progId="Equation.3">
                  <p:embed/>
                  <p:pic>
                    <p:nvPicPr>
                      <p:cNvPr id="0" name="Picture 7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733800"/>
                        <a:ext cx="10350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39" name="Object 7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100263" y="4581525"/>
          <a:ext cx="3141662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7" name="Формула" r:id="rId5" imgW="1129810" imgH="482391" progId="Equation.3">
                  <p:embed/>
                </p:oleObj>
              </mc:Choice>
              <mc:Fallback>
                <p:oleObj name="Формула" r:id="rId5" imgW="1129810" imgH="482391" progId="Equation.3">
                  <p:embed/>
                  <p:pic>
                    <p:nvPicPr>
                      <p:cNvPr id="0" name="Picture 7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4581525"/>
                        <a:ext cx="3141662" cy="1341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40" name="Object 72"/>
          <p:cNvGraphicFramePr>
            <a:graphicFrameLocks noChangeAspect="1"/>
          </p:cNvGraphicFramePr>
          <p:nvPr/>
        </p:nvGraphicFramePr>
        <p:xfrm>
          <a:off x="2195513" y="836613"/>
          <a:ext cx="4738687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8" name="Equation" r:id="rId7" imgW="1447172" imgH="482391" progId="Equation.3">
                  <p:embed/>
                </p:oleObj>
              </mc:Choice>
              <mc:Fallback>
                <p:oleObj name="Equation" r:id="rId7" imgW="1447172" imgH="482391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836613"/>
                        <a:ext cx="4738687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8" name="Picture 10" descr="200px-GodfreyKneller-IsaacNewton-168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613" y="304800"/>
            <a:ext cx="1412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11" descr="250px-Gottfried_Wilhelm_von_Leibniz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5825" y="260350"/>
            <a:ext cx="145891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241" name="Object 73"/>
          <p:cNvGraphicFramePr>
            <a:graphicFrameLocks noChangeAspect="1"/>
          </p:cNvGraphicFramePr>
          <p:nvPr/>
        </p:nvGraphicFramePr>
        <p:xfrm>
          <a:off x="5257800" y="5029200"/>
          <a:ext cx="295116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Equation" r:id="rId11" imgW="901309" imgH="203112" progId="Equation.3">
                  <p:embed/>
                </p:oleObj>
              </mc:Choice>
              <mc:Fallback>
                <p:oleObj name="Equation" r:id="rId11" imgW="901309" imgH="203112" progId="Equation.3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029200"/>
                        <a:ext cx="2951163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673007" y="648390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>
          <a:xfrm>
            <a:off x="468313" y="404813"/>
            <a:ext cx="8183562" cy="8143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rgbClr val="5F5AC8"/>
                </a:solidFill>
              </a:rPr>
              <a:t>Обчислювання площ </a:t>
            </a:r>
            <a:br>
              <a:rPr lang="uk-UA" dirty="0" smtClean="0">
                <a:solidFill>
                  <a:srgbClr val="5F5AC8"/>
                </a:solidFill>
              </a:rPr>
            </a:br>
            <a:r>
              <a:rPr lang="uk-UA" dirty="0" smtClean="0">
                <a:solidFill>
                  <a:srgbClr val="5F5AC8"/>
                </a:solidFill>
              </a:rPr>
              <a:t>плоских фігур</a:t>
            </a:r>
            <a:endParaRPr lang="ru-RU" dirty="0" smtClean="0">
              <a:solidFill>
                <a:srgbClr val="5F5AC8"/>
              </a:solidFill>
            </a:endParaRPr>
          </a:p>
        </p:txBody>
      </p:sp>
      <p:graphicFrame>
        <p:nvGraphicFramePr>
          <p:cNvPr id="8245" name="Object 53"/>
          <p:cNvGraphicFramePr>
            <a:graphicFrameLocks noGrp="1" noChangeAspect="1"/>
          </p:cNvGraphicFramePr>
          <p:nvPr>
            <p:ph sz="half" idx="1"/>
          </p:nvPr>
        </p:nvGraphicFramePr>
        <p:xfrm>
          <a:off x="685800" y="1447800"/>
          <a:ext cx="365760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6" name="Формула" r:id="rId3" imgW="1129810" imgH="482391" progId="Equation.3">
                  <p:embed/>
                </p:oleObj>
              </mc:Choice>
              <mc:Fallback>
                <p:oleObj name="Формула" r:id="rId3" imgW="1129810" imgH="482391" progId="Equation.3">
                  <p:embed/>
                  <p:pic>
                    <p:nvPicPr>
                      <p:cNvPr id="0" name="Picture 5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3657600" cy="158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49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lum bright="-24000" contrast="60000"/>
          </a:blip>
          <a:srcRect/>
          <a:stretch>
            <a:fillRect/>
          </a:stretch>
        </p:blipFill>
        <p:spPr>
          <a:xfrm>
            <a:off x="6400800" y="914400"/>
            <a:ext cx="1981200" cy="1752600"/>
          </a:xfrm>
        </p:spPr>
      </p:pic>
      <p:sp>
        <p:nvSpPr>
          <p:cNvPr id="8250" name="Rectangle 3"/>
          <p:cNvSpPr txBox="1">
            <a:spLocks noChangeArrowheads="1"/>
          </p:cNvSpPr>
          <p:nvPr/>
        </p:nvSpPr>
        <p:spPr bwMode="auto">
          <a:xfrm>
            <a:off x="1066800" y="3124200"/>
            <a:ext cx="74834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None/>
            </a:pPr>
            <a:r>
              <a:rPr lang="uk-UA" sz="2400" dirty="0">
                <a:latin typeface="Calibri" pitchFamily="34" charset="0"/>
              </a:rPr>
              <a:t>Отже,               , якщо </a:t>
            </a:r>
            <a:r>
              <a:rPr lang="en-US" sz="2400" i="1" dirty="0">
                <a:latin typeface="Calibri" pitchFamily="34" charset="0"/>
              </a:rPr>
              <a:t>f</a:t>
            </a:r>
            <a:r>
              <a:rPr lang="uk-UA" sz="2400" i="1" dirty="0">
                <a:latin typeface="Calibri" pitchFamily="34" charset="0"/>
              </a:rPr>
              <a:t>(</a:t>
            </a:r>
            <a:r>
              <a:rPr lang="en-US" sz="2400" i="1" dirty="0">
                <a:latin typeface="Calibri" pitchFamily="34" charset="0"/>
              </a:rPr>
              <a:t>x</a:t>
            </a:r>
            <a:r>
              <a:rPr lang="uk-UA" sz="2400" i="1" dirty="0">
                <a:latin typeface="Calibri" pitchFamily="34" charset="0"/>
              </a:rPr>
              <a:t>)  </a:t>
            </a:r>
            <a:r>
              <a:rPr lang="uk-UA" sz="2400" i="1" dirty="0">
                <a:latin typeface="Calibri" pitchFamily="34" charset="0"/>
                <a:cs typeface="Arial" charset="0"/>
              </a:rPr>
              <a:t>≠</a:t>
            </a:r>
            <a:r>
              <a:rPr lang="uk-UA" sz="2400" i="1" dirty="0">
                <a:latin typeface="Calibri" pitchFamily="34" charset="0"/>
              </a:rPr>
              <a:t>0</a:t>
            </a:r>
            <a:r>
              <a:rPr lang="uk-UA" sz="2400" dirty="0">
                <a:latin typeface="Calibri" pitchFamily="34" charset="0"/>
              </a:rPr>
              <a:t> для всіх </a:t>
            </a:r>
            <a:endParaRPr lang="en-US" sz="2400" dirty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None/>
            </a:pPr>
            <a:r>
              <a:rPr lang="en-US" sz="2400" i="1" dirty="0">
                <a:latin typeface="Calibri" pitchFamily="34" charset="0"/>
              </a:rPr>
              <a:t>x</a:t>
            </a:r>
            <a:r>
              <a:rPr lang="uk-UA" sz="2400" dirty="0">
                <a:latin typeface="Calibri" pitchFamily="34" charset="0"/>
              </a:rPr>
              <a:t> є [</a:t>
            </a:r>
            <a:r>
              <a:rPr lang="uk-UA" sz="2400" i="1" dirty="0">
                <a:latin typeface="Calibri" pitchFamily="34" charset="0"/>
              </a:rPr>
              <a:t>а;</a:t>
            </a:r>
            <a:r>
              <a:rPr lang="en-US" sz="2400" i="1" dirty="0">
                <a:latin typeface="Calibri" pitchFamily="34" charset="0"/>
              </a:rPr>
              <a:t>b</a:t>
            </a:r>
            <a:r>
              <a:rPr lang="uk-UA" sz="2400" dirty="0">
                <a:latin typeface="Calibri" pitchFamily="34" charset="0"/>
              </a:rPr>
              <a:t>]</a:t>
            </a:r>
            <a:r>
              <a:rPr lang="uk-UA" sz="2400" i="1" dirty="0">
                <a:latin typeface="Calibri" pitchFamily="34" charset="0"/>
              </a:rPr>
              <a:t>,</a:t>
            </a:r>
            <a:r>
              <a:rPr lang="uk-UA" sz="2400" dirty="0">
                <a:latin typeface="Calibri" pitchFamily="34" charset="0"/>
              </a:rPr>
              <a:t> являє собою площу криволінійної трапеції обмеженої лініями: 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None/>
            </a:pPr>
            <a:r>
              <a:rPr lang="uk-UA" sz="2400" i="1" dirty="0">
                <a:latin typeface="Calibri" pitchFamily="34" charset="0"/>
              </a:rPr>
              <a:t>у</a:t>
            </a:r>
            <a:r>
              <a:rPr lang="uk-UA" sz="2400" dirty="0">
                <a:latin typeface="Calibri" pitchFamily="34" charset="0"/>
              </a:rPr>
              <a:t> = </a:t>
            </a:r>
            <a:r>
              <a:rPr lang="en-US" sz="2400" i="1" dirty="0">
                <a:latin typeface="Calibri" pitchFamily="34" charset="0"/>
              </a:rPr>
              <a:t>f</a:t>
            </a:r>
            <a:r>
              <a:rPr lang="uk-UA" sz="2400" i="1" dirty="0">
                <a:latin typeface="Calibri" pitchFamily="34" charset="0"/>
              </a:rPr>
              <a:t>(</a:t>
            </a:r>
            <a:r>
              <a:rPr lang="en-US" sz="2400" i="1" dirty="0">
                <a:latin typeface="Calibri" pitchFamily="34" charset="0"/>
              </a:rPr>
              <a:t>x</a:t>
            </a:r>
            <a:r>
              <a:rPr lang="uk-UA" sz="2400" i="1" dirty="0">
                <a:latin typeface="Calibri" pitchFamily="34" charset="0"/>
              </a:rPr>
              <a:t>), </a:t>
            </a:r>
            <a:r>
              <a:rPr lang="en-US" sz="2400" i="1" dirty="0">
                <a:latin typeface="Calibri" pitchFamily="34" charset="0"/>
              </a:rPr>
              <a:t>x</a:t>
            </a:r>
            <a:r>
              <a:rPr lang="uk-UA" sz="2400" i="1" dirty="0">
                <a:latin typeface="Calibri" pitchFamily="34" charset="0"/>
              </a:rPr>
              <a:t> = а, х</a:t>
            </a:r>
            <a:r>
              <a:rPr lang="uk-UA" sz="2400" dirty="0">
                <a:latin typeface="Calibri" pitchFamily="34" charset="0"/>
              </a:rPr>
              <a:t> = </a:t>
            </a:r>
            <a:r>
              <a:rPr lang="en-US" sz="2400" i="1" dirty="0">
                <a:latin typeface="Calibri" pitchFamily="34" charset="0"/>
              </a:rPr>
              <a:t>b</a:t>
            </a:r>
            <a:r>
              <a:rPr lang="uk-UA" sz="2400" i="1" dirty="0">
                <a:latin typeface="Calibri" pitchFamily="34" charset="0"/>
              </a:rPr>
              <a:t>, </a:t>
            </a:r>
            <a:r>
              <a:rPr lang="en-US" sz="2400" i="1" dirty="0">
                <a:latin typeface="Calibri" pitchFamily="34" charset="0"/>
              </a:rPr>
              <a:t>y</a:t>
            </a:r>
            <a:r>
              <a:rPr lang="uk-UA" sz="2400" i="1" dirty="0">
                <a:latin typeface="Calibri" pitchFamily="34" charset="0"/>
              </a:rPr>
              <a:t> = 0.</a:t>
            </a:r>
            <a:endParaRPr lang="uk-UA" sz="2400" i="1" u="sng" dirty="0">
              <a:latin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None/>
            </a:pPr>
            <a:r>
              <a:rPr lang="uk-UA" sz="2400" i="1" u="sng" dirty="0">
                <a:latin typeface="Calibri" pitchFamily="34" charset="0"/>
              </a:rPr>
              <a:t>Це – геометричний зміст інтегралу.</a:t>
            </a:r>
            <a:endParaRPr lang="ru-RU" sz="2400" i="1" u="sng" dirty="0">
              <a:latin typeface="Calibri" pitchFamily="34" charset="0"/>
            </a:endParaRPr>
          </a:p>
        </p:txBody>
      </p:sp>
      <p:graphicFrame>
        <p:nvGraphicFramePr>
          <p:cNvPr id="8246" name="Object 54"/>
          <p:cNvGraphicFramePr>
            <a:graphicFrameLocks noChangeAspect="1"/>
          </p:cNvGraphicFramePr>
          <p:nvPr/>
        </p:nvGraphicFramePr>
        <p:xfrm>
          <a:off x="2438400" y="2971800"/>
          <a:ext cx="935038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Формула" r:id="rId6" imgW="583947" imgH="482391" progId="Equation.3">
                  <p:embed/>
                </p:oleObj>
              </mc:Choice>
              <mc:Fallback>
                <p:oleObj name="Формула" r:id="rId6" imgW="583947" imgH="482391" progId="Equation.3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971800"/>
                        <a:ext cx="935038" cy="788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7" name="Object 55"/>
          <p:cNvGraphicFramePr>
            <a:graphicFrameLocks noChangeAspect="1"/>
          </p:cNvGraphicFramePr>
          <p:nvPr/>
        </p:nvGraphicFramePr>
        <p:xfrm>
          <a:off x="4191000" y="1981200"/>
          <a:ext cx="19050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8" name="Equation" r:id="rId8" imgW="901309" imgH="203112" progId="Equation.3">
                  <p:embed/>
                </p:oleObj>
              </mc:Choice>
              <mc:Fallback>
                <p:oleObj name="Equation" r:id="rId8" imgW="901309" imgH="203112" progId="Equation.3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981200"/>
                        <a:ext cx="19050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0" cstate="print"/>
          <a:srcRect l="32925" t="50833" r="-757" b="1837"/>
          <a:stretch>
            <a:fillRect/>
          </a:stretch>
        </p:blipFill>
        <p:spPr bwMode="auto">
          <a:xfrm>
            <a:off x="7772400" y="54864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70285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533400" y="5257800"/>
            <a:ext cx="8183563" cy="1050925"/>
          </a:xfrm>
        </p:spPr>
        <p:txBody>
          <a:bodyPr/>
          <a:lstStyle/>
          <a:p>
            <a:pPr eaLnBrk="1" hangingPunct="1"/>
            <a:r>
              <a:rPr lang="uk-UA" sz="3600" b="1" i="1" u="sng" smtClean="0"/>
              <a:t>Меж</a:t>
            </a:r>
            <a:r>
              <a:rPr lang="uk-UA" sz="3600" b="1" i="1" smtClean="0"/>
              <a:t>і інтегрування вказав Л.Ейлер.</a:t>
            </a:r>
            <a:r>
              <a:rPr lang="ru-RU" sz="3600" smtClean="0"/>
              <a:t/>
            </a:r>
            <a:br>
              <a:rPr lang="ru-RU" sz="3600" smtClean="0"/>
            </a:br>
            <a:endParaRPr lang="ru-RU" sz="3600" smtClean="0"/>
          </a:p>
        </p:txBody>
      </p:sp>
      <p:sp>
        <p:nvSpPr>
          <p:cNvPr id="33794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</a:t>
            </a:r>
            <a:r>
              <a:rPr lang="uk-UA" b="1" i="1" u="sng" smtClean="0"/>
              <a:t>Символ</a:t>
            </a:r>
            <a:r>
              <a:rPr lang="uk-UA" b="1" i="1" smtClean="0"/>
              <a:t> інтеграла ввів Г.Лейбніц 1675р.</a:t>
            </a:r>
            <a:endParaRPr lang="ru-RU" smtClean="0"/>
          </a:p>
        </p:txBody>
      </p:sp>
      <p:sp>
        <p:nvSpPr>
          <p:cNvPr id="33795" name="Объект 4"/>
          <p:cNvSpPr>
            <a:spLocks noGrp="1"/>
          </p:cNvSpPr>
          <p:nvPr>
            <p:ph sz="quarter" idx="3"/>
          </p:nvPr>
        </p:nvSpPr>
        <p:spPr>
          <a:xfrm>
            <a:off x="4716463" y="692150"/>
            <a:ext cx="3178175" cy="20177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uk-UA" sz="3000" b="1" u="sng" smtClean="0"/>
              <a:t>Слово</a:t>
            </a:r>
            <a:r>
              <a:rPr lang="uk-UA" sz="3000" b="1" i="1" smtClean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uk-UA" sz="3000" b="1" i="1" smtClean="0"/>
              <a:t>інтеграл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uk-UA" sz="3000" b="1" i="1" smtClean="0"/>
              <a:t>придумав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uk-UA" sz="3000" b="1" i="1" smtClean="0"/>
              <a:t>І.Бернулі.</a:t>
            </a:r>
            <a:endParaRPr lang="ru-RU" sz="3000" smtClean="0"/>
          </a:p>
        </p:txBody>
      </p:sp>
      <p:pic>
        <p:nvPicPr>
          <p:cNvPr id="34820" name="Рисунок 5" descr="C:\Documents and Settings\Admin\Рабочий стол\уроки\img2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70100"/>
            <a:ext cx="181768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Объект 6" descr="C:\Documents and Settings\Admin\Рабочий стол\уроки\img262.jpg"/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16688" y="685800"/>
            <a:ext cx="1711325" cy="2527300"/>
          </a:xfrm>
        </p:spPr>
      </p:pic>
      <p:pic>
        <p:nvPicPr>
          <p:cNvPr id="34822" name="Рисунок 7" descr="C:\Documents and Settings\Admin\Рабочий стол\уроки\img25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3240088"/>
            <a:ext cx="1803400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Прямоугольник 1"/>
          <p:cNvSpPr>
            <a:spLocks noChangeArrowheads="1"/>
          </p:cNvSpPr>
          <p:nvPr/>
        </p:nvSpPr>
        <p:spPr bwMode="auto">
          <a:xfrm>
            <a:off x="6227763" y="3411538"/>
            <a:ext cx="21605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 2" pitchFamily="18" charset="2"/>
              <a:buNone/>
            </a:pPr>
            <a:r>
              <a:rPr lang="uk-UA" i="1"/>
              <a:t>(від латинського </a:t>
            </a:r>
          </a:p>
          <a:p>
            <a:pPr algn="just">
              <a:buFont typeface="Wingdings 2" pitchFamily="18" charset="2"/>
              <a:buNone/>
            </a:pPr>
            <a:r>
              <a:rPr lang="uk-UA" i="1"/>
              <a:t>слова </a:t>
            </a:r>
            <a:r>
              <a:rPr lang="en-US" i="1"/>
              <a:t>Integro – </a:t>
            </a:r>
            <a:endParaRPr lang="ru-RU" i="1"/>
          </a:p>
          <a:p>
            <a:pPr algn="just">
              <a:buFont typeface="Wingdings 2" pitchFamily="18" charset="2"/>
              <a:buNone/>
            </a:pPr>
            <a:r>
              <a:rPr lang="uk-UA" i="1"/>
              <a:t>відновлювати або </a:t>
            </a:r>
          </a:p>
          <a:p>
            <a:pPr algn="just">
              <a:buFont typeface="Wingdings 2" pitchFamily="18" charset="2"/>
              <a:buNone/>
            </a:pPr>
            <a:r>
              <a:rPr lang="uk-UA" i="1"/>
              <a:t>від слова </a:t>
            </a:r>
          </a:p>
          <a:p>
            <a:pPr algn="just">
              <a:buFont typeface="Wingdings 2" pitchFamily="18" charset="2"/>
              <a:buNone/>
            </a:pPr>
            <a:r>
              <a:rPr lang="en-US" i="1"/>
              <a:t>Integ</a:t>
            </a:r>
            <a:r>
              <a:rPr lang="uk-UA" i="1"/>
              <a:t>е</a:t>
            </a:r>
            <a:r>
              <a:rPr lang="en-US" i="1"/>
              <a:t>r</a:t>
            </a:r>
            <a:r>
              <a:rPr lang="uk-UA" i="1"/>
              <a:t> – цілий).</a:t>
            </a:r>
            <a:r>
              <a:rPr lang="uk-UA" sz="2800" i="1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76456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/>
          </p:cNvSpPr>
          <p:nvPr>
            <p:ph type="body" sz="half" idx="1"/>
          </p:nvPr>
        </p:nvSpPr>
        <p:spPr>
          <a:xfrm>
            <a:off x="685800" y="533400"/>
            <a:ext cx="8245475" cy="585152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uk-UA" sz="2800" smtClean="0"/>
              <a:t>Розвиток інтегрального числення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uk-UA" sz="2800" smtClean="0"/>
              <a:t>продовжили </a:t>
            </a:r>
            <a:r>
              <a:rPr lang="uk-UA" sz="2800" b="1" u="sng" smtClean="0"/>
              <a:t>Л.Ейлер</a:t>
            </a:r>
            <a:r>
              <a:rPr lang="uk-UA" sz="2800" smtClean="0"/>
              <a:t> та </a:t>
            </a:r>
            <a:r>
              <a:rPr lang="uk-UA" sz="2800" b="1" u="sng" smtClean="0"/>
              <a:t>П.Л.Чебишов</a:t>
            </a:r>
            <a:r>
              <a:rPr lang="uk-UA" sz="2800" smtClean="0"/>
              <a:t> </a:t>
            </a:r>
            <a:endParaRPr lang="uk-UA" sz="2800" smtClean="0">
              <a:latin typeface="Arial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uk-UA" sz="2800" smtClean="0"/>
              <a:t>(1821-1894рр.),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uk-UA" sz="2800" smtClean="0"/>
              <a:t>який розробив способи інтегрування деяких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uk-UA" sz="2800" smtClean="0"/>
              <a:t>класів ірраціональних функцій.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uk-UA" sz="2800" smtClean="0"/>
              <a:t> Значний внесок у вивчення поняття інтеграла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uk-UA" sz="2800" smtClean="0"/>
              <a:t>зробили українські математики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uk-UA" sz="2800" b="1" u="sng" smtClean="0"/>
              <a:t> М.В.Остроградський</a:t>
            </a:r>
            <a:r>
              <a:rPr lang="uk-UA" sz="2800" smtClean="0"/>
              <a:t> (1801-1862рр.),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uk-UA" sz="2800" b="1" u="sng" smtClean="0"/>
              <a:t> В.Я.Буняковський</a:t>
            </a:r>
            <a:r>
              <a:rPr lang="uk-UA" sz="2800" smtClean="0"/>
              <a:t> (1804-1889рр.),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uk-UA" sz="2800" b="1" u="sng" smtClean="0"/>
              <a:t> Д.О.Граве</a:t>
            </a:r>
            <a:r>
              <a:rPr lang="uk-UA" sz="2800" smtClean="0"/>
              <a:t> (1863-1939рр.),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uk-UA" sz="2800" b="1" u="sng" smtClean="0"/>
              <a:t> М.П.Кравчук</a:t>
            </a:r>
            <a:r>
              <a:rPr lang="uk-UA" sz="2800" smtClean="0"/>
              <a:t> (1892-1942рр.). </a:t>
            </a:r>
          </a:p>
          <a:p>
            <a:pPr algn="just" eaLnBrk="1" hangingPunct="1">
              <a:buFont typeface="Wingdings 2" pitchFamily="18" charset="2"/>
              <a:buNone/>
            </a:pPr>
            <a:endParaRPr lang="ru-RU" sz="2800" smtClean="0"/>
          </a:p>
        </p:txBody>
      </p:sp>
      <p:sp>
        <p:nvSpPr>
          <p:cNvPr id="2" name="TextBox 1"/>
          <p:cNvSpPr txBox="1"/>
          <p:nvPr/>
        </p:nvSpPr>
        <p:spPr>
          <a:xfrm>
            <a:off x="8748464" y="645333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mtClean="0"/>
              <a:t>16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Grp="1"/>
          </p:cNvSpPr>
          <p:nvPr>
            <p:ph type="body" sz="half" idx="4294967295"/>
          </p:nvPr>
        </p:nvSpPr>
        <p:spPr>
          <a:xfrm>
            <a:off x="960438" y="530225"/>
            <a:ext cx="8183562" cy="3043238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 2" pitchFamily="18" charset="2"/>
              <a:buNone/>
            </a:pPr>
            <a:r>
              <a:rPr lang="en-US" sz="3200" dirty="0" smtClean="0">
                <a:latin typeface="Times New Roman" pitchFamily="18" charset="0"/>
              </a:rPr>
              <a:t>		</a:t>
            </a:r>
            <a:endParaRPr lang="ru-RU" sz="2000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uk-UA" dirty="0"/>
              <a:t>Параграф 25.1 ( пункт 1,2,5 ), теорія</a:t>
            </a:r>
          </a:p>
          <a:p>
            <a:pPr marL="0" indent="0" algn="ctr">
              <a:buFont typeface="Arial" charset="0"/>
              <a:buNone/>
            </a:pPr>
            <a:r>
              <a:rPr lang="uk-UA" dirty="0"/>
              <a:t>ст.364-365,</a:t>
            </a:r>
          </a:p>
          <a:p>
            <a:pPr marL="0" indent="0" algn="ctr">
              <a:buFont typeface="Arial" charset="0"/>
              <a:buNone/>
            </a:pPr>
            <a:r>
              <a:rPr lang="uk-UA" dirty="0"/>
              <a:t>№ 1(1,2,4, 5*-8*) ст.370</a:t>
            </a:r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049624" y="0"/>
            <a:ext cx="6265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1599" y="-152400"/>
            <a:ext cx="62266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Домашнє завдання.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Picture 4" descr="G:\6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143" y="3124200"/>
            <a:ext cx="215814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04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type="body" sz="half" idx="1"/>
          </p:nvPr>
        </p:nvSpPr>
        <p:spPr>
          <a:xfrm>
            <a:off x="685800" y="676364"/>
            <a:ext cx="8101012" cy="5880100"/>
          </a:xfrm>
        </p:spPr>
        <p:txBody>
          <a:bodyPr>
            <a:normAutofit fontScale="32500" lnSpcReduction="20000"/>
          </a:bodyPr>
          <a:lstStyle/>
          <a:p>
            <a:r>
              <a:rPr lang="ru-RU" sz="4900" dirty="0"/>
              <a:t>Плюс  </a:t>
            </a:r>
            <a:r>
              <a:rPr lang="ru-RU" sz="4900" dirty="0" err="1"/>
              <a:t>мінус</a:t>
            </a:r>
            <a:r>
              <a:rPr lang="ru-RU" sz="4900" dirty="0"/>
              <a:t>  </a:t>
            </a:r>
            <a:r>
              <a:rPr lang="ru-RU" sz="4900" dirty="0" err="1"/>
              <a:t>життя</a:t>
            </a:r>
            <a:r>
              <a:rPr lang="ru-RU" sz="4900" dirty="0"/>
              <a:t>.</a:t>
            </a:r>
            <a:br>
              <a:rPr lang="ru-RU" sz="4900" dirty="0"/>
            </a:br>
            <a:r>
              <a:rPr lang="ru-RU" sz="4900" dirty="0" err="1"/>
              <a:t>Таблиця</a:t>
            </a:r>
            <a:r>
              <a:rPr lang="ru-RU" sz="4900" dirty="0"/>
              <a:t>  </a:t>
            </a:r>
            <a:r>
              <a:rPr lang="ru-RU" sz="4900" dirty="0" err="1"/>
              <a:t>розмноження</a:t>
            </a:r>
            <a:r>
              <a:rPr lang="ru-RU" sz="4900" dirty="0"/>
              <a:t>.</a:t>
            </a:r>
            <a:br>
              <a:rPr lang="ru-RU" sz="4900" dirty="0"/>
            </a:br>
            <a:r>
              <a:rPr lang="ru-RU" sz="4900" dirty="0" err="1"/>
              <a:t>Квадратний</a:t>
            </a:r>
            <a:r>
              <a:rPr lang="ru-RU" sz="4900" dirty="0"/>
              <a:t>  </a:t>
            </a:r>
            <a:r>
              <a:rPr lang="ru-RU" sz="4900" dirty="0" err="1"/>
              <a:t>корінь</a:t>
            </a:r>
            <a:r>
              <a:rPr lang="ru-RU" sz="4900" dirty="0"/>
              <a:t>  </a:t>
            </a:r>
            <a:r>
              <a:rPr lang="ru-RU" sz="4900" dirty="0" err="1"/>
              <a:t>із</a:t>
            </a:r>
            <a:r>
              <a:rPr lang="ru-RU" sz="4900" dirty="0"/>
              <a:t>  </a:t>
            </a:r>
            <a:r>
              <a:rPr lang="ru-RU" sz="4900" dirty="0" err="1"/>
              <a:t>мрій</a:t>
            </a:r>
            <a:r>
              <a:rPr lang="ru-RU" sz="4900" dirty="0"/>
              <a:t>  романтика.</a:t>
            </a:r>
            <a:br>
              <a:rPr lang="ru-RU" sz="4900" dirty="0"/>
            </a:br>
            <a:r>
              <a:rPr lang="ru-RU" sz="4900" dirty="0"/>
              <a:t>Два  пишем,  три  </a:t>
            </a:r>
            <a:r>
              <a:rPr lang="ru-RU" sz="4900" dirty="0" err="1"/>
              <a:t>помічаєм</a:t>
            </a:r>
            <a:r>
              <a:rPr lang="ru-RU" sz="4900" dirty="0"/>
              <a:t>.</a:t>
            </a:r>
            <a:br>
              <a:rPr lang="ru-RU" sz="4900" dirty="0"/>
            </a:br>
            <a:r>
              <a:rPr lang="ru-RU" sz="4900" dirty="0" err="1"/>
              <a:t>Розношена</a:t>
            </a: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 err="1"/>
              <a:t>щоденна</a:t>
            </a: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/>
              <a:t>проста</a:t>
            </a:r>
            <a:br>
              <a:rPr lang="ru-RU" sz="4900" dirty="0"/>
            </a:br>
            <a:r>
              <a:rPr lang="ru-RU" sz="4900" dirty="0"/>
              <a:t>математика.</a:t>
            </a:r>
            <a:br>
              <a:rPr lang="ru-RU" sz="4900" dirty="0"/>
            </a:b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/>
              <a:t>Душа  </a:t>
            </a:r>
            <a:r>
              <a:rPr lang="ru-RU" sz="4900" dirty="0" err="1"/>
              <a:t>підіймається</a:t>
            </a:r>
            <a:r>
              <a:rPr lang="ru-RU" sz="4900" dirty="0"/>
              <a:t>  до  </a:t>
            </a:r>
            <a:r>
              <a:rPr lang="ru-RU" sz="4900" dirty="0" err="1"/>
              <a:t>вищої</a:t>
            </a:r>
            <a:r>
              <a:rPr lang="ru-RU" sz="4900" dirty="0"/>
              <a:t>.</a:t>
            </a:r>
            <a:br>
              <a:rPr lang="ru-RU" sz="4900" dirty="0"/>
            </a:br>
            <a:r>
              <a:rPr lang="ru-RU" sz="4900" dirty="0"/>
              <a:t>Душа  </a:t>
            </a:r>
            <a:r>
              <a:rPr lang="ru-RU" sz="4900" dirty="0" err="1"/>
              <a:t>обчислює</a:t>
            </a:r>
            <a:r>
              <a:rPr lang="ru-RU" sz="4900" dirty="0"/>
              <a:t>  суму  </a:t>
            </a:r>
            <a:r>
              <a:rPr lang="ru-RU" sz="4900" dirty="0" err="1"/>
              <a:t>площ</a:t>
            </a:r>
            <a:r>
              <a:rPr lang="ru-RU" sz="4900" dirty="0"/>
              <a:t>:</a:t>
            </a:r>
            <a:br>
              <a:rPr lang="ru-RU" sz="4900" dirty="0"/>
            </a:br>
            <a:r>
              <a:rPr lang="ru-RU" sz="4900" dirty="0" err="1"/>
              <a:t>минуле</a:t>
            </a:r>
            <a:r>
              <a:rPr lang="ru-RU" sz="4900" dirty="0"/>
              <a:t>  -  </a:t>
            </a:r>
            <a:r>
              <a:rPr lang="ru-RU" sz="4900" dirty="0" err="1"/>
              <a:t>майбутнє</a:t>
            </a:r>
            <a:r>
              <a:rPr lang="ru-RU" sz="4900" dirty="0"/>
              <a:t>  -  </a:t>
            </a:r>
            <a:r>
              <a:rPr lang="ru-RU" sz="4900" dirty="0" err="1"/>
              <a:t>живі</a:t>
            </a:r>
            <a:r>
              <a:rPr lang="ru-RU" sz="4900" dirty="0"/>
              <a:t>  і  </a:t>
            </a:r>
            <a:r>
              <a:rPr lang="ru-RU" sz="4900" dirty="0" err="1"/>
              <a:t>знищені</a:t>
            </a:r>
            <a:r>
              <a:rPr lang="ru-RU" sz="4900" dirty="0"/>
              <a:t>  -</a:t>
            </a:r>
            <a:br>
              <a:rPr lang="ru-RU" sz="4900" dirty="0"/>
            </a:br>
            <a:r>
              <a:rPr lang="ru-RU" sz="4900" dirty="0"/>
              <a:t>правда  -  </a:t>
            </a:r>
            <a:r>
              <a:rPr lang="ru-RU" sz="4900" dirty="0" err="1"/>
              <a:t>поезія</a:t>
            </a:r>
            <a:r>
              <a:rPr lang="ru-RU" sz="4900" dirty="0"/>
              <a:t>  -  </a:t>
            </a:r>
            <a:r>
              <a:rPr lang="ru-RU" sz="4900" dirty="0" err="1"/>
              <a:t>атомний</a:t>
            </a:r>
            <a:r>
              <a:rPr lang="ru-RU" sz="4900" dirty="0"/>
              <a:t>  </a:t>
            </a:r>
            <a:r>
              <a:rPr lang="ru-RU" sz="4900" dirty="0" err="1"/>
              <a:t>дощ</a:t>
            </a:r>
            <a:r>
              <a:rPr lang="ru-RU" sz="4900" dirty="0"/>
              <a:t>.</a:t>
            </a:r>
            <a:br>
              <a:rPr lang="ru-RU" sz="4900" dirty="0"/>
            </a:br>
            <a:r>
              <a:rPr lang="ru-RU" sz="4900" dirty="0"/>
              <a:t>Дракон  -  Атлант  -  телефон  -  калина  -</a:t>
            </a:r>
            <a:br>
              <a:rPr lang="ru-RU" sz="4900" dirty="0"/>
            </a:br>
            <a:r>
              <a:rPr lang="ru-RU" sz="4900" dirty="0" err="1"/>
              <a:t>віра</a:t>
            </a:r>
            <a:r>
              <a:rPr lang="ru-RU" sz="4900" dirty="0"/>
              <a:t>  -  </a:t>
            </a:r>
            <a:r>
              <a:rPr lang="ru-RU" sz="4900" dirty="0" err="1"/>
              <a:t>вірус</a:t>
            </a:r>
            <a:r>
              <a:rPr lang="ru-RU" sz="4900" dirty="0"/>
              <a:t>  -  </a:t>
            </a:r>
            <a:r>
              <a:rPr lang="ru-RU" sz="4900" dirty="0" err="1"/>
              <a:t>мільярди</a:t>
            </a:r>
            <a:r>
              <a:rPr lang="ru-RU" sz="4900" dirty="0"/>
              <a:t>  -  </a:t>
            </a:r>
            <a:r>
              <a:rPr lang="ru-RU" sz="4900" dirty="0" err="1"/>
              <a:t>нулі</a:t>
            </a:r>
            <a:r>
              <a:rPr lang="ru-RU" sz="4900" dirty="0"/>
              <a:t>...</a:t>
            </a:r>
            <a:br>
              <a:rPr lang="ru-RU" sz="4900" dirty="0"/>
            </a:br>
            <a:r>
              <a:rPr lang="ru-RU" sz="4900" dirty="0" err="1"/>
              <a:t>Життя</a:t>
            </a:r>
            <a:r>
              <a:rPr lang="ru-RU" sz="4900" dirty="0"/>
              <a:t>  </a:t>
            </a:r>
            <a:r>
              <a:rPr lang="ru-RU" sz="4900" dirty="0" err="1"/>
              <a:t>оперує</a:t>
            </a:r>
            <a:r>
              <a:rPr lang="ru-RU" sz="4900" dirty="0"/>
              <a:t>  </a:t>
            </a:r>
            <a:r>
              <a:rPr lang="ru-RU" sz="4900" dirty="0" err="1"/>
              <a:t>безконечно</a:t>
            </a:r>
            <a:r>
              <a:rPr lang="ru-RU" sz="4900" dirty="0"/>
              <a:t>  </a:t>
            </a:r>
            <a:r>
              <a:rPr lang="ru-RU" sz="4900" dirty="0" err="1"/>
              <a:t>малими</a:t>
            </a:r>
            <a:r>
              <a:rPr lang="ru-RU" sz="4900" dirty="0"/>
              <a:t>.</a:t>
            </a:r>
            <a:br>
              <a:rPr lang="ru-RU" sz="4900" dirty="0"/>
            </a:br>
            <a:r>
              <a:rPr lang="ru-RU" sz="4900" dirty="0"/>
              <a:t>Ми  </a:t>
            </a:r>
            <a:r>
              <a:rPr lang="ru-RU" sz="4900" dirty="0" err="1"/>
              <a:t>всі</a:t>
            </a:r>
            <a:r>
              <a:rPr lang="ru-RU" sz="4900" dirty="0"/>
              <a:t>  </a:t>
            </a:r>
            <a:r>
              <a:rPr lang="ru-RU" sz="4900" dirty="0" err="1"/>
              <a:t>поодинці</a:t>
            </a:r>
            <a:r>
              <a:rPr lang="ru-RU" sz="4900" dirty="0"/>
              <a:t>  -  </a:t>
            </a:r>
            <a:r>
              <a:rPr lang="ru-RU" sz="4900" dirty="0" err="1"/>
              <a:t>також</a:t>
            </a:r>
            <a:r>
              <a:rPr lang="ru-RU" sz="4900" dirty="0"/>
              <a:t>  </a:t>
            </a:r>
            <a:r>
              <a:rPr lang="ru-RU" sz="4900" dirty="0" err="1"/>
              <a:t>малі</a:t>
            </a:r>
            <a:r>
              <a:rPr lang="ru-RU" sz="4900" dirty="0"/>
              <a:t>.</a:t>
            </a:r>
            <a:br>
              <a:rPr lang="ru-RU" sz="4900" dirty="0"/>
            </a:b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/>
              <a:t>Але  з  </a:t>
            </a:r>
            <a:r>
              <a:rPr lang="ru-RU" sz="4900" dirty="0" err="1"/>
              <a:t>усмішки</a:t>
            </a:r>
            <a:r>
              <a:rPr lang="ru-RU" sz="4900" dirty="0"/>
              <a:t>,</a:t>
            </a:r>
            <a:br>
              <a:rPr lang="ru-RU" sz="4900" dirty="0"/>
            </a:br>
            <a:r>
              <a:rPr lang="ru-RU" sz="4900" dirty="0"/>
              <a:t>з  </a:t>
            </a:r>
            <a:r>
              <a:rPr lang="ru-RU" sz="4900" dirty="0" err="1"/>
              <a:t>потиску</a:t>
            </a:r>
            <a:r>
              <a:rPr lang="ru-RU" sz="4900" dirty="0"/>
              <a:t>  рук,</a:t>
            </a:r>
            <a:br>
              <a:rPr lang="ru-RU" sz="4900" dirty="0"/>
            </a:br>
            <a:r>
              <a:rPr lang="ru-RU" sz="4900" dirty="0"/>
              <a:t>з  </a:t>
            </a:r>
            <a:r>
              <a:rPr lang="ru-RU" sz="4900" dirty="0" err="1"/>
              <a:t>брехні</a:t>
            </a:r>
            <a:r>
              <a:rPr lang="ru-RU" sz="4900" dirty="0"/>
              <a:t>,  </a:t>
            </a:r>
            <a:r>
              <a:rPr lang="ru-RU" sz="4900" dirty="0" err="1"/>
              <a:t>убитої</a:t>
            </a:r>
            <a:r>
              <a:rPr lang="ru-RU" sz="4900" dirty="0"/>
              <a:t>  наповал,</a:t>
            </a:r>
            <a:br>
              <a:rPr lang="ru-RU" sz="4900" dirty="0"/>
            </a:br>
            <a:r>
              <a:rPr lang="ru-RU" sz="4900" dirty="0" err="1"/>
              <a:t>історія</a:t>
            </a:r>
            <a:r>
              <a:rPr lang="ru-RU" sz="4900" dirty="0"/>
              <a:t>  -  </a:t>
            </a:r>
            <a:r>
              <a:rPr lang="ru-RU" sz="4900" dirty="0" err="1"/>
              <a:t>найскладніша</a:t>
            </a:r>
            <a:r>
              <a:rPr lang="ru-RU" sz="4900" dirty="0"/>
              <a:t>  з  наук  -</a:t>
            </a:r>
            <a:br>
              <a:rPr lang="ru-RU" sz="4900" dirty="0"/>
            </a:br>
            <a:r>
              <a:rPr lang="ru-RU" sz="4900" dirty="0" err="1"/>
              <a:t>обчислює</a:t>
            </a:r>
            <a:r>
              <a:rPr lang="ru-RU" sz="4900" dirty="0"/>
              <a:t>  ЗОРЯНИЙ  ІНТЕГРАЛ.</a:t>
            </a:r>
            <a:br>
              <a:rPr lang="ru-RU" sz="4900" dirty="0"/>
            </a:br>
            <a:r>
              <a:rPr lang="ru-RU" sz="4900" dirty="0"/>
              <a:t/>
            </a:r>
            <a:br>
              <a:rPr lang="ru-RU" sz="4900" dirty="0"/>
            </a:br>
            <a:r>
              <a:rPr lang="ru-RU" sz="4900" dirty="0" err="1"/>
              <a:t>Із</a:t>
            </a:r>
            <a:r>
              <a:rPr lang="ru-RU" sz="4900" dirty="0"/>
              <a:t>  </a:t>
            </a:r>
            <a:r>
              <a:rPr lang="ru-RU" sz="4900" dirty="0" err="1"/>
              <a:t>найдрібніших</a:t>
            </a:r>
            <a:r>
              <a:rPr lang="ru-RU" sz="4900" dirty="0"/>
              <a:t>  </a:t>
            </a:r>
            <a:r>
              <a:rPr lang="ru-RU" sz="4900" dirty="0" err="1"/>
              <a:t>зоряних</a:t>
            </a:r>
            <a:r>
              <a:rPr lang="ru-RU" sz="4900" dirty="0"/>
              <a:t>  </a:t>
            </a:r>
            <a:r>
              <a:rPr lang="ru-RU" sz="4900" dirty="0" err="1"/>
              <a:t>крихт</a:t>
            </a:r>
            <a:r>
              <a:rPr lang="ru-RU" sz="4900" dirty="0"/>
              <a:t>!</a:t>
            </a:r>
            <a:br>
              <a:rPr lang="ru-RU" sz="4900" dirty="0"/>
            </a:br>
            <a:r>
              <a:rPr lang="ru-RU" sz="4900" dirty="0" err="1"/>
              <a:t>Вища</a:t>
            </a:r>
            <a:r>
              <a:rPr lang="ru-RU" sz="4900" dirty="0"/>
              <a:t>  математика  </a:t>
            </a:r>
            <a:r>
              <a:rPr lang="ru-RU" sz="4900" dirty="0" err="1"/>
              <a:t>світу</a:t>
            </a:r>
            <a:r>
              <a:rPr lang="ru-RU" sz="4900" dirty="0"/>
              <a:t>!</a:t>
            </a:r>
            <a:br>
              <a:rPr lang="ru-RU" sz="4900" dirty="0"/>
            </a:br>
            <a:r>
              <a:rPr lang="ru-RU" sz="4900" dirty="0"/>
              <a:t>З  СУМИ  БЕЗКОНЕЧНО  МАЛИХ</a:t>
            </a:r>
            <a:br>
              <a:rPr lang="ru-RU" sz="4900" dirty="0"/>
            </a:br>
            <a:r>
              <a:rPr lang="ru-RU" sz="4900" dirty="0"/>
              <a:t>ВИНИКАЄ  БЕЗКОНЕЧНО  ВЕЛИКЕ.</a:t>
            </a:r>
          </a:p>
          <a:p>
            <a:endParaRPr lang="ru-RU" sz="3600" dirty="0" smtClean="0"/>
          </a:p>
        </p:txBody>
      </p:sp>
      <p:graphicFrame>
        <p:nvGraphicFramePr>
          <p:cNvPr id="30724" name="Rectangle 4"/>
          <p:cNvGraphicFramePr>
            <a:graphicFrameLocks noGrp="1"/>
          </p:cNvGraphicFramePr>
          <p:nvPr>
            <p:ph sz="quarter" idx="2"/>
          </p:nvPr>
        </p:nvGraphicFramePr>
        <p:xfrm>
          <a:off x="6678613" y="1539875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Формула" r:id="rId3" imgW="0" imgH="0" progId="Equation.3">
                  <p:embed/>
                </p:oleObj>
              </mc:Choice>
              <mc:Fallback>
                <p:oleObj name="Формула" r:id="rId3" imgW="0" imgH="0" progId="Equation.3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8613" y="1539875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03510" y="76200"/>
            <a:ext cx="53220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/>
              <a:t>ЗОРЯНИЙ ІНТЕГРАЛ (</a:t>
            </a:r>
            <a:r>
              <a:rPr lang="ru-RU" sz="2400" b="1" u="sng" dirty="0" err="1"/>
              <a:t>Уривки</a:t>
            </a:r>
            <a:r>
              <a:rPr lang="ru-RU" sz="2400" b="1" u="sng" dirty="0"/>
              <a:t> з </a:t>
            </a:r>
            <a:r>
              <a:rPr lang="ru-RU" sz="2400" b="1" u="sng" dirty="0" err="1"/>
              <a:t>поеми</a:t>
            </a:r>
            <a:r>
              <a:rPr lang="ru-RU" sz="2400" b="1" u="sng" dirty="0"/>
              <a:t>)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 smtClean="0"/>
          </a:p>
          <a:p>
            <a:pPr algn="ctr"/>
            <a:r>
              <a:rPr lang="ru-RU" sz="2400" dirty="0"/>
              <a:t> </a:t>
            </a:r>
            <a:r>
              <a:rPr lang="ru-RU" sz="2400" dirty="0" smtClean="0"/>
              <a:t>                                               Костенко </a:t>
            </a:r>
            <a:r>
              <a:rPr lang="ru-RU" sz="2400" dirty="0" err="1"/>
              <a:t>Ліна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Picture 5" descr="lina-kostenk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8072" y="1600200"/>
            <a:ext cx="382506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17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58372" y="1587886"/>
            <a:ext cx="5427255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ДЯКУЄМО </a:t>
            </a:r>
          </a:p>
          <a:p>
            <a:pPr algn="ctr"/>
            <a:r>
              <a:rPr lang="uk-UA" sz="8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УВАГУ!</a:t>
            </a:r>
            <a:endParaRPr lang="ru-RU" sz="8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227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uk-UA" sz="3600" b="1" smtClean="0"/>
              <a:t> </a:t>
            </a:r>
            <a:r>
              <a:rPr lang="uk-UA" sz="4000" b="1" smtClean="0"/>
              <a:t>«Швидкість потрібна, 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sz="4000" b="1" smtClean="0"/>
              <a:t> а поквапливість 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sz="4000" b="1" smtClean="0"/>
              <a:t> шкідлива».</a:t>
            </a:r>
          </a:p>
          <a:p>
            <a:pPr marL="0" indent="0" eaLnBrk="1" hangingPunct="1">
              <a:buFont typeface="Arial" charset="0"/>
              <a:buNone/>
            </a:pPr>
            <a:r>
              <a:rPr lang="uk-UA" sz="4000" b="1" smtClean="0"/>
              <a:t> (О.Суворов). </a:t>
            </a:r>
            <a:endParaRPr lang="ru-RU" sz="4000" smtClean="0"/>
          </a:p>
          <a:p>
            <a:pPr marL="0" indent="0" eaLnBrk="1" hangingPunct="1"/>
            <a:endParaRPr lang="ru-RU" sz="4000" smtClean="0"/>
          </a:p>
        </p:txBody>
      </p:sp>
      <p:pic>
        <p:nvPicPr>
          <p:cNvPr id="17410" name="Picture 2" descr="http://shkolazhizni.ru/img/content/i35/35609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05000"/>
            <a:ext cx="34639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971800" y="129201"/>
            <a:ext cx="266034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Математика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64019" y="63720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1"/>
          </p:nvPr>
        </p:nvSpPr>
        <p:spPr>
          <a:xfrm>
            <a:off x="611188" y="1196975"/>
            <a:ext cx="7715250" cy="38671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sz="4000" b="1" smtClean="0"/>
              <a:t>Тема: </a:t>
            </a:r>
            <a:r>
              <a:rPr lang="uk-UA" sz="4000" smtClean="0"/>
              <a:t/>
            </a:r>
            <a:br>
              <a:rPr lang="uk-UA" sz="4000" smtClean="0"/>
            </a:br>
            <a:r>
              <a:rPr lang="uk-UA" sz="4000" smtClean="0"/>
              <a:t>«Визначений інтеграл. Формула </a:t>
            </a:r>
            <a:br>
              <a:rPr lang="uk-UA" sz="4000" smtClean="0"/>
            </a:br>
            <a:r>
              <a:rPr lang="uk-UA" sz="4000" smtClean="0"/>
              <a:t>Ньютона – Лейбніца»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608263" y="2079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971800" y="129201"/>
            <a:ext cx="266034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Математика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18436" name="Picture 5" descr="ANd9GcRobHTGERbArnLFztn-BrqyAy-ELyxOKv8dTqQ0pfFG22qeBkGwR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284538"/>
            <a:ext cx="316865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image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3213100"/>
            <a:ext cx="2827338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604448" y="64533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77925" y="765175"/>
            <a:ext cx="18907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/>
              <a:t>1) ∫5 </a:t>
            </a:r>
            <a:r>
              <a:rPr lang="en-US" sz="2800"/>
              <a:t>dx</a:t>
            </a:r>
            <a:r>
              <a:rPr lang="uk-UA" sz="2800"/>
              <a:t> = 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50938" y="1287463"/>
            <a:ext cx="1770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/>
              <a:t>2) ∫х</a:t>
            </a:r>
            <a:r>
              <a:rPr lang="en-US" sz="2800"/>
              <a:t> dx</a:t>
            </a:r>
            <a:r>
              <a:rPr lang="uk-UA" sz="2800"/>
              <a:t> =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6175" y="1831975"/>
            <a:ext cx="1903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/>
              <a:t>3) ∫х</a:t>
            </a:r>
            <a:r>
              <a:rPr lang="en-US" sz="2800" baseline="30000"/>
              <a:t>3</a:t>
            </a:r>
            <a:r>
              <a:rPr lang="en-US" sz="2800"/>
              <a:t> dx</a:t>
            </a:r>
            <a:r>
              <a:rPr lang="uk-UA" sz="2800"/>
              <a:t> = </a:t>
            </a:r>
            <a:endParaRPr lang="en-US" sz="28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6175" y="2328863"/>
            <a:ext cx="2103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/>
              <a:t>4) ∫9х</a:t>
            </a:r>
            <a:r>
              <a:rPr lang="en-US" sz="2800" baseline="30000"/>
              <a:t>8</a:t>
            </a:r>
            <a:r>
              <a:rPr lang="en-US" sz="2800"/>
              <a:t> dx</a:t>
            </a:r>
            <a:r>
              <a:rPr lang="uk-UA" sz="2800"/>
              <a:t> =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06500" y="2852738"/>
            <a:ext cx="19827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/>
              <a:t>5) ∫х</a:t>
            </a:r>
            <a:r>
              <a:rPr lang="en-US" sz="2800" baseline="30000"/>
              <a:t>-7</a:t>
            </a:r>
            <a:r>
              <a:rPr lang="en-US" sz="2800"/>
              <a:t> dx</a:t>
            </a:r>
            <a:r>
              <a:rPr lang="uk-UA" sz="2800"/>
              <a:t> =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4438" y="3398838"/>
            <a:ext cx="1966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/>
              <a:t>6) ∫√х</a:t>
            </a:r>
            <a:r>
              <a:rPr lang="en-US" sz="2800"/>
              <a:t> dx</a:t>
            </a:r>
            <a:r>
              <a:rPr lang="uk-UA" sz="2800"/>
              <a:t> =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22375" y="3922713"/>
            <a:ext cx="2330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/>
              <a:t>7) ∫</a:t>
            </a:r>
            <a:r>
              <a:rPr lang="en-US" sz="2800"/>
              <a:t>sin</a:t>
            </a:r>
            <a:r>
              <a:rPr lang="uk-UA" sz="2800"/>
              <a:t> х</a:t>
            </a:r>
            <a:r>
              <a:rPr lang="en-US" sz="2800"/>
              <a:t> dx</a:t>
            </a:r>
            <a:r>
              <a:rPr lang="uk-UA" sz="2800"/>
              <a:t> = </a:t>
            </a:r>
            <a:endParaRPr lang="ru-RU" sz="28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22375" y="4405313"/>
            <a:ext cx="2428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/>
              <a:t>8) ∫</a:t>
            </a:r>
            <a:r>
              <a:rPr lang="en-US" sz="2800"/>
              <a:t>cos x dx</a:t>
            </a:r>
            <a:r>
              <a:rPr lang="uk-UA" sz="2800"/>
              <a:t> = </a:t>
            </a:r>
            <a:endParaRPr lang="en-US" sz="280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33488" y="4929188"/>
            <a:ext cx="2762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9) </a:t>
            </a:r>
            <a:r>
              <a:rPr lang="uk-UA" sz="2800"/>
              <a:t>∫</a:t>
            </a:r>
            <a:r>
              <a:rPr lang="ru-RU" sz="2800"/>
              <a:t>1/</a:t>
            </a:r>
            <a:r>
              <a:rPr lang="en-US" sz="2800"/>
              <a:t>sin</a:t>
            </a:r>
            <a:r>
              <a:rPr lang="en-US" sz="2800" baseline="30000"/>
              <a:t>2</a:t>
            </a:r>
            <a:r>
              <a:rPr lang="en-US" sz="2800"/>
              <a:t>x dx</a:t>
            </a:r>
            <a:r>
              <a:rPr lang="uk-UA" sz="2800"/>
              <a:t> = </a:t>
            </a:r>
            <a:endParaRPr lang="en-US" sz="28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06500" y="5499100"/>
            <a:ext cx="27305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/>
              <a:t>10) ∫</a:t>
            </a:r>
            <a:r>
              <a:rPr lang="en-US" sz="2800"/>
              <a:t>cos</a:t>
            </a:r>
            <a:r>
              <a:rPr lang="ru-RU" sz="2800"/>
              <a:t>3</a:t>
            </a:r>
            <a:r>
              <a:rPr lang="en-US" sz="2800"/>
              <a:t>x dx</a:t>
            </a:r>
            <a:r>
              <a:rPr lang="uk-UA" sz="2800"/>
              <a:t> = </a:t>
            </a:r>
            <a:endParaRPr lang="ru-RU" sz="280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876550" y="765175"/>
            <a:ext cx="10350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/>
              <a:t>5х+С</a:t>
            </a:r>
            <a:endParaRPr lang="ru-RU" sz="28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60663" y="1273175"/>
            <a:ext cx="1266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/>
              <a:t>х</a:t>
            </a:r>
            <a:r>
              <a:rPr lang="uk-UA" sz="2800" baseline="30000"/>
              <a:t>2</a:t>
            </a:r>
            <a:r>
              <a:rPr lang="uk-UA" sz="2800"/>
              <a:t>/2+С</a:t>
            </a:r>
            <a:endParaRPr lang="ru-RU" sz="2800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76550" y="1816100"/>
            <a:ext cx="1465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uk-UA" sz="2800"/>
              <a:t>х</a:t>
            </a:r>
            <a:r>
              <a:rPr lang="uk-UA" sz="2800" baseline="30000"/>
              <a:t>4</a:t>
            </a:r>
            <a:r>
              <a:rPr lang="uk-UA" sz="2800"/>
              <a:t>/4+ С 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49588" y="2328863"/>
            <a:ext cx="1265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uk-UA" sz="2800"/>
              <a:t>х</a:t>
            </a:r>
            <a:r>
              <a:rPr lang="uk-UA" sz="2800" baseline="30000"/>
              <a:t>9</a:t>
            </a:r>
            <a:r>
              <a:rPr lang="uk-UA" sz="2800"/>
              <a:t> + С 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003550" y="2852738"/>
            <a:ext cx="1984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uk-UA" sz="2800"/>
              <a:t>1/-6 х</a:t>
            </a:r>
            <a:r>
              <a:rPr lang="uk-UA" sz="2800" baseline="30000"/>
              <a:t>6</a:t>
            </a:r>
            <a:r>
              <a:rPr lang="uk-UA" sz="2800"/>
              <a:t> + С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022600" y="3375025"/>
            <a:ext cx="2009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uk-UA" sz="2800"/>
              <a:t>2х√х/3 + С 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359150" y="3910013"/>
            <a:ext cx="1909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uk-UA" sz="2800"/>
              <a:t>-</a:t>
            </a:r>
            <a:r>
              <a:rPr lang="en-US" sz="2800"/>
              <a:t>cos x</a:t>
            </a:r>
            <a:r>
              <a:rPr lang="uk-UA" sz="2800"/>
              <a:t> + С 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497263" y="4405313"/>
            <a:ext cx="1690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en-US" sz="2800"/>
              <a:t>sin</a:t>
            </a:r>
            <a:r>
              <a:rPr lang="uk-UA" sz="2800"/>
              <a:t> х + С</a:t>
            </a:r>
            <a:r>
              <a:rPr lang="ru-RU" sz="2800"/>
              <a:t> 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700463" y="4899025"/>
            <a:ext cx="1831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800"/>
              <a:t>-</a:t>
            </a:r>
            <a:r>
              <a:rPr lang="en-US" sz="2800"/>
              <a:t>ctg x</a:t>
            </a:r>
            <a:r>
              <a:rPr lang="uk-UA" sz="2800"/>
              <a:t> + С 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700463" y="5481638"/>
            <a:ext cx="2193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uk-UA" sz="2800"/>
              <a:t>1/3</a:t>
            </a:r>
            <a:r>
              <a:rPr lang="en-US" sz="2800"/>
              <a:t>sin</a:t>
            </a:r>
            <a:r>
              <a:rPr lang="uk-UA" sz="2800"/>
              <a:t>3х + С</a:t>
            </a:r>
            <a:endParaRPr lang="ru-RU" sz="2800"/>
          </a:p>
        </p:txBody>
      </p:sp>
      <p:pic>
        <p:nvPicPr>
          <p:cNvPr id="19477" name="Picture 7" descr="p2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2160" y="2527372"/>
            <a:ext cx="1816949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234418" y="112856"/>
            <a:ext cx="4233149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оціни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свої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32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знання</a:t>
            </a: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за </a:t>
            </a:r>
          </a:p>
          <a:p>
            <a:pPr algn="ctr">
              <a:buFont typeface="Arial" charset="0"/>
              <a:buNone/>
              <a:defRPr/>
            </a:pPr>
            <a:r>
              <a:rPr lang="uk-UA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10-бальною шкалою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0443" y="642086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>
                <a:latin typeface="Arial" charset="0"/>
              </a:rPr>
              <a:t>Інтеграл у давнину.</a:t>
            </a:r>
            <a:endParaRPr lang="ru-RU" smtClean="0">
              <a:latin typeface="Arial" charset="0"/>
            </a:endParaRP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684213" y="836613"/>
            <a:ext cx="8105775" cy="3097212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uk-UA" sz="2400" smtClean="0">
                <a:latin typeface="Arial" charset="0"/>
              </a:rPr>
              <a:t>Першим відомим методом для </a:t>
            </a:r>
          </a:p>
          <a:p>
            <a:pPr>
              <a:buFont typeface="Arial" charset="0"/>
              <a:buNone/>
            </a:pPr>
            <a:r>
              <a:rPr lang="uk-UA" sz="2400" smtClean="0">
                <a:latin typeface="Arial" charset="0"/>
              </a:rPr>
              <a:t>розрахунку інтегралів був </a:t>
            </a:r>
            <a:r>
              <a:rPr lang="uk-UA" sz="2400" u="sng" smtClean="0">
                <a:latin typeface="Arial" charset="0"/>
              </a:rPr>
              <a:t>метод </a:t>
            </a:r>
          </a:p>
          <a:p>
            <a:pPr>
              <a:buFont typeface="Arial" charset="0"/>
              <a:buNone/>
            </a:pPr>
            <a:r>
              <a:rPr lang="uk-UA" sz="2400" u="sng" smtClean="0">
                <a:latin typeface="Arial" charset="0"/>
              </a:rPr>
              <a:t>вичерпування</a:t>
            </a:r>
            <a:r>
              <a:rPr lang="uk-UA" sz="2400" smtClean="0">
                <a:latin typeface="Arial" charset="0"/>
              </a:rPr>
              <a:t> Евдокса </a:t>
            </a:r>
          </a:p>
          <a:p>
            <a:pPr>
              <a:buFont typeface="Arial" charset="0"/>
              <a:buNone/>
            </a:pPr>
            <a:r>
              <a:rPr lang="uk-UA" sz="2400" smtClean="0">
                <a:latin typeface="Arial" charset="0"/>
              </a:rPr>
              <a:t>( приблизно 370 до н.е.), який </a:t>
            </a:r>
          </a:p>
          <a:p>
            <a:pPr>
              <a:buFont typeface="Arial" charset="0"/>
              <a:buNone/>
            </a:pPr>
            <a:r>
              <a:rPr lang="uk-UA" sz="2400" smtClean="0">
                <a:latin typeface="Arial" charset="0"/>
              </a:rPr>
              <a:t>намагався знайти площі та об'єми </a:t>
            </a:r>
          </a:p>
          <a:p>
            <a:pPr>
              <a:buFont typeface="Arial" charset="0"/>
              <a:buNone/>
            </a:pPr>
            <a:r>
              <a:rPr lang="uk-UA" sz="2400" smtClean="0">
                <a:latin typeface="Arial" charset="0"/>
              </a:rPr>
              <a:t>і для цього розривав їх на величезну</a:t>
            </a:r>
          </a:p>
          <a:p>
            <a:pPr>
              <a:buFont typeface="Arial" charset="0"/>
              <a:buNone/>
            </a:pPr>
            <a:r>
              <a:rPr lang="uk-UA" sz="2400" smtClean="0">
                <a:latin typeface="Arial" charset="0"/>
              </a:rPr>
              <a:t>кількість частин, для яких площа і об'єм вже відомі.</a:t>
            </a:r>
          </a:p>
          <a:p>
            <a:pPr>
              <a:buFont typeface="Arial" charset="0"/>
              <a:buNone/>
            </a:pPr>
            <a:r>
              <a:rPr lang="uk-UA" sz="2400" smtClean="0">
                <a:latin typeface="Arial" charset="0"/>
              </a:rPr>
              <a:t>    </a:t>
            </a:r>
            <a:endParaRPr lang="ru-RU" sz="2400" smtClean="0">
              <a:latin typeface="Arial" charset="0"/>
            </a:endParaRPr>
          </a:p>
        </p:txBody>
      </p:sp>
      <p:sp>
        <p:nvSpPr>
          <p:cNvPr id="20483" name="AutoShape 5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AutoShape 7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85" name="Picture 9" descr="eudox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620713"/>
            <a:ext cx="24098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11"/>
          <p:cNvSpPr txBox="1">
            <a:spLocks noChangeArrowheads="1"/>
          </p:cNvSpPr>
          <p:nvPr/>
        </p:nvSpPr>
        <p:spPr bwMode="auto">
          <a:xfrm>
            <a:off x="2987675" y="4149725"/>
            <a:ext cx="58578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uk-UA" sz="2400"/>
              <a:t>Цей метод розвинув Архімед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uk-UA" sz="2400"/>
              <a:t>і використав його для розрахунку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uk-UA" sz="2400"/>
              <a:t>площ парабол і наближених обчислень 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r>
              <a:rPr lang="uk-UA" sz="2400"/>
              <a:t>площ частин круга.</a:t>
            </a:r>
            <a:endParaRPr lang="ru-RU" sz="2400"/>
          </a:p>
          <a:p>
            <a:endParaRPr lang="ru-RU" sz="2400"/>
          </a:p>
        </p:txBody>
      </p:sp>
      <p:pic>
        <p:nvPicPr>
          <p:cNvPr id="20487" name="Picture 13" descr="arhim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860800"/>
            <a:ext cx="263525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845550" y="65253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/>
          </p:cNvSpPr>
          <p:nvPr>
            <p:ph type="body" sz="half" idx="4294967295"/>
          </p:nvPr>
        </p:nvSpPr>
        <p:spPr>
          <a:xfrm>
            <a:off x="533400" y="609600"/>
            <a:ext cx="7696200" cy="30432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dirty="0" smtClean="0">
                <a:latin typeface="Times New Roman" pitchFamily="18" charset="0"/>
              </a:rPr>
              <a:t>		</a:t>
            </a:r>
            <a:r>
              <a:rPr lang="uk-UA" dirty="0" smtClean="0"/>
              <a:t>Інтеграл виник з практичної потреби знаходити площі неплоских</a:t>
            </a:r>
            <a:r>
              <a:rPr lang="en-US" dirty="0" smtClean="0">
                <a:latin typeface="Times New Roman" pitchFamily="18" charset="0"/>
              </a:rPr>
              <a:t> </a:t>
            </a:r>
            <a:r>
              <a:rPr lang="uk-UA" dirty="0" smtClean="0"/>
              <a:t>фігур. Найбільший внесок у вивченні інтегрального числення вніс Архімед.</a:t>
            </a:r>
            <a:endParaRPr lang="en-US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uk-UA" dirty="0" smtClean="0"/>
              <a:t> </a:t>
            </a:r>
            <a:r>
              <a:rPr lang="en-US" dirty="0" smtClean="0">
                <a:latin typeface="Times New Roman" pitchFamily="18" charset="0"/>
              </a:rPr>
              <a:t>		</a:t>
            </a:r>
            <a:r>
              <a:rPr lang="uk-UA" dirty="0" smtClean="0"/>
              <a:t>Одного </a:t>
            </a:r>
            <a:r>
              <a:rPr lang="uk-UA" dirty="0"/>
              <a:t>разу </a:t>
            </a:r>
            <a:r>
              <a:rPr lang="uk-UA" dirty="0" smtClean="0"/>
              <a:t>Архімед повернувся </a:t>
            </a:r>
            <a:r>
              <a:rPr lang="uk-UA" dirty="0"/>
              <a:t>з </a:t>
            </a:r>
            <a:r>
              <a:rPr lang="uk-UA" dirty="0" smtClean="0"/>
              <a:t>риболовлі </a:t>
            </a:r>
            <a:r>
              <a:rPr lang="uk-UA" smtClean="0"/>
              <a:t>і вирішив </a:t>
            </a:r>
            <a:r>
              <a:rPr lang="uk-UA" dirty="0" smtClean="0"/>
              <a:t>визначити найбільш точно площу поверхні риби.</a:t>
            </a:r>
            <a:r>
              <a:rPr lang="uk-UA" sz="20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000" dirty="0" smtClean="0"/>
          </a:p>
        </p:txBody>
      </p:sp>
      <p:pic>
        <p:nvPicPr>
          <p:cNvPr id="21506" name="Picture 2" descr="C:\Users\Admin\Desktop\saz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3425825"/>
            <a:ext cx="5867400" cy="2717800"/>
          </a:xfrm>
        </p:spPr>
      </p:pic>
      <p:sp>
        <p:nvSpPr>
          <p:cNvPr id="2" name="TextBox 1"/>
          <p:cNvSpPr txBox="1"/>
          <p:nvPr/>
        </p:nvSpPr>
        <p:spPr>
          <a:xfrm>
            <a:off x="8748464" y="65253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404813"/>
            <a:ext cx="8183562" cy="2017712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dirty="0" smtClean="0"/>
              <a:t>Архімед розбив поверхню риби на прямокутники</a:t>
            </a:r>
            <a:r>
              <a:rPr lang="uk-UA" dirty="0"/>
              <a:t> </a:t>
            </a:r>
            <a:r>
              <a:rPr lang="uk-UA" dirty="0" smtClean="0"/>
              <a:t>і знайшов їх площі, причому чим більшою була кількість прямокутників, тим точнішим було значення площі. </a:t>
            </a:r>
            <a:endParaRPr lang="ru-RU" sz="2400" dirty="0" smtClean="0"/>
          </a:p>
        </p:txBody>
      </p:sp>
      <p:pic>
        <p:nvPicPr>
          <p:cNvPr id="25608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36000" contrast="48000"/>
          </a:blip>
          <a:srcRect/>
          <a:stretch>
            <a:fillRect/>
          </a:stretch>
        </p:blipFill>
        <p:spPr>
          <a:xfrm rot="21420132">
            <a:off x="787400" y="2193925"/>
            <a:ext cx="2386013" cy="2447925"/>
          </a:xfrm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3">
            <a:lum bright="-30000" contrast="42000"/>
          </a:blip>
          <a:srcRect/>
          <a:stretch>
            <a:fillRect/>
          </a:stretch>
        </p:blipFill>
        <p:spPr bwMode="auto">
          <a:xfrm rot="-157035">
            <a:off x="3449638" y="2184400"/>
            <a:ext cx="22907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0"/>
          <p:cNvPicPr>
            <a:picLocks noChangeAspect="1" noChangeArrowheads="1"/>
          </p:cNvPicPr>
          <p:nvPr/>
        </p:nvPicPr>
        <p:blipFill>
          <a:blip r:embed="rId4">
            <a:lum bright="-36000" contrast="48000"/>
          </a:blip>
          <a:srcRect/>
          <a:stretch>
            <a:fillRect/>
          </a:stretch>
        </p:blipFill>
        <p:spPr bwMode="auto">
          <a:xfrm rot="-162848">
            <a:off x="5945188" y="2114550"/>
            <a:ext cx="230346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1"/>
          <p:cNvPicPr>
            <a:picLocks noChangeAspect="1" noChangeArrowheads="1"/>
          </p:cNvPicPr>
          <p:nvPr/>
        </p:nvPicPr>
        <p:blipFill>
          <a:blip r:embed="rId5">
            <a:lum bright="-30000" contrast="54000"/>
          </a:blip>
          <a:srcRect/>
          <a:stretch>
            <a:fillRect/>
          </a:stretch>
        </p:blipFill>
        <p:spPr bwMode="auto">
          <a:xfrm>
            <a:off x="827088" y="4868863"/>
            <a:ext cx="23050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12"/>
          <p:cNvPicPr>
            <a:picLocks noChangeAspect="1" noChangeArrowheads="1"/>
          </p:cNvPicPr>
          <p:nvPr/>
        </p:nvPicPr>
        <p:blipFill>
          <a:blip r:embed="rId6">
            <a:lum bright="-24000" contrast="42000"/>
          </a:blip>
          <a:srcRect/>
          <a:stretch>
            <a:fillRect/>
          </a:stretch>
        </p:blipFill>
        <p:spPr bwMode="auto">
          <a:xfrm>
            <a:off x="3443288" y="4840288"/>
            <a:ext cx="2303462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7">
            <a:lum bright="-6000" contrast="54000"/>
          </a:blip>
          <a:srcRect/>
          <a:stretch>
            <a:fillRect/>
          </a:stretch>
        </p:blipFill>
        <p:spPr bwMode="auto">
          <a:xfrm>
            <a:off x="6011863" y="4760913"/>
            <a:ext cx="230505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820472" y="65253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idx="1"/>
          </p:nvPr>
        </p:nvSpPr>
        <p:spPr>
          <a:xfrm>
            <a:off x="304800" y="762000"/>
            <a:ext cx="8642350" cy="5543550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800" dirty="0" smtClean="0"/>
              <a:t>         Ми добре вміємо обчислювати площі </a:t>
            </a:r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800" dirty="0"/>
              <a:t> </a:t>
            </a:r>
            <a:r>
              <a:rPr lang="uk-UA" sz="2800" dirty="0" smtClean="0"/>
              <a:t>    прямокутника, трикутника, трапеції, </a:t>
            </a:r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800" dirty="0"/>
              <a:t> </a:t>
            </a:r>
            <a:r>
              <a:rPr lang="uk-UA" sz="2800" dirty="0" smtClean="0"/>
              <a:t>    паралелограма, довільного многокутника, а </a:t>
            </a:r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800" dirty="0"/>
              <a:t> </a:t>
            </a:r>
            <a:r>
              <a:rPr lang="uk-UA" sz="2800" dirty="0" smtClean="0"/>
              <a:t>    також площі круга та його частин. </a:t>
            </a:r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800" dirty="0"/>
              <a:t> </a:t>
            </a:r>
            <a:r>
              <a:rPr lang="uk-UA" sz="2800" dirty="0" smtClean="0"/>
              <a:t>        Виникає питання: як обчислити площу </a:t>
            </a:r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800" dirty="0"/>
              <a:t> </a:t>
            </a:r>
            <a:r>
              <a:rPr lang="uk-UA" sz="2800" dirty="0" smtClean="0"/>
              <a:t>    плоскої фігури, обмеженої будь-якою </a:t>
            </a:r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800" dirty="0"/>
              <a:t> </a:t>
            </a:r>
            <a:r>
              <a:rPr lang="uk-UA" sz="2800" dirty="0" smtClean="0"/>
              <a:t>    кривою</a:t>
            </a:r>
            <a:r>
              <a:rPr lang="en-US" sz="2800" dirty="0" smtClean="0">
                <a:latin typeface="Times New Roman" pitchFamily="18" charset="0"/>
              </a:rPr>
              <a:t>?</a:t>
            </a:r>
            <a:r>
              <a:rPr lang="uk-UA" sz="2800" dirty="0" smtClean="0"/>
              <a:t> </a:t>
            </a:r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800" dirty="0"/>
              <a:t> </a:t>
            </a:r>
            <a:r>
              <a:rPr lang="uk-UA" sz="2800" dirty="0" smtClean="0"/>
              <a:t>        Виявляється, що розв'язування такої </a:t>
            </a:r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800" dirty="0"/>
              <a:t> </a:t>
            </a:r>
            <a:r>
              <a:rPr lang="uk-UA" sz="2800" dirty="0" smtClean="0"/>
              <a:t>   задачі можливе за певних умов, якщо плоска </a:t>
            </a:r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800" dirty="0"/>
              <a:t> </a:t>
            </a:r>
            <a:r>
              <a:rPr lang="uk-UA" sz="2800" dirty="0" smtClean="0"/>
              <a:t>   фігура, яку ми розглядаємо – </a:t>
            </a:r>
          </a:p>
          <a:p>
            <a:pPr algn="just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uk-UA" sz="2800" dirty="0"/>
              <a:t> </a:t>
            </a:r>
            <a:r>
              <a:rPr lang="uk-UA" sz="2800" dirty="0" smtClean="0"/>
              <a:t>                       КРИВОЛІНІЙНА ТРАПЕЦІЯ.</a:t>
            </a:r>
            <a:endParaRPr lang="ru-RU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83109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imagesCAN2HHJV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828800"/>
            <a:ext cx="2781300" cy="2157413"/>
          </a:xfrm>
        </p:spPr>
      </p:pic>
      <p:sp>
        <p:nvSpPr>
          <p:cNvPr id="24578" name="Rectangle 6"/>
          <p:cNvSpPr>
            <a:spLocks noGrp="1"/>
          </p:cNvSpPr>
          <p:nvPr>
            <p:ph type="body" sz="half" idx="2"/>
          </p:nvPr>
        </p:nvSpPr>
        <p:spPr>
          <a:xfrm>
            <a:off x="3505200" y="1676400"/>
            <a:ext cx="5029200" cy="54197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uk-UA" sz="2400" b="1" i="1" u="sng" smtClean="0">
                <a:solidFill>
                  <a:srgbClr val="7030A0"/>
                </a:solidFill>
              </a:rPr>
              <a:t>Означення: 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uk-UA" sz="2800" smtClean="0"/>
              <a:t>Криволінійною трапецією називається фігура, обмежена графіком неперервної функції </a:t>
            </a:r>
            <a:r>
              <a:rPr lang="en-US" sz="2800" b="1" i="1" smtClean="0">
                <a:latin typeface="Times New Roman" pitchFamily="18" charset="0"/>
              </a:rPr>
              <a:t>y=f(x)</a:t>
            </a:r>
            <a:r>
              <a:rPr lang="uk-UA" sz="2800" smtClean="0"/>
              <a:t>, яка не змінює знак на відрізку</a:t>
            </a:r>
            <a:r>
              <a:rPr lang="en-US" sz="2800" smtClean="0">
                <a:latin typeface="Times New Roman" pitchFamily="18" charset="0"/>
              </a:rPr>
              <a:t>[</a:t>
            </a:r>
            <a:r>
              <a:rPr lang="en-US" sz="2800" i="1" smtClean="0">
                <a:latin typeface="Times New Roman" pitchFamily="18" charset="0"/>
              </a:rPr>
              <a:t>a</a:t>
            </a:r>
            <a:r>
              <a:rPr lang="en-US" sz="2800" smtClean="0">
                <a:latin typeface="Times New Roman" pitchFamily="18" charset="0"/>
              </a:rPr>
              <a:t>; </a:t>
            </a:r>
            <a:r>
              <a:rPr lang="en-US" sz="2800" i="1" smtClean="0">
                <a:latin typeface="Times New Roman" pitchFamily="18" charset="0"/>
              </a:rPr>
              <a:t>b</a:t>
            </a:r>
            <a:r>
              <a:rPr lang="en-US" sz="2800" smtClean="0">
                <a:latin typeface="Times New Roman" pitchFamily="18" charset="0"/>
              </a:rPr>
              <a:t>], </a:t>
            </a:r>
            <a:r>
              <a:rPr lang="uk-UA" sz="2800" smtClean="0"/>
              <a:t>прямими </a:t>
            </a:r>
            <a:r>
              <a:rPr lang="en-US" sz="2800" i="1" smtClean="0">
                <a:latin typeface="Times New Roman" pitchFamily="18" charset="0"/>
              </a:rPr>
              <a:t>x=a</a:t>
            </a:r>
            <a:r>
              <a:rPr lang="uk-UA" sz="2800" smtClean="0"/>
              <a:t>,</a:t>
            </a:r>
            <a:r>
              <a:rPr lang="en-US" sz="2800" smtClean="0">
                <a:latin typeface="Times New Roman" pitchFamily="18" charset="0"/>
              </a:rPr>
              <a:t> </a:t>
            </a:r>
            <a:r>
              <a:rPr lang="en-US" sz="2800" i="1" smtClean="0">
                <a:latin typeface="Times New Roman" pitchFamily="18" charset="0"/>
              </a:rPr>
              <a:t>x=b</a:t>
            </a:r>
            <a:r>
              <a:rPr lang="uk-UA" sz="2800" smtClean="0"/>
              <a:t> і відрізком</a:t>
            </a:r>
            <a:r>
              <a:rPr lang="en-US" sz="2800" smtClean="0">
                <a:latin typeface="Times New Roman" pitchFamily="18" charset="0"/>
              </a:rPr>
              <a:t> [</a:t>
            </a:r>
            <a:r>
              <a:rPr lang="en-US" sz="2800" i="1" smtClean="0">
                <a:latin typeface="Times New Roman" pitchFamily="18" charset="0"/>
              </a:rPr>
              <a:t>a; b</a:t>
            </a:r>
            <a:r>
              <a:rPr lang="en-US" sz="2800" smtClean="0">
                <a:latin typeface="Times New Roman" pitchFamily="18" charset="0"/>
              </a:rPr>
              <a:t>]. </a:t>
            </a:r>
            <a:endParaRPr lang="ru-RU" sz="2400" smtClean="0"/>
          </a:p>
        </p:txBody>
      </p:sp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2286000" y="838200"/>
            <a:ext cx="436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3200" b="1" i="1">
                <a:solidFill>
                  <a:srgbClr val="7030A0"/>
                </a:solidFill>
                <a:latin typeface="Calibri" pitchFamily="34" charset="0"/>
              </a:rPr>
              <a:t>Криволінійна трапеція</a:t>
            </a:r>
            <a:endParaRPr lang="ru-RU" sz="3200" b="1" i="1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48464" y="65253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</Template>
  <TotalTime>631</TotalTime>
  <Words>666</Words>
  <Application>Microsoft Office PowerPoint</Application>
  <PresentationFormat>Экран (4:3)</PresentationFormat>
  <Paragraphs>139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Тема7</vt:lpstr>
      <vt:lpstr>Формула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Інтеграл у давнину.</vt:lpstr>
      <vt:lpstr>Презентация PowerPoint</vt:lpstr>
      <vt:lpstr>Презентация PowerPoint</vt:lpstr>
      <vt:lpstr>Презентация PowerPoint</vt:lpstr>
      <vt:lpstr>Презентация PowerPoint</vt:lpstr>
      <vt:lpstr>Яка із наведених фігур є криволінійною трапецією?</vt:lpstr>
      <vt:lpstr>Презентация PowerPoint</vt:lpstr>
      <vt:lpstr>Визначений інтеграл</vt:lpstr>
      <vt:lpstr>Формула  Ньютона - Лейбніца</vt:lpstr>
      <vt:lpstr>Обчислювання площ  плоских фігур</vt:lpstr>
      <vt:lpstr>Межі інтегрування вказав Л.Ейлер.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Admin</cp:lastModifiedBy>
  <cp:revision>48</cp:revision>
  <dcterms:created xsi:type="dcterms:W3CDTF">2006-08-16T00:00:00Z</dcterms:created>
  <dcterms:modified xsi:type="dcterms:W3CDTF">2017-02-12T19:06:32Z</dcterms:modified>
</cp:coreProperties>
</file>