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60" r:id="rId6"/>
    <p:sldId id="273" r:id="rId7"/>
    <p:sldId id="271" r:id="rId8"/>
    <p:sldId id="272" r:id="rId9"/>
    <p:sldId id="265" r:id="rId10"/>
    <p:sldId id="264" r:id="rId11"/>
    <p:sldId id="267" r:id="rId12"/>
    <p:sldId id="268" r:id="rId13"/>
    <p:sldId id="27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B649-6387-47B5-85A6-C30FBAE12C15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EAEE-FE8F-4E1E-B002-ECCA2844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8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B649-6387-47B5-85A6-C30FBAE12C15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EAEE-FE8F-4E1E-B002-ECCA2844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2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B649-6387-47B5-85A6-C30FBAE12C15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EAEE-FE8F-4E1E-B002-ECCA2844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B649-6387-47B5-85A6-C30FBAE12C15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EAEE-FE8F-4E1E-B002-ECCA2844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3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B649-6387-47B5-85A6-C30FBAE12C15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EAEE-FE8F-4E1E-B002-ECCA2844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7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B649-6387-47B5-85A6-C30FBAE12C15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EAEE-FE8F-4E1E-B002-ECCA2844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4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B649-6387-47B5-85A6-C30FBAE12C15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EAEE-FE8F-4E1E-B002-ECCA2844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B649-6387-47B5-85A6-C30FBAE12C15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EAEE-FE8F-4E1E-B002-ECCA2844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B649-6387-47B5-85A6-C30FBAE12C15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EAEE-FE8F-4E1E-B002-ECCA2844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6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B649-6387-47B5-85A6-C30FBAE12C15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EAEE-FE8F-4E1E-B002-ECCA2844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9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B649-6387-47B5-85A6-C30FBAE12C15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EAEE-FE8F-4E1E-B002-ECCA2844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3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B649-6387-47B5-85A6-C30FBAE12C15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EAEE-FE8F-4E1E-B002-ECCA2844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3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иминистратор\Desktop\учит новатор\LJ2KyyCIyL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0" y="6906"/>
            <a:ext cx="9155340" cy="68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772400" cy="1470025"/>
          </a:xfrm>
        </p:spPr>
        <p:txBody>
          <a:bodyPr>
            <a:noAutofit/>
          </a:bodyPr>
          <a:lstStyle/>
          <a:p>
            <a:r>
              <a:rPr lang="uk-UA" sz="8000" dirty="0">
                <a:latin typeface="Times New Roman" pitchFamily="18" charset="0"/>
                <a:cs typeface="Times New Roman" pitchFamily="18" charset="0"/>
              </a:rPr>
              <a:t>Правила вживання м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8000" dirty="0">
                <a:latin typeface="Times New Roman" pitchFamily="18" charset="0"/>
                <a:cs typeface="Times New Roman" pitchFamily="18" charset="0"/>
              </a:rPr>
              <a:t>якого знака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635375" y="2638425"/>
            <a:ext cx="1584325" cy="15113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1114425" y="115888"/>
            <a:ext cx="6626225" cy="6553200"/>
            <a:chOff x="702" y="73"/>
            <a:chExt cx="4174" cy="4128"/>
          </a:xfrm>
        </p:grpSpPr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 rot="16200000">
              <a:off x="1904" y="731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27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 err="1"/>
                <a:t>м</a:t>
              </a:r>
              <a:r>
                <a:rPr lang="uk-UA" sz="4000" dirty="0" err="1" smtClean="0"/>
                <a:t>ен</a:t>
              </a:r>
              <a:r>
                <a:rPr lang="uk-UA" sz="4000" dirty="0" smtClean="0"/>
                <a:t>…ший</a:t>
              </a:r>
              <a:endParaRPr lang="ru-RU" sz="4000" dirty="0"/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 rot="13067048">
              <a:off x="1020" y="1117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27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 err="1"/>
                <a:t>д</a:t>
              </a:r>
              <a:r>
                <a:rPr lang="uk-UA" sz="4000" dirty="0" err="1" smtClean="0"/>
                <a:t>он..чин</a:t>
              </a:r>
              <a:endParaRPr lang="ru-RU" sz="4000" dirty="0"/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 rot="-2553568">
              <a:off x="2744" y="1071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27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 err="1"/>
                <a:t>н</a:t>
              </a:r>
              <a:r>
                <a:rPr lang="uk-UA" sz="4000" dirty="0" err="1" smtClean="0"/>
                <a:t>іжинс</a:t>
              </a:r>
              <a:r>
                <a:rPr lang="uk-UA" sz="4000" dirty="0" smtClean="0"/>
                <a:t>…</a:t>
              </a:r>
              <a:r>
                <a:rPr lang="uk-UA" sz="4000" dirty="0" err="1" smtClean="0"/>
                <a:t>кий</a:t>
              </a:r>
              <a:endParaRPr lang="ru-RU" sz="4000" dirty="0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3061" y="1842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27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/>
                <a:t>і</a:t>
              </a:r>
              <a:r>
                <a:rPr lang="uk-UA" sz="4000" dirty="0" smtClean="0"/>
                <a:t>деш…</a:t>
              </a:r>
              <a:endParaRPr lang="ru-RU" sz="4000" dirty="0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 rot="8130926">
              <a:off x="1020" y="2659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27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 err="1"/>
                <a:t>а</a:t>
              </a:r>
              <a:r>
                <a:rPr lang="uk-UA" sz="4000" dirty="0" err="1" smtClean="0"/>
                <a:t>тел</a:t>
              </a:r>
              <a:r>
                <a:rPr lang="uk-UA" sz="4000" dirty="0" smtClean="0"/>
                <a:t>…є</a:t>
              </a:r>
              <a:endParaRPr lang="ru-RU" sz="4000" dirty="0"/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 rot="10800000">
              <a:off x="702" y="1842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27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 err="1"/>
                <a:t>б</a:t>
              </a:r>
              <a:r>
                <a:rPr lang="uk-UA" sz="4000" dirty="0" err="1" smtClean="0"/>
                <a:t>іл</a:t>
              </a:r>
              <a:r>
                <a:rPr lang="uk-UA" sz="4000" dirty="0" smtClean="0"/>
                <a:t>…ший</a:t>
              </a:r>
              <a:endParaRPr lang="ru-RU" sz="4000" dirty="0"/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 rot="5400000">
              <a:off x="1904" y="3044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27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 err="1"/>
                <a:t>о</a:t>
              </a:r>
              <a:r>
                <a:rPr lang="uk-UA" sz="4000" dirty="0" err="1" smtClean="0"/>
                <a:t>желед</a:t>
              </a:r>
              <a:r>
                <a:rPr lang="uk-UA" sz="4000" dirty="0" smtClean="0"/>
                <a:t>…</a:t>
              </a:r>
              <a:endParaRPr lang="ru-RU" sz="4000" dirty="0"/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 rot="2534289">
              <a:off x="2744" y="2659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27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 err="1"/>
                <a:t>б</a:t>
              </a:r>
              <a:r>
                <a:rPr lang="uk-UA" sz="4000" dirty="0" err="1" smtClean="0"/>
                <a:t>удуєт</a:t>
              </a:r>
              <a:r>
                <a:rPr lang="uk-UA" sz="4000" dirty="0" smtClean="0"/>
                <a:t>…ся</a:t>
              </a:r>
              <a:endParaRPr lang="ru-RU" sz="4000" dirty="0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30" y="490412"/>
            <a:ext cx="5557183" cy="565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48" y="3677137"/>
            <a:ext cx="1904620" cy="309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303" flipH="1">
            <a:off x="58012" y="3644573"/>
            <a:ext cx="1678641" cy="297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208754"/>
            <a:ext cx="3972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М'який знак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75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">
                                      <p:cBhvr>
                                        <p:cTn id="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">
                                      <p:cBhvr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3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540" y="404664"/>
            <a:ext cx="85813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Вибірковий диктант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Запишіть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слова з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м’яким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знаком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6618"/>
            <a:ext cx="1724844" cy="3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988840"/>
            <a:ext cx="59401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Весняний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годує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березні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погод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надворі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крутить, мутить, рве,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зверху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ллє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знизу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мете.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марець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замерзне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старець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Уночі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тріщить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вдень плющить.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грому земля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розмерзається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вербовий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бери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дорогу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дубовий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Весна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ледачого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любить. Як почав орать, то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сопілку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Ластівки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низько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дощ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обіцяють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Погода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сльота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гризота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Весна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як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посієш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будеш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збирати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3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" y="-1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548680"/>
            <a:ext cx="7596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Робота в парах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Розподільний диктант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Учні за варіантами розподіляють слова, в яких пишемо м’який знак або не пишемо.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7795" y="3140968"/>
            <a:ext cx="1872069" cy="322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47664" y="2610783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ea typeface="Calibri"/>
                <a:cs typeface="Times New Roman"/>
              </a:rPr>
              <a:t>НИЗ…КИЙ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32987" y="2645296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>
                <a:latin typeface="Times New Roman"/>
                <a:ea typeface="Calibri"/>
                <a:cs typeface="Times New Roman"/>
              </a:rPr>
              <a:t>БЛИЗ...КО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3181811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ea typeface="Calibri"/>
                <a:cs typeface="Times New Roman"/>
              </a:rPr>
              <a:t>ГОЛІВОН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...КА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2582699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>
                <a:latin typeface="Times New Roman"/>
                <a:ea typeface="Calibri"/>
                <a:cs typeface="Times New Roman"/>
              </a:rPr>
              <a:t>ШІСТ...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СОТ</a:t>
            </a:r>
            <a:endParaRPr lang="ru-RU" dirty="0" smtClean="0"/>
          </a:p>
          <a:p>
            <a:pPr algn="ctr"/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10583" y="3068960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ea typeface="Calibri"/>
                <a:cs typeface="Times New Roman"/>
              </a:rPr>
              <a:t>СІЛ…С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...КИЙ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13142" y="3649399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ea typeface="Calibri"/>
              <a:cs typeface="Times New Roman"/>
            </a:endParaRPr>
          </a:p>
          <a:p>
            <a:pPr algn="ctr"/>
            <a:r>
              <a:rPr lang="uk-UA" dirty="0">
                <a:latin typeface="Times New Roman"/>
                <a:ea typeface="Calibri"/>
                <a:cs typeface="Times New Roman"/>
              </a:rPr>
              <a:t>БАН...ЩИК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39744" y="3789040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ea typeface="Calibri"/>
                <a:cs typeface="Times New Roman"/>
              </a:rPr>
              <a:t>ПЛАТ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...НЯ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3263230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>
                <a:latin typeface="Times New Roman"/>
                <a:ea typeface="Calibri"/>
                <a:cs typeface="Times New Roman"/>
              </a:rPr>
              <a:t>НИЗ...КА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57416" y="4196975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>
                <a:latin typeface="Times New Roman"/>
                <a:ea typeface="Calibri"/>
                <a:cs typeface="Times New Roman"/>
              </a:rPr>
              <a:t>ТОН...ШИЙ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60232" y="4869160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ea typeface="Calibri"/>
                <a:cs typeface="Times New Roman"/>
              </a:rPr>
              <a:t>РІЗ…БЛЕННЯ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4353173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>
                <a:latin typeface="Times New Roman"/>
                <a:ea typeface="Calibri"/>
                <a:cs typeface="Times New Roman"/>
              </a:rPr>
              <a:t>ПОВІС...ТЮ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27984" y="3787102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СТОРІН...ЦІ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51920" y="5299429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ea typeface="Calibri"/>
                <a:cs typeface="Times New Roman"/>
              </a:rPr>
              <a:t>БІЛ…ШІСТ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...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28731" y="4755344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>
                <a:latin typeface="Times New Roman"/>
                <a:ea typeface="Calibri"/>
                <a:cs typeface="Times New Roman"/>
              </a:rPr>
              <a:t>БОЯЗ...КІС...ТЬ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51920" y="4289906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ea typeface="Calibri"/>
                <a:cs typeface="Times New Roman"/>
              </a:rPr>
              <a:t>БАТ…КІВС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...КИЙ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516216" y="5922438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ea typeface="Calibri"/>
              <a:cs typeface="Times New Roman"/>
            </a:endParaRPr>
          </a:p>
          <a:p>
            <a:pPr algn="ctr"/>
            <a:r>
              <a:rPr lang="uk-UA" dirty="0">
                <a:latin typeface="Times New Roman"/>
                <a:ea typeface="Calibri"/>
                <a:cs typeface="Times New Roman"/>
              </a:rPr>
              <a:t>КУЗ...НЯ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732240" y="5373216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ea typeface="Calibri"/>
                <a:cs typeface="Times New Roman"/>
              </a:rPr>
              <a:t>ДО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СОН...ЦЯ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257416" y="5299428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ea typeface="Calibri"/>
                <a:cs typeface="Times New Roman"/>
              </a:rPr>
              <a:t>ПІС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...НІ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868144" y="6364508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ea typeface="Calibri"/>
                <a:cs typeface="Times New Roman"/>
              </a:rPr>
              <a:t>ПАЛЕЦ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...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851920" y="5771017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>
                <a:latin typeface="Times New Roman"/>
                <a:ea typeface="Calibri"/>
                <a:cs typeface="Times New Roman"/>
              </a:rPr>
              <a:t>ГРАЄШ...СЯ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3716" y="6343120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>
                <a:latin typeface="Times New Roman"/>
                <a:ea typeface="Calibri"/>
                <a:cs typeface="Times New Roman"/>
              </a:rPr>
              <a:t>МАЛЕН...КИЙ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501840" y="5771017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>
                <a:latin typeface="Times New Roman"/>
                <a:ea typeface="Calibri"/>
                <a:cs typeface="Times New Roman"/>
              </a:rPr>
              <a:t>ВОЛ...ЄР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301374" y="6308607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ea typeface="Calibri"/>
                <a:cs typeface="Times New Roman"/>
              </a:rPr>
              <a:t>СИН…КА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166136" y="4773855"/>
            <a:ext cx="2304256" cy="3861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ea typeface="Calibri"/>
                <a:cs typeface="Times New Roman"/>
              </a:rPr>
              <a:t>МІС…ККОМ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3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548680"/>
            <a:ext cx="75963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Робота в парах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Вставити, де треба, м’який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знак</a:t>
            </a:r>
          </a:p>
          <a:p>
            <a:endParaRPr lang="ru-RU" sz="3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7795" y="3140968"/>
            <a:ext cx="1872069" cy="322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15421"/>
              </p:ext>
            </p:extLst>
          </p:nvPr>
        </p:nvGraphicFramePr>
        <p:xfrm>
          <a:off x="2411760" y="2420888"/>
          <a:ext cx="5688632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2891561"/>
                <a:gridCol w="2797071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НИЗЬКИЙ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СІЛЬСЬКИЙ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ТОНШИЙ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ГОЛІВОНЬКА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СОНЦЯ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БАТЬКІВСЬКИЙ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ГРАЄШСЯ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БІЛЬШІСТЬ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ШІСТСОТ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СИНЬКА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ПЛАТНЯ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МІСЬККОМ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СТОРІНЦІ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МАЛЕНЬКИЙ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ПОВІСТЮ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ПАЛЕЦЬ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БОЯЗКІСТЬ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БЛИЗЬКО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ПІСНІ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РІЗЬБЛЕННЯ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КУЗНЯ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ВОЛЬЄР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БАНЩИК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7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540" y="1052736"/>
            <a:ext cx="8581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Домашнє завдання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460" y="3070994"/>
            <a:ext cx="6182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правила ст. 189-192,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arenR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№ 410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19875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9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иминистратор\Desktop\учит новатор\LJ2KyyCIyL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0" y="6906"/>
            <a:ext cx="9155340" cy="68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4744" y="70652"/>
            <a:ext cx="7859256" cy="6598707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Лінгвістична гра.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Знайдіть помилки та відредагуйте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написане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Незнайком  у зошиті. 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Запишіть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виправлений варіант.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товариші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друга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Стйопа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Соловьйов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навчається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третйому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 дружу з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Йосипом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Гаьовим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Лйонею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Малйованим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мешкають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мною в одному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Ми разом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ходимо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Ьосипа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майьор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у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Льйоні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лйотчик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  Проблемні питання.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— Чому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Незнайко 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припустився стількох помилок? Які правила він не вивчив?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77" y="188641"/>
            <a:ext cx="154912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3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иминистратор\Desktop\учит новатор\LJ2KyyCIyL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0" y="6906"/>
            <a:ext cx="9155340" cy="68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991" y="1988840"/>
            <a:ext cx="6930169" cy="4487603"/>
          </a:xfrm>
        </p:spPr>
        <p:txBody>
          <a:bodyPr>
            <a:noAutofit/>
          </a:bodyPr>
          <a:lstStyle/>
          <a:p>
            <a:pPr font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Самоперевірка </a:t>
            </a: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друга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Стьопа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Соловйов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навчається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третьому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 дружу з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Йосипом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Гайовим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Льонею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Мальованим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мешкають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мною в одному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Ми разом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ходимо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Йосипа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майор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у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Льоні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льотчик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Адиминистратор\Desktop\учит новатор\1333820800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1944216" cy="29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15069"/>
            <a:ext cx="1691680" cy="28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7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иминистратор\Desktop\учит новатор\LJ2KyyCIyL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0" y="6906"/>
            <a:ext cx="9155340" cy="68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6672"/>
            <a:ext cx="6930169" cy="936104"/>
          </a:xfrm>
        </p:spPr>
        <p:txBody>
          <a:bodyPr>
            <a:noAutofit/>
          </a:bodyPr>
          <a:lstStyle/>
          <a:p>
            <a:pPr font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Самоперевірка домашнього завдання</a:t>
            </a: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Адиминистратор\Desktop\учит новатор\1333820800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1944216" cy="29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5241" y="2182140"/>
            <a:ext cx="79187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Соловейко – пташка нев</a:t>
            </a:r>
            <a:r>
              <a:rPr lang="uk-UA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личка, як горобчик, щиглик чи с</a:t>
            </a:r>
            <a:r>
              <a:rPr lang="uk-UA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ничка. Та один він т</a:t>
            </a:r>
            <a:r>
              <a:rPr lang="uk-UA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охкає, співає, в Україні кожний знає. 2. Ґава ґудзик знайшла, думала – горішки. Ро</a:t>
            </a:r>
            <a:r>
              <a:rPr lang="uk-UA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колоти не змогла й дз</a:t>
            </a:r>
            <a:r>
              <a:rPr lang="uk-UA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зігнула трішки. 3. </a:t>
            </a:r>
            <a:r>
              <a:rPr lang="uk-UA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огуртом Андрій ласує, аж лящить за вухом. Друзі кличуть, він не чує, сталось щось із слухом. 4. </a:t>
            </a:r>
            <a:r>
              <a:rPr lang="uk-UA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оржа впіймав на вудку </a:t>
            </a:r>
            <a:r>
              <a:rPr lang="uk-UA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осип, схопив і зойкнув: «Ой-ой-ой!»  Не знав, напевно, </a:t>
            </a:r>
            <a:r>
              <a:rPr lang="uk-UA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осип досі, який колючий </a:t>
            </a:r>
            <a:r>
              <a:rPr lang="uk-UA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оржик той.</a:t>
            </a:r>
            <a:endParaRPr lang="uk-UA" sz="28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иминистратор\Desktop\учит новатор\LJ2KyyCIyL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06"/>
            <a:ext cx="9155340" cy="68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24936" cy="1296144"/>
          </a:xfrm>
        </p:spPr>
        <p:txBody>
          <a:bodyPr>
            <a:normAutofit/>
          </a:bodyPr>
          <a:lstStyle/>
          <a:p>
            <a:endParaRPr lang="uk-UA" cap="all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44064" y="226383"/>
            <a:ext cx="4608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літера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німа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голосу нема,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м’який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характер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Лине слава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недарма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Що це за літера???</a:t>
            </a:r>
            <a:endParaRPr lang="en-US" sz="32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886" y="2190413"/>
            <a:ext cx="43924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sz="2400" b="1" dirty="0" smtClean="0"/>
              <a:t>Відростив </a:t>
            </a:r>
            <a:r>
              <a:rPr lang="uk-UA" sz="2400" b="1" dirty="0"/>
              <a:t>собі животик</a:t>
            </a:r>
            <a:endParaRPr lang="ru-RU" sz="2400" dirty="0"/>
          </a:p>
          <a:p>
            <a:pPr fontAlgn="base"/>
            <a:r>
              <a:rPr lang="uk-UA" sz="2400" b="1" dirty="0" smtClean="0"/>
              <a:t>Знак </a:t>
            </a:r>
            <a:r>
              <a:rPr lang="uk-UA" sz="2400" b="1" dirty="0"/>
              <a:t>м</a:t>
            </a:r>
            <a:r>
              <a:rPr lang="ru-RU" sz="2400" b="1" dirty="0"/>
              <a:t>’</a:t>
            </a:r>
            <a:r>
              <a:rPr lang="uk-UA" sz="2400" b="1" dirty="0"/>
              <a:t>який –м</a:t>
            </a:r>
            <a:r>
              <a:rPr lang="ru-RU" sz="2400" b="1" dirty="0"/>
              <a:t>’</a:t>
            </a:r>
            <a:r>
              <a:rPr lang="uk-UA" sz="2400" b="1" dirty="0"/>
              <a:t>який,як котик!</a:t>
            </a:r>
            <a:endParaRPr lang="ru-RU" sz="2400" dirty="0"/>
          </a:p>
          <a:p>
            <a:pPr fontAlgn="base"/>
            <a:r>
              <a:rPr lang="uk-UA" sz="2400" b="1" dirty="0" smtClean="0"/>
              <a:t>Знайте</a:t>
            </a:r>
            <a:r>
              <a:rPr lang="uk-UA" sz="2400" b="1" dirty="0"/>
              <a:t>: буква ця німа,</a:t>
            </a:r>
            <a:endParaRPr lang="ru-RU" sz="2400" dirty="0"/>
          </a:p>
          <a:p>
            <a:pPr fontAlgn="base"/>
            <a:r>
              <a:rPr lang="uk-UA" sz="2400" b="1" dirty="0" smtClean="0"/>
              <a:t>В </a:t>
            </a:r>
            <a:r>
              <a:rPr lang="uk-UA" sz="2400" b="1" dirty="0"/>
              <a:t>неї голосу нема.</a:t>
            </a:r>
            <a:endParaRPr lang="ru-RU" sz="2400" dirty="0"/>
          </a:p>
          <a:p>
            <a:pPr fontAlgn="base"/>
            <a:r>
              <a:rPr lang="uk-UA" sz="2400" b="1" dirty="0" smtClean="0"/>
              <a:t>Загадковий,хитрий </a:t>
            </a:r>
            <a:r>
              <a:rPr lang="uk-UA" sz="2400" b="1" dirty="0" err="1"/>
              <a:t>знак-</a:t>
            </a:r>
            <a:endParaRPr lang="ru-RU" sz="2400" dirty="0"/>
          </a:p>
          <a:p>
            <a:pPr fontAlgn="base"/>
            <a:r>
              <a:rPr lang="uk-UA" sz="2400" b="1" dirty="0" smtClean="0"/>
              <a:t>Не </a:t>
            </a:r>
            <a:r>
              <a:rPr lang="uk-UA" sz="2400" b="1" dirty="0"/>
              <a:t>читається ніяк!	</a:t>
            </a:r>
            <a:endParaRPr lang="ru-RU" sz="2400" dirty="0"/>
          </a:p>
          <a:p>
            <a:pPr fontAlgn="base"/>
            <a:r>
              <a:rPr lang="uk-UA" sz="2400" b="1" dirty="0" smtClean="0"/>
              <a:t>І </a:t>
            </a:r>
            <a:r>
              <a:rPr lang="uk-UA" sz="2400" b="1" dirty="0"/>
              <a:t>сам не вимовляється ,</a:t>
            </a:r>
            <a:endParaRPr lang="ru-RU" sz="2400" dirty="0"/>
          </a:p>
          <a:p>
            <a:pPr fontAlgn="base"/>
            <a:r>
              <a:rPr lang="uk-UA" sz="2400" b="1" dirty="0" smtClean="0"/>
              <a:t>Хоч </a:t>
            </a:r>
            <a:r>
              <a:rPr lang="uk-UA" sz="2400" b="1" dirty="0"/>
              <a:t>часто зустрічається.</a:t>
            </a:r>
            <a:endParaRPr lang="ru-RU" sz="2400" dirty="0"/>
          </a:p>
          <a:p>
            <a:pPr fontAlgn="base"/>
            <a:r>
              <a:rPr lang="uk-UA" sz="2400" b="1" dirty="0" smtClean="0"/>
              <a:t>А </a:t>
            </a:r>
            <a:r>
              <a:rPr lang="uk-UA" sz="2400" b="1" dirty="0"/>
              <a:t>потрапивши до слова,</a:t>
            </a:r>
            <a:endParaRPr lang="ru-RU" sz="2400" dirty="0"/>
          </a:p>
          <a:p>
            <a:pPr fontAlgn="base"/>
            <a:r>
              <a:rPr lang="uk-UA" sz="2400" b="1" dirty="0" smtClean="0"/>
              <a:t>Він </a:t>
            </a:r>
            <a:r>
              <a:rPr lang="uk-UA" sz="2400" b="1" dirty="0"/>
              <a:t>пом</a:t>
            </a:r>
            <a:r>
              <a:rPr lang="ru-RU" sz="2400" b="1" dirty="0"/>
              <a:t>’</a:t>
            </a:r>
            <a:r>
              <a:rPr lang="uk-UA" sz="2400" b="1" dirty="0" err="1"/>
              <a:t>якшує</a:t>
            </a:r>
            <a:r>
              <a:rPr lang="uk-UA" sz="2400" b="1" dirty="0"/>
              <a:t> вимову.</a:t>
            </a:r>
            <a:endParaRPr lang="ru-RU" sz="2400" dirty="0"/>
          </a:p>
          <a:p>
            <a:pPr fontAlgn="base"/>
            <a:r>
              <a:rPr lang="uk-UA" sz="2400" b="1" dirty="0" smtClean="0"/>
              <a:t>Може </a:t>
            </a:r>
            <a:r>
              <a:rPr lang="uk-UA" sz="2400" b="1" dirty="0"/>
              <a:t>слово геть змінити!</a:t>
            </a:r>
            <a:endParaRPr lang="ru-RU" sz="2400" dirty="0"/>
          </a:p>
          <a:p>
            <a:pPr fontAlgn="base"/>
            <a:r>
              <a:rPr lang="uk-UA" sz="2400" b="1" dirty="0" smtClean="0"/>
              <a:t>Отже</a:t>
            </a:r>
            <a:r>
              <a:rPr lang="uk-UA" sz="2400" b="1" dirty="0"/>
              <a:t>, треба з ним дружити</a:t>
            </a:r>
            <a:r>
              <a:rPr lang="uk-UA" sz="2400" b="1" dirty="0" smtClean="0"/>
              <a:t>!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58347"/>
            <a:ext cx="2136416" cy="20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921" y="3789040"/>
            <a:ext cx="1798079" cy="29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1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иминистратор\Desktop\учит новатор\LJ2KyyCIyL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06"/>
            <a:ext cx="9155340" cy="68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Самоперевірка 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Кожний молодец</a:t>
            </a:r>
            <a:r>
              <a:rPr lang="uk-UA" b="1" u="sng" dirty="0" smtClean="0"/>
              <a:t>ь</a:t>
            </a:r>
            <a:r>
              <a:rPr lang="uk-UA" dirty="0" smtClean="0"/>
              <a:t> на свій </a:t>
            </a:r>
            <a:r>
              <a:rPr lang="uk-UA" b="1" dirty="0" smtClean="0"/>
              <a:t>взірец</a:t>
            </a:r>
            <a:r>
              <a:rPr lang="uk-UA" b="1" u="sng" dirty="0" smtClean="0"/>
              <a:t>ь</a:t>
            </a:r>
            <a:r>
              <a:rPr lang="uk-UA" dirty="0" smtClean="0"/>
              <a:t>. 2. Наш господар молоден</a:t>
            </a:r>
            <a:r>
              <a:rPr lang="uk-UA" b="1" u="sng" dirty="0" smtClean="0"/>
              <a:t>ь</a:t>
            </a:r>
            <a:r>
              <a:rPr lang="uk-UA" dirty="0" smtClean="0"/>
              <a:t>кий, під ним коник воронен</a:t>
            </a:r>
            <a:r>
              <a:rPr lang="uk-UA" b="1" u="sng" dirty="0" smtClean="0"/>
              <a:t>ь</a:t>
            </a:r>
            <a:r>
              <a:rPr lang="uk-UA" dirty="0" smtClean="0"/>
              <a:t>кий. 3. Без гет</a:t>
            </a:r>
            <a:r>
              <a:rPr lang="uk-UA" b="1" u="sng" dirty="0" smtClean="0"/>
              <a:t>ь</a:t>
            </a:r>
            <a:r>
              <a:rPr lang="uk-UA" dirty="0" smtClean="0"/>
              <a:t>мана війс</a:t>
            </a:r>
            <a:r>
              <a:rPr lang="uk-UA" b="1" u="sng" dirty="0" smtClean="0"/>
              <a:t>ь</a:t>
            </a:r>
            <a:r>
              <a:rPr lang="uk-UA" dirty="0" smtClean="0"/>
              <a:t>ко гине. 4. Не сун</a:t>
            </a:r>
            <a:r>
              <a:rPr lang="uk-UA" b="1" u="sng" dirty="0" smtClean="0"/>
              <a:t>ь</a:t>
            </a:r>
            <a:r>
              <a:rPr lang="uk-UA" dirty="0" smtClean="0"/>
              <a:t> носа до чужого проса. 5. Бджола </a:t>
            </a:r>
            <a:r>
              <a:rPr lang="uk-UA" b="1" dirty="0" smtClean="0"/>
              <a:t>летит</a:t>
            </a:r>
            <a:r>
              <a:rPr lang="uk-UA" b="1" u="sng" dirty="0" smtClean="0"/>
              <a:t>ь</a:t>
            </a:r>
            <a:r>
              <a:rPr lang="uk-UA" dirty="0" smtClean="0"/>
              <a:t>, де мед пахтит</a:t>
            </a:r>
            <a:r>
              <a:rPr lang="uk-UA" b="1" u="sng" dirty="0" smtClean="0"/>
              <a:t>ь</a:t>
            </a:r>
            <a:r>
              <a:rPr lang="uk-UA" dirty="0" smtClean="0"/>
              <a:t>. 6. Хто в темряву </a:t>
            </a:r>
            <a:r>
              <a:rPr lang="uk-UA" b="1" dirty="0" smtClean="0"/>
              <a:t>дивит</a:t>
            </a:r>
            <a:r>
              <a:rPr lang="uk-UA" b="1" u="sng" dirty="0" smtClean="0"/>
              <a:t>ь</a:t>
            </a:r>
            <a:r>
              <a:rPr lang="uk-UA" b="1" dirty="0" smtClean="0"/>
              <a:t>ся</a:t>
            </a:r>
            <a:r>
              <a:rPr lang="uk-UA" dirty="0" smtClean="0"/>
              <a:t>, той од світла кривиться.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uk-UA" dirty="0" smtClean="0"/>
              <a:t> в </a:t>
            </a:r>
            <a:r>
              <a:rPr lang="uk-UA" dirty="0" err="1" smtClean="0"/>
              <a:t>з‘</a:t>
            </a:r>
            <a:r>
              <a:rPr lang="uk-UA" dirty="0" smtClean="0"/>
              <a:t> і р е </a:t>
            </a:r>
            <a:r>
              <a:rPr lang="uk-UA" dirty="0" err="1" smtClean="0"/>
              <a:t>ц‘</a:t>
            </a:r>
            <a:r>
              <a:rPr lang="uk-UA" dirty="0" smtClean="0"/>
              <a:t> </a:t>
            </a:r>
            <a:r>
              <a:rPr lang="en-US" dirty="0" smtClean="0"/>
              <a:t>]</a:t>
            </a:r>
            <a:r>
              <a:rPr lang="uk-UA" dirty="0" smtClean="0"/>
              <a:t>, </a:t>
            </a:r>
            <a:r>
              <a:rPr lang="en-US" dirty="0" smtClean="0"/>
              <a:t>[</a:t>
            </a:r>
            <a:r>
              <a:rPr lang="uk-UA" dirty="0" smtClean="0"/>
              <a:t> л е</a:t>
            </a:r>
            <a:r>
              <a:rPr lang="uk-UA" baseline="30000" dirty="0"/>
              <a:t> и</a:t>
            </a:r>
            <a:r>
              <a:rPr lang="uk-UA" dirty="0" smtClean="0"/>
              <a:t> т и </a:t>
            </a:r>
            <a:r>
              <a:rPr lang="uk-UA" dirty="0" err="1" smtClean="0"/>
              <a:t>т‘</a:t>
            </a:r>
            <a:r>
              <a:rPr lang="en-US" dirty="0" smtClean="0"/>
              <a:t>]</a:t>
            </a:r>
            <a:r>
              <a:rPr lang="uk-UA" dirty="0" smtClean="0"/>
              <a:t>, </a:t>
            </a:r>
            <a:r>
              <a:rPr lang="en-US" dirty="0" smtClean="0"/>
              <a:t>[</a:t>
            </a:r>
            <a:r>
              <a:rPr lang="uk-UA" dirty="0" smtClean="0"/>
              <a:t> д и в и</a:t>
            </a:r>
            <a:r>
              <a:rPr lang="uk-UA" baseline="30000" dirty="0"/>
              <a:t> е</a:t>
            </a:r>
            <a:r>
              <a:rPr lang="uk-UA" dirty="0" smtClean="0"/>
              <a:t> </a:t>
            </a:r>
            <a:r>
              <a:rPr lang="uk-UA" dirty="0" err="1" smtClean="0"/>
              <a:t>ц‘</a:t>
            </a:r>
            <a:r>
              <a:rPr lang="uk-UA" dirty="0" smtClean="0"/>
              <a:t>: а</a:t>
            </a:r>
            <a:r>
              <a:rPr lang="en-US" dirty="0"/>
              <a:t> 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иминистратор\Desktop\учит новатор\LJ2KyyCIyL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0" y="6906"/>
            <a:ext cx="9155340" cy="68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24936" cy="1296144"/>
          </a:xfrm>
        </p:spPr>
        <p:txBody>
          <a:bodyPr>
            <a:normAutofit/>
          </a:bodyPr>
          <a:lstStyle/>
          <a:p>
            <a:endParaRPr lang="uk-UA" cap="all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8604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Якщо у слові треба писати м'який знак, піднімаємо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руки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вгору. Якщо м’який знак писати не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слід, присідайте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Курін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…, степ…, сіл…, кров…,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українец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…, 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мудрец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сот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ніч…, кобзар…,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олен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…, насип…, бакен…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щик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балкон…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чик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сім…,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сяд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…ший, ніж…,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перец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…, кін…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чик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секретар…,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тін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…, перевір…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455" y="3772528"/>
            <a:ext cx="1798637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4485" y="771706"/>
            <a:ext cx="66967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Вправа </a:t>
            </a: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Переписати, вставляючи, </a:t>
            </a:r>
          </a:p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де треба, м'який знак</a:t>
            </a:r>
          </a:p>
          <a:p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Місто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Хар..ків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гір..кий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смак,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пис..менник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Максим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Гор..кий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т..мяний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ден..,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Тетян..чин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зошит, спритний воротар..,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ковал..с..кий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міх,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нян..чити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маля, мій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бат..ко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милуєт..ся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краєвидом, вправний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різ..бяр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, прекрасна мит..,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кол..ори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веселки.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59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635375" y="2638425"/>
            <a:ext cx="1584325" cy="15113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1114425" y="115888"/>
            <a:ext cx="6842126" cy="6553200"/>
            <a:chOff x="702" y="73"/>
            <a:chExt cx="4310" cy="4128"/>
          </a:xfrm>
        </p:grpSpPr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 rot="16200000">
              <a:off x="1904" y="731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 err="1"/>
                <a:t>м</a:t>
              </a:r>
              <a:r>
                <a:rPr lang="uk-UA" sz="4000" dirty="0" err="1" smtClean="0"/>
                <a:t>іл..йон</a:t>
              </a:r>
              <a:endParaRPr lang="ru-RU" sz="4000" dirty="0"/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 rot="13067048">
              <a:off x="1020" y="1117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/>
                <a:t>т</a:t>
              </a:r>
              <a:r>
                <a:rPr lang="uk-UA" sz="4000" dirty="0" smtClean="0"/>
                <a:t>…</a:t>
              </a:r>
              <a:r>
                <a:rPr lang="uk-UA" sz="4000" dirty="0" err="1" smtClean="0"/>
                <a:t>мяний</a:t>
              </a:r>
              <a:endParaRPr lang="ru-RU" sz="4000" dirty="0"/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 rot="-2553568">
              <a:off x="2744" y="1071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 err="1"/>
                <a:t>н</a:t>
              </a:r>
              <a:r>
                <a:rPr lang="uk-UA" sz="4000" dirty="0" err="1" smtClean="0"/>
                <a:t>ян..чити</a:t>
              </a:r>
              <a:endParaRPr lang="ru-RU" sz="4000" dirty="0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3061" y="1797"/>
              <a:ext cx="1951" cy="544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4000" dirty="0" err="1"/>
                <a:t>к</a:t>
              </a:r>
              <a:r>
                <a:rPr lang="ru-RU" sz="4000" dirty="0" err="1" smtClean="0"/>
                <a:t>ривор</a:t>
              </a:r>
              <a:r>
                <a:rPr lang="uk-UA" sz="4000" dirty="0" smtClean="0"/>
                <a:t>із…</a:t>
              </a:r>
              <a:r>
                <a:rPr lang="uk-UA" sz="4000" dirty="0" err="1" smtClean="0"/>
                <a:t>кий</a:t>
              </a:r>
              <a:endParaRPr lang="ru-RU" sz="4000" dirty="0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 rot="8130926">
              <a:off x="1020" y="2659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 err="1"/>
                <a:t>с</a:t>
              </a:r>
              <a:r>
                <a:rPr lang="uk-UA" sz="4000" dirty="0" err="1" smtClean="0"/>
                <a:t>піл..нота</a:t>
              </a:r>
              <a:endParaRPr lang="ru-RU" sz="4000" dirty="0"/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 rot="10800000">
              <a:off x="702" y="1842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 err="1"/>
                <a:t>р</a:t>
              </a:r>
              <a:r>
                <a:rPr lang="uk-UA" sz="4000" dirty="0" err="1" smtClean="0"/>
                <a:t>із..бяр</a:t>
              </a:r>
              <a:endParaRPr lang="ru-RU" sz="4000" dirty="0"/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 rot="5400000">
              <a:off x="1904" y="3044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4000" dirty="0" smtClean="0"/>
                <a:t>КАМІН…ЧИК</a:t>
              </a:r>
              <a:endParaRPr lang="ru-RU" sz="4000" dirty="0"/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 rot="2534289">
              <a:off x="2744" y="2659"/>
              <a:ext cx="1815" cy="499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4000" dirty="0" err="1"/>
                <a:t>в</a:t>
              </a:r>
              <a:r>
                <a:rPr lang="uk-UA" sz="4000" dirty="0" err="1" smtClean="0"/>
                <a:t>ін..ця</a:t>
              </a:r>
              <a:endParaRPr lang="ru-RU" sz="4000" dirty="0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43" y="490644"/>
            <a:ext cx="5435413" cy="55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208754"/>
            <a:ext cx="3972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М'який знак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656" y="3599862"/>
            <a:ext cx="1988044" cy="305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67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">
                                      <p:cBhvr>
                                        <p:cTn id="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">
                                      <p:cBhvr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">
                                      <p:cBhvr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3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734</Words>
  <Application>Microsoft Office PowerPoint</Application>
  <PresentationFormat>Экран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Правила вживання м`якого знака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Самоперевірка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Вимова наголошених і ненаголошених голосних, позначення їх на письмі</dc:title>
  <dc:creator>Адиминистратор</dc:creator>
  <cp:lastModifiedBy>Адиминистратор</cp:lastModifiedBy>
  <cp:revision>37</cp:revision>
  <dcterms:created xsi:type="dcterms:W3CDTF">2016-01-18T21:35:21Z</dcterms:created>
  <dcterms:modified xsi:type="dcterms:W3CDTF">2017-03-10T18:10:54Z</dcterms:modified>
</cp:coreProperties>
</file>