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8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0" r:id="rId18"/>
    <p:sldId id="282" r:id="rId19"/>
    <p:sldId id="271" r:id="rId20"/>
    <p:sldId id="272" r:id="rId21"/>
    <p:sldId id="274" r:id="rId22"/>
    <p:sldId id="275" r:id="rId23"/>
    <p:sldId id="276" r:id="rId24"/>
    <p:sldId id="283" r:id="rId25"/>
    <p:sldId id="277" r:id="rId26"/>
    <p:sldId id="278" r:id="rId27"/>
    <p:sldId id="279" r:id="rId28"/>
    <p:sldId id="280" r:id="rId29"/>
    <p:sldId id="285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FF00"/>
    <a:srgbClr val="A50021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7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7229"/>
            <a:ext cx="9144000" cy="68884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95936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908587" y="212448"/>
            <a:ext cx="82003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Тарас Шевченко «Тече вода з – під явора…», </a:t>
            </a:r>
          </a:p>
          <a:p>
            <a:r>
              <a:rPr lang="uk-UA" sz="3200" b="1" dirty="0" smtClean="0">
                <a:solidFill>
                  <a:srgbClr val="0070C0"/>
                </a:solidFill>
              </a:rPr>
              <a:t> «Тихесенько вітер віє …»,</a:t>
            </a:r>
          </a:p>
          <a:p>
            <a:r>
              <a:rPr lang="uk-UA" sz="3200" b="1" dirty="0" smtClean="0">
                <a:solidFill>
                  <a:srgbClr val="0070C0"/>
                </a:solidFill>
              </a:rPr>
              <a:t> «Ой гай зелений похиливсь …»</a:t>
            </a:r>
            <a:endParaRPr lang="uk-U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33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773644"/>
            <a:ext cx="6858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3226" y="1154979"/>
            <a:ext cx="4754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A50021"/>
                </a:solidFill>
                <a:latin typeface="Georgia" pitchFamily="18" charset="0"/>
              </a:rPr>
              <a:t>Гра «Мікрофон»</a:t>
            </a:r>
            <a:endParaRPr lang="uk-UA" sz="4000" b="1" dirty="0">
              <a:solidFill>
                <a:srgbClr val="A5002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92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22" r="-56422"/>
          <a:stretch/>
        </p:blipFill>
        <p:spPr>
          <a:xfrm>
            <a:off x="3419872" y="2335948"/>
            <a:ext cx="6102830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980727"/>
            <a:ext cx="3857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Georgia" pitchFamily="18" charset="0"/>
              </a:rPr>
              <a:t>«Відгадай</a:t>
            </a:r>
            <a:r>
              <a:rPr lang="uk-UA" sz="4800" b="1" dirty="0" smtClean="0">
                <a:solidFill>
                  <a:srgbClr val="FF0066"/>
                </a:solidFill>
                <a:latin typeface="Georgia" pitchFamily="18" charset="0"/>
              </a:rPr>
              <a:t>»</a:t>
            </a:r>
            <a:endParaRPr lang="uk-UA" sz="4800" b="1" dirty="0">
              <a:solidFill>
                <a:srgbClr val="FF0066"/>
              </a:solidFill>
              <a:latin typeface="Georg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848880" y="2848879"/>
            <a:ext cx="6741368" cy="10436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251511" y="2848879"/>
            <a:ext cx="6741369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64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241" y="1268760"/>
            <a:ext cx="36576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486906" y="2486906"/>
            <a:ext cx="6809509" cy="18356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821397" y="2535397"/>
            <a:ext cx="6809509" cy="1835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9525" y="230351"/>
            <a:ext cx="53687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  <a:latin typeface="Georgia" pitchFamily="18" charset="0"/>
              </a:rPr>
              <a:t>Тарас Шевченко – України син</a:t>
            </a:r>
            <a:endParaRPr lang="ru-RU" sz="2400" b="1" dirty="0">
              <a:solidFill>
                <a:srgbClr val="7030A0"/>
              </a:solidFill>
              <a:latin typeface="Georgia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95540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7817"/>
            <a:ext cx="9143999" cy="697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547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04664"/>
            <a:ext cx="8280920" cy="57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671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0648"/>
            <a:ext cx="4595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Шевченко - поет</a:t>
            </a:r>
            <a:endParaRPr lang="uk-UA" sz="4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2266" y="2132856"/>
            <a:ext cx="1794347" cy="25317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18088">
            <a:off x="251520" y="1091645"/>
            <a:ext cx="203835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5291">
            <a:off x="6491797" y="1142077"/>
            <a:ext cx="2227265" cy="2870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44815">
            <a:off x="1941974" y="2064642"/>
            <a:ext cx="1839229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84033">
            <a:off x="5434018" y="2268432"/>
            <a:ext cx="1718816" cy="20625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589" y="996508"/>
            <a:ext cx="3695700" cy="1038225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36471">
            <a:off x="1331707" y="4005063"/>
            <a:ext cx="2400672" cy="240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58430">
            <a:off x="5973042" y="3779245"/>
            <a:ext cx="1971944" cy="242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715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r="38580"/>
          <a:stretch/>
        </p:blipFill>
        <p:spPr>
          <a:xfrm>
            <a:off x="3203848" y="2060848"/>
            <a:ext cx="2808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467222"/>
            <a:ext cx="6066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002060"/>
                </a:solidFill>
                <a:latin typeface="Georgia" pitchFamily="18" charset="0"/>
              </a:rPr>
              <a:t>«Тече вода </a:t>
            </a:r>
          </a:p>
          <a:p>
            <a:r>
              <a:rPr lang="uk-UA" sz="3600" b="1" i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uk-UA" sz="3600" b="1" i="1" dirty="0" smtClean="0">
                <a:solidFill>
                  <a:srgbClr val="002060"/>
                </a:solidFill>
                <a:latin typeface="Georgia" pitchFamily="18" charset="0"/>
              </a:rPr>
              <a:t>                з – під явора…»</a:t>
            </a:r>
            <a:endParaRPr lang="uk-UA" sz="36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590940" y="2598193"/>
            <a:ext cx="6853735" cy="1657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904095" y="2598193"/>
            <a:ext cx="685373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56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0"/>
            <a:ext cx="7632848" cy="678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0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8201303" cy="614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540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6964" y="188640"/>
            <a:ext cx="4716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>
                <a:solidFill>
                  <a:srgbClr val="FFFF00"/>
                </a:solidFill>
              </a:rPr>
              <a:t>Словникова робота</a:t>
            </a:r>
            <a:endParaRPr lang="uk-UA" sz="40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945" y="764702"/>
            <a:ext cx="441819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5400" b="1" dirty="0" smtClean="0">
                <a:solidFill>
                  <a:srgbClr val="00FF00"/>
                </a:solidFill>
              </a:rPr>
              <a:t>КАЧУР</a:t>
            </a:r>
          </a:p>
          <a:p>
            <a:pPr>
              <a:lnSpc>
                <a:spcPct val="150000"/>
              </a:lnSpc>
            </a:pPr>
            <a:r>
              <a:rPr lang="uk-UA" sz="5400" b="1" dirty="0" smtClean="0">
                <a:solidFill>
                  <a:srgbClr val="FFFF00"/>
                </a:solidFill>
              </a:rPr>
              <a:t>КАЧЕЧКА</a:t>
            </a:r>
          </a:p>
          <a:p>
            <a:pPr>
              <a:lnSpc>
                <a:spcPct val="150000"/>
              </a:lnSpc>
            </a:pPr>
            <a:r>
              <a:rPr lang="uk-UA" sz="5400" b="1" dirty="0" smtClean="0">
                <a:solidFill>
                  <a:srgbClr val="A50021"/>
                </a:solidFill>
              </a:rPr>
              <a:t>КАЧАТОЧКА</a:t>
            </a:r>
          </a:p>
          <a:p>
            <a:pPr>
              <a:lnSpc>
                <a:spcPct val="150000"/>
              </a:lnSpc>
            </a:pPr>
            <a:r>
              <a:rPr lang="uk-UA" sz="5400" b="1" dirty="0" smtClean="0">
                <a:solidFill>
                  <a:srgbClr val="002060"/>
                </a:solidFill>
              </a:rPr>
              <a:t>КАЛИНОНЬКА</a:t>
            </a:r>
            <a:endParaRPr lang="uk-UA" sz="5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4402" y="764703"/>
            <a:ext cx="379783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5400" b="1" dirty="0" smtClean="0">
                <a:solidFill>
                  <a:srgbClr val="0000FF"/>
                </a:solidFill>
              </a:rPr>
              <a:t>ГАЙ</a:t>
            </a:r>
          </a:p>
          <a:p>
            <a:pPr>
              <a:lnSpc>
                <a:spcPct val="150000"/>
              </a:lnSpc>
            </a:pPr>
            <a:r>
              <a:rPr lang="uk-UA" sz="5400" b="1" dirty="0" smtClean="0">
                <a:solidFill>
                  <a:srgbClr val="00FF00"/>
                </a:solidFill>
              </a:rPr>
              <a:t>ЯВІР</a:t>
            </a:r>
          </a:p>
          <a:p>
            <a:pPr>
              <a:lnSpc>
                <a:spcPct val="150000"/>
              </a:lnSpc>
            </a:pPr>
            <a:r>
              <a:rPr lang="uk-UA" sz="5400" b="1" dirty="0" smtClean="0">
                <a:solidFill>
                  <a:srgbClr val="FF0000"/>
                </a:solidFill>
              </a:rPr>
              <a:t>КАЛИНА</a:t>
            </a:r>
          </a:p>
          <a:p>
            <a:pPr>
              <a:lnSpc>
                <a:spcPct val="150000"/>
              </a:lnSpc>
            </a:pPr>
            <a:r>
              <a:rPr lang="uk-UA" sz="5400" b="1" dirty="0" smtClean="0">
                <a:solidFill>
                  <a:srgbClr val="FFFF00"/>
                </a:solidFill>
              </a:rPr>
              <a:t>ВЕРБОЛОЗИ</a:t>
            </a:r>
            <a:endParaRPr lang="uk-UA" sz="54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366" y="5661248"/>
            <a:ext cx="3932553" cy="781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3920" y="5661248"/>
            <a:ext cx="4606552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358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56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7571" y="1933285"/>
            <a:ext cx="3702501" cy="4680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160315"/>
            <a:ext cx="82089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/>
              <a:t>      Явір</a:t>
            </a:r>
            <a:r>
              <a:rPr lang="uk-UA" sz="2800" dirty="0"/>
              <a:t> </a:t>
            </a:r>
            <a:r>
              <a:rPr lang="uk-UA" sz="2800" dirty="0" smtClean="0"/>
              <a:t> </a:t>
            </a:r>
            <a:r>
              <a:rPr lang="en-US" sz="2800" dirty="0" smtClean="0"/>
              <a:t>—</a:t>
            </a:r>
            <a:r>
              <a:rPr lang="en-US" sz="2800" dirty="0"/>
              <a:t> </a:t>
            </a:r>
            <a:r>
              <a:rPr lang="uk-UA" sz="2800" dirty="0" smtClean="0"/>
              <a:t> </a:t>
            </a:r>
            <a:r>
              <a:rPr lang="ru-RU" sz="2800" dirty="0" err="1"/>
              <a:t>ц</a:t>
            </a:r>
            <a:r>
              <a:rPr lang="ru-RU" sz="2800" dirty="0" err="1" smtClean="0"/>
              <a:t>е</a:t>
            </a:r>
            <a:r>
              <a:rPr lang="ru-RU" sz="2800" dirty="0" smtClean="0"/>
              <a:t> </a:t>
            </a:r>
            <a:r>
              <a:rPr lang="ru-RU" sz="2800" dirty="0"/>
              <a:t>дерево </a:t>
            </a:r>
            <a:r>
              <a:rPr lang="ru-RU" sz="2800" dirty="0" err="1"/>
              <a:t>родини</a:t>
            </a:r>
            <a:r>
              <a:rPr lang="ru-RU" sz="2800" dirty="0"/>
              <a:t> </a:t>
            </a:r>
            <a:r>
              <a:rPr lang="ru-RU" sz="2800" dirty="0" err="1"/>
              <a:t>кленових</a:t>
            </a:r>
            <a:r>
              <a:rPr lang="ru-RU" sz="2800" dirty="0"/>
              <a:t>, на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безпомилково</a:t>
            </a:r>
            <a:r>
              <a:rPr lang="ru-RU" sz="2800" dirty="0"/>
              <a:t> </a:t>
            </a:r>
            <a:r>
              <a:rPr lang="ru-RU" sz="2800" dirty="0" err="1"/>
              <a:t>вказує</a:t>
            </a:r>
            <a:r>
              <a:rPr lang="ru-RU" sz="2800" dirty="0"/>
              <a:t> </a:t>
            </a:r>
            <a:r>
              <a:rPr lang="ru-RU" sz="2800" dirty="0" err="1" smtClean="0"/>
              <a:t>листя</a:t>
            </a:r>
            <a:r>
              <a:rPr lang="ru-RU" sz="2800" dirty="0" smtClean="0"/>
              <a:t>.</a:t>
            </a:r>
          </a:p>
          <a:p>
            <a:pPr algn="just"/>
            <a:r>
              <a:rPr lang="uk-UA" sz="2800" dirty="0" smtClean="0"/>
              <a:t>      Явір/</a:t>
            </a:r>
            <a:r>
              <a:rPr lang="uk-UA" sz="2800" dirty="0" err="1" smtClean="0"/>
              <a:t>явор</a:t>
            </a:r>
            <a:r>
              <a:rPr lang="uk-UA" sz="2800" dirty="0" smtClean="0"/>
              <a:t> </a:t>
            </a:r>
            <a:r>
              <a:rPr lang="uk-UA" sz="2800" dirty="0"/>
              <a:t>має й інші назви. </a:t>
            </a:r>
            <a:r>
              <a:rPr lang="uk-UA" sz="2800" dirty="0" smtClean="0"/>
              <a:t>Зокрема,у народі </a:t>
            </a:r>
            <a:r>
              <a:rPr lang="uk-UA" sz="2800" dirty="0"/>
              <a:t>- білий клен, осокір, </a:t>
            </a:r>
            <a:r>
              <a:rPr lang="uk-UA" sz="2800" dirty="0" smtClean="0"/>
              <a:t>клен-явір</a:t>
            </a:r>
            <a:r>
              <a:rPr lang="uk-UA" sz="2800" dirty="0"/>
              <a:t> </a:t>
            </a:r>
            <a:r>
              <a:rPr lang="uk-UA" sz="2800" dirty="0" smtClean="0"/>
              <a:t>.</a:t>
            </a:r>
            <a:r>
              <a:rPr lang="uk-UA" sz="2800" dirty="0"/>
              <a:t/>
            </a:r>
            <a:br>
              <a:rPr lang="uk-UA" sz="2800" dirty="0"/>
            </a:br>
            <a:endParaRPr lang="uk-UA" sz="2800" dirty="0" smtClean="0"/>
          </a:p>
          <a:p>
            <a:r>
              <a:rPr lang="uk-UA" sz="2800" dirty="0" smtClean="0"/>
              <a:t> </a:t>
            </a:r>
          </a:p>
          <a:p>
            <a:r>
              <a:rPr lang="uk-UA" b="1" dirty="0" smtClean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861829"/>
            <a:ext cx="2317980" cy="27312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077416" y="3647331"/>
            <a:ext cx="3810000" cy="781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41901" y="3799731"/>
            <a:ext cx="38100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2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80563"/>
            <a:ext cx="7688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3600" b="1" dirty="0" smtClean="0">
                <a:solidFill>
                  <a:srgbClr val="A50021"/>
                </a:solidFill>
              </a:rPr>
              <a:t>    Пишатися – буйно рости, квітнути, </a:t>
            </a:r>
          </a:p>
          <a:p>
            <a:pPr algn="just"/>
            <a:r>
              <a:rPr lang="uk-UA" sz="3600" b="1" dirty="0" smtClean="0">
                <a:solidFill>
                  <a:srgbClr val="A50021"/>
                </a:solidFill>
              </a:rPr>
              <a:t>мати надзвичайно привабливий вид.</a:t>
            </a:r>
            <a:endParaRPr lang="uk-UA" sz="3600" b="1" dirty="0">
              <a:solidFill>
                <a:srgbClr val="A5002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935969"/>
            <a:ext cx="5760640" cy="4320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244893" y="3413245"/>
            <a:ext cx="4216962" cy="936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144787" y="3581157"/>
            <a:ext cx="4105463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860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33" t="4" r="21635" b="-6203"/>
          <a:stretch/>
        </p:blipFill>
        <p:spPr>
          <a:xfrm>
            <a:off x="2568674" y="1276347"/>
            <a:ext cx="4356000" cy="561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390180"/>
            <a:ext cx="60524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</a:rPr>
              <a:t>«Тихесенько вітер віє…»</a:t>
            </a:r>
            <a:endParaRPr lang="uk-UA" sz="4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305817" y="2538065"/>
            <a:ext cx="5334000" cy="2219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67337" y="2538066"/>
            <a:ext cx="53340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058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47" y="1052736"/>
            <a:ext cx="4680520" cy="35073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8431" y="3044896"/>
            <a:ext cx="4838845" cy="36244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408748">
            <a:off x="611560" y="4072607"/>
            <a:ext cx="2762250" cy="285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91680" y="116632"/>
            <a:ext cx="611019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4400" b="1" dirty="0">
                <a:solidFill>
                  <a:srgbClr val="002060"/>
                </a:solidFill>
              </a:rPr>
              <a:t>«Тихесенько вітер віє…»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99044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4"/>
            <a:ext cx="4032448" cy="56752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04664"/>
            <a:ext cx="4300809" cy="56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307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16632"/>
            <a:ext cx="56300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i="1" dirty="0">
                <a:solidFill>
                  <a:srgbClr val="FFFF00"/>
                </a:solidFill>
              </a:rPr>
              <a:t>Словникова робота</a:t>
            </a:r>
          </a:p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14233" y="548680"/>
            <a:ext cx="373095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b="1" dirty="0">
                <a:solidFill>
                  <a:srgbClr val="002060"/>
                </a:solidFill>
              </a:rPr>
              <a:t>м</a:t>
            </a:r>
            <a:r>
              <a:rPr lang="uk-UA" sz="7200" b="1" dirty="0" smtClean="0">
                <a:solidFill>
                  <a:srgbClr val="002060"/>
                </a:solidFill>
              </a:rPr>
              <a:t>ріють</a:t>
            </a:r>
          </a:p>
          <a:p>
            <a:r>
              <a:rPr lang="uk-UA" sz="7200" b="1" dirty="0" smtClean="0">
                <a:solidFill>
                  <a:srgbClr val="002060"/>
                </a:solidFill>
              </a:rPr>
              <a:t>стоять</a:t>
            </a:r>
          </a:p>
          <a:p>
            <a:r>
              <a:rPr lang="uk-UA" sz="7200" b="1" dirty="0">
                <a:solidFill>
                  <a:srgbClr val="002060"/>
                </a:solidFill>
              </a:rPr>
              <a:t>с</a:t>
            </a:r>
            <a:r>
              <a:rPr lang="uk-UA" sz="7200" b="1" dirty="0" smtClean="0">
                <a:solidFill>
                  <a:srgbClr val="002060"/>
                </a:solidFill>
              </a:rPr>
              <a:t>торожа </a:t>
            </a:r>
          </a:p>
          <a:p>
            <a:r>
              <a:rPr lang="uk-UA" sz="7200" b="1" dirty="0" smtClean="0">
                <a:solidFill>
                  <a:srgbClr val="002060"/>
                </a:solidFill>
              </a:rPr>
              <a:t>рясні</a:t>
            </a:r>
          </a:p>
          <a:p>
            <a:endParaRPr lang="uk-UA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548680"/>
            <a:ext cx="563141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b="1" dirty="0">
                <a:solidFill>
                  <a:srgbClr val="002060"/>
                </a:solidFill>
              </a:rPr>
              <a:t>т</a:t>
            </a:r>
            <a:r>
              <a:rPr lang="uk-UA" sz="7200" b="1" dirty="0" smtClean="0">
                <a:solidFill>
                  <a:srgbClr val="002060"/>
                </a:solidFill>
              </a:rPr>
              <a:t>ихесенько</a:t>
            </a:r>
          </a:p>
          <a:p>
            <a:r>
              <a:rPr lang="uk-UA" sz="7200" b="1" dirty="0">
                <a:solidFill>
                  <a:srgbClr val="002060"/>
                </a:solidFill>
              </a:rPr>
              <a:t>з</a:t>
            </a:r>
            <a:r>
              <a:rPr lang="uk-UA" sz="7200" b="1" dirty="0" smtClean="0">
                <a:solidFill>
                  <a:srgbClr val="002060"/>
                </a:solidFill>
              </a:rPr>
              <a:t>еленіють</a:t>
            </a:r>
          </a:p>
          <a:p>
            <a:r>
              <a:rPr lang="uk-UA" sz="7200" b="1" dirty="0">
                <a:solidFill>
                  <a:srgbClr val="002060"/>
                </a:solidFill>
              </a:rPr>
              <a:t>п</a:t>
            </a:r>
            <a:r>
              <a:rPr lang="uk-UA" sz="7200" b="1" dirty="0" smtClean="0">
                <a:solidFill>
                  <a:srgbClr val="002060"/>
                </a:solidFill>
              </a:rPr>
              <a:t>охилились</a:t>
            </a:r>
          </a:p>
          <a:p>
            <a:r>
              <a:rPr lang="uk-UA" sz="7200" b="1" dirty="0">
                <a:solidFill>
                  <a:srgbClr val="002060"/>
                </a:solidFill>
              </a:rPr>
              <a:t>р</a:t>
            </a:r>
            <a:r>
              <a:rPr lang="uk-UA" sz="7200" b="1" dirty="0" smtClean="0">
                <a:solidFill>
                  <a:srgbClr val="002060"/>
                </a:solidFill>
              </a:rPr>
              <a:t>озмовляють</a:t>
            </a:r>
            <a:endParaRPr lang="uk-UA" sz="7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901104"/>
            <a:ext cx="8784976" cy="17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019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40" r="25837"/>
          <a:stretch/>
        </p:blipFill>
        <p:spPr>
          <a:xfrm>
            <a:off x="2915816" y="1268760"/>
            <a:ext cx="3312368" cy="4248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369709" y="2391947"/>
            <a:ext cx="6741368" cy="1957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794580" y="2496717"/>
            <a:ext cx="6741368" cy="19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910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7798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A50021"/>
                </a:solidFill>
              </a:rPr>
              <a:t>«Ой гай зелений похиливсь …»</a:t>
            </a:r>
            <a:endParaRPr lang="uk-UA" sz="4400" b="1" dirty="0">
              <a:solidFill>
                <a:srgbClr val="A5002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02097"/>
            <a:ext cx="3200400" cy="4267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001" y="1102097"/>
            <a:ext cx="3240385" cy="4267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733256"/>
            <a:ext cx="4104456" cy="781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5705619"/>
            <a:ext cx="4126394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35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59" y="1118644"/>
            <a:ext cx="437985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Хто з Шевченком знається,</a:t>
            </a:r>
          </a:p>
          <a:p>
            <a:endParaRPr lang="uk-UA" sz="2800" b="1" dirty="0">
              <a:solidFill>
                <a:srgbClr val="002060"/>
              </a:solidFill>
            </a:endParaRPr>
          </a:p>
          <a:p>
            <a:r>
              <a:rPr lang="uk-UA" sz="2800" b="1" dirty="0" smtClean="0">
                <a:solidFill>
                  <a:srgbClr val="002060"/>
                </a:solidFill>
              </a:rPr>
              <a:t>Хто Шевченка почитав,</a:t>
            </a:r>
          </a:p>
          <a:p>
            <a:endParaRPr lang="uk-UA" sz="2800" b="1" dirty="0">
              <a:solidFill>
                <a:srgbClr val="002060"/>
              </a:solidFill>
            </a:endParaRPr>
          </a:p>
          <a:p>
            <a:r>
              <a:rPr lang="uk-UA" sz="2800" b="1" dirty="0" smtClean="0">
                <a:solidFill>
                  <a:srgbClr val="002060"/>
                </a:solidFill>
              </a:rPr>
              <a:t>Шевченко Тарас</a:t>
            </a:r>
          </a:p>
          <a:p>
            <a:endParaRPr lang="uk-UA" sz="2800" b="1" dirty="0">
              <a:solidFill>
                <a:srgbClr val="002060"/>
              </a:solidFill>
            </a:endParaRPr>
          </a:p>
          <a:p>
            <a:r>
              <a:rPr lang="uk-UA" sz="2800" b="1" dirty="0" smtClean="0">
                <a:solidFill>
                  <a:srgbClr val="002060"/>
                </a:solidFill>
              </a:rPr>
              <a:t>Шевченкові твори сяють,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0877" y="1118644"/>
            <a:ext cx="431547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м</a:t>
            </a:r>
            <a:r>
              <a:rPr lang="uk-UA" sz="2800" b="1" dirty="0" smtClean="0">
                <a:solidFill>
                  <a:srgbClr val="002060"/>
                </a:solidFill>
              </a:rPr>
              <a:t>ов ясні зорі.</a:t>
            </a:r>
          </a:p>
          <a:p>
            <a:endParaRPr lang="uk-UA" sz="2800" b="1" dirty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т</a:t>
            </a:r>
            <a:r>
              <a:rPr lang="uk-UA" sz="2800" b="1" dirty="0" smtClean="0">
                <a:solidFill>
                  <a:srgbClr val="002060"/>
                </a:solidFill>
              </a:rPr>
              <a:t>ой  багатий  серцем  став.</a:t>
            </a:r>
          </a:p>
          <a:p>
            <a:endParaRPr lang="uk-UA" sz="2800" b="1" dirty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н</a:t>
            </a:r>
            <a:r>
              <a:rPr lang="uk-UA" sz="2800" b="1" dirty="0" smtClean="0">
                <a:solidFill>
                  <a:srgbClr val="002060"/>
                </a:solidFill>
              </a:rPr>
              <a:t>аче  сонце для нас.</a:t>
            </a:r>
          </a:p>
          <a:p>
            <a:endParaRPr lang="uk-UA" sz="2800" b="1" dirty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т</a:t>
            </a:r>
            <a:r>
              <a:rPr lang="uk-UA" sz="2800" b="1" dirty="0" smtClean="0">
                <a:solidFill>
                  <a:srgbClr val="002060"/>
                </a:solidFill>
              </a:rPr>
              <a:t>ой  розуму набирається</a:t>
            </a:r>
            <a:r>
              <a:rPr lang="uk-UA" sz="3200" b="1" dirty="0" smtClean="0">
                <a:solidFill>
                  <a:srgbClr val="002060"/>
                </a:solidFill>
              </a:rPr>
              <a:t>.</a:t>
            </a:r>
            <a:endParaRPr lang="uk-UA" sz="3200" b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263167" y="1481734"/>
            <a:ext cx="687956" cy="2382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052685" y="3140968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798995" y="2204864"/>
            <a:ext cx="115212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263167" y="1481734"/>
            <a:ext cx="687956" cy="2382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9160"/>
            <a:ext cx="9144000" cy="18230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848" y="135599"/>
            <a:ext cx="3340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Склади прислів'я 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10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12" y="4918283"/>
            <a:ext cx="9144000" cy="18230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476672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/>
              <a:t>Незакінчене </a:t>
            </a:r>
            <a:r>
              <a:rPr lang="uk-UA" sz="3600" b="1" dirty="0" smtClean="0"/>
              <a:t>речення</a:t>
            </a:r>
          </a:p>
          <a:p>
            <a:pPr algn="just"/>
            <a:r>
              <a:rPr lang="uk-UA" sz="2800" dirty="0" smtClean="0"/>
              <a:t>*  На уроці я навчився…</a:t>
            </a:r>
            <a:endParaRPr lang="uk-UA" sz="2800" i="1" dirty="0" smtClean="0"/>
          </a:p>
          <a:p>
            <a:pPr algn="just"/>
            <a:endParaRPr lang="uk-UA" sz="2800" dirty="0"/>
          </a:p>
          <a:p>
            <a:pPr algn="just">
              <a:lnSpc>
                <a:spcPct val="150000"/>
              </a:lnSpc>
            </a:pPr>
            <a:r>
              <a:rPr lang="uk-UA" sz="2800" i="1" dirty="0" smtClean="0"/>
              <a:t>*  </a:t>
            </a:r>
            <a:r>
              <a:rPr lang="uk-UA" sz="2800" dirty="0" smtClean="0"/>
              <a:t>На </a:t>
            </a:r>
            <a:r>
              <a:rPr lang="uk-UA" sz="2800" dirty="0"/>
              <a:t>уроці я дізнався</a:t>
            </a:r>
            <a:r>
              <a:rPr lang="uk-UA" sz="2800" i="1" dirty="0" smtClean="0"/>
              <a:t>….</a:t>
            </a:r>
          </a:p>
          <a:p>
            <a:pPr algn="just"/>
            <a:r>
              <a:rPr lang="uk-UA" sz="2800" dirty="0" smtClean="0"/>
              <a:t>*  Цей урок змусив мене задуматись</a:t>
            </a:r>
            <a:r>
              <a:rPr lang="uk-UA" sz="2800" i="1" dirty="0" smtClean="0"/>
              <a:t>…</a:t>
            </a:r>
            <a:endParaRPr lang="uk-UA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53658" y="1034733"/>
            <a:ext cx="90268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i="1" dirty="0" smtClean="0"/>
              <a:t>                                             (виразно читати вірші,словесно </a:t>
            </a:r>
          </a:p>
          <a:p>
            <a:r>
              <a:rPr lang="uk-UA" sz="2800" i="1" dirty="0" smtClean="0"/>
              <a:t>створювати малюнки)</a:t>
            </a:r>
            <a:endParaRPr lang="uk-U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99933" y="1988840"/>
            <a:ext cx="4807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2800" i="1" dirty="0" smtClean="0"/>
              <a:t>    (які </a:t>
            </a:r>
            <a:r>
              <a:rPr lang="uk-UA" sz="2800" i="1" dirty="0"/>
              <a:t>твори писав Шевченко</a:t>
            </a:r>
            <a:r>
              <a:rPr lang="uk-UA" sz="2800" i="1" dirty="0" smtClean="0"/>
              <a:t>)</a:t>
            </a:r>
            <a:endParaRPr lang="uk-UA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91187" y="2492896"/>
            <a:ext cx="86292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i="1" dirty="0" smtClean="0"/>
              <a:t>                                                                             (який </a:t>
            </a:r>
            <a:r>
              <a:rPr lang="uk-UA" sz="2800" i="1" dirty="0"/>
              <a:t>внесок </a:t>
            </a:r>
            <a:endParaRPr lang="uk-UA" sz="2800" i="1" dirty="0" smtClean="0"/>
          </a:p>
          <a:p>
            <a:r>
              <a:rPr lang="uk-UA" sz="2800" i="1" dirty="0"/>
              <a:t>з</a:t>
            </a:r>
            <a:r>
              <a:rPr lang="uk-UA" sz="2800" i="1" dirty="0" smtClean="0"/>
              <a:t>алишу  я </a:t>
            </a:r>
            <a:r>
              <a:rPr lang="uk-UA" sz="2800" i="1" dirty="0"/>
              <a:t>для своєї країни,як оберігати рідну природу </a:t>
            </a:r>
            <a:endParaRPr lang="uk-UA" sz="2800" i="1" dirty="0" smtClean="0"/>
          </a:p>
          <a:p>
            <a:r>
              <a:rPr lang="uk-UA" sz="2800" i="1" dirty="0" smtClean="0"/>
              <a:t>і </a:t>
            </a:r>
            <a:r>
              <a:rPr lang="uk-UA" sz="2800" i="1" dirty="0"/>
              <a:t>задля чого)</a:t>
            </a:r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xmlns="" val="265828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564904"/>
            <a:ext cx="6858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548680"/>
            <a:ext cx="56701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Мовна розминка</a:t>
            </a:r>
          </a:p>
          <a:p>
            <a:r>
              <a:rPr lang="uk-UA" sz="4000" b="1" i="1" dirty="0" smtClean="0">
                <a:solidFill>
                  <a:srgbClr val="A50021"/>
                </a:solidFill>
                <a:latin typeface="Georgia" pitchFamily="18" charset="0"/>
                <a:cs typeface="Times New Roman" pitchFamily="18" charset="0"/>
              </a:rPr>
              <a:t>Звуконаслідування</a:t>
            </a:r>
            <a:endParaRPr lang="uk-UA" sz="4000" b="1" i="1" dirty="0">
              <a:solidFill>
                <a:srgbClr val="A5002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63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9160"/>
            <a:ext cx="9144000" cy="18230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1013" y="859135"/>
            <a:ext cx="4848225" cy="40100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88283" y="-99392"/>
            <a:ext cx="38872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</a:rPr>
              <a:t>Молодці !</a:t>
            </a:r>
            <a:endParaRPr lang="uk-UA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68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15" y="4869160"/>
            <a:ext cx="9144000" cy="1823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620688"/>
            <a:ext cx="827899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uk-UA" sz="3600" b="1" i="1" dirty="0" err="1" smtClean="0">
                <a:solidFill>
                  <a:srgbClr val="FF0000"/>
                </a:solidFill>
                <a:latin typeface="Georgia" pitchFamily="18" charset="0"/>
              </a:rPr>
              <a:t>Чистомовка</a:t>
            </a:r>
            <a:endParaRPr lang="uk-UA" sz="36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just"/>
            <a:r>
              <a:rPr lang="uk-UA" sz="4800" b="1" i="1" dirty="0" err="1" smtClean="0">
                <a:solidFill>
                  <a:srgbClr val="FFFF00"/>
                </a:solidFill>
              </a:rPr>
              <a:t>Ді</a:t>
            </a:r>
            <a:r>
              <a:rPr lang="uk-UA" sz="4800" b="1" i="1" dirty="0" smtClean="0">
                <a:solidFill>
                  <a:srgbClr val="FFFF00"/>
                </a:solidFill>
              </a:rPr>
              <a:t> – </a:t>
            </a:r>
            <a:r>
              <a:rPr lang="uk-UA" sz="4800" b="1" i="1" dirty="0" err="1" smtClean="0">
                <a:solidFill>
                  <a:srgbClr val="FFFF00"/>
                </a:solidFill>
              </a:rPr>
              <a:t>ді</a:t>
            </a:r>
            <a:r>
              <a:rPr lang="uk-UA" sz="4800" b="1" i="1" dirty="0" smtClean="0">
                <a:solidFill>
                  <a:srgbClr val="FFFF00"/>
                </a:solidFill>
              </a:rPr>
              <a:t> – </a:t>
            </a:r>
            <a:r>
              <a:rPr lang="uk-UA" sz="4800" b="1" i="1" dirty="0" err="1" smtClean="0">
                <a:solidFill>
                  <a:srgbClr val="FFFF00"/>
                </a:solidFill>
              </a:rPr>
              <a:t>ді</a:t>
            </a:r>
            <a:r>
              <a:rPr lang="uk-UA" sz="4800" b="1" i="1" dirty="0" smtClean="0">
                <a:solidFill>
                  <a:srgbClr val="FFFF00"/>
                </a:solidFill>
              </a:rPr>
              <a:t>  човен на воді.</a:t>
            </a:r>
          </a:p>
          <a:p>
            <a:pPr algn="just"/>
            <a:r>
              <a:rPr lang="uk-UA" sz="4800" b="1" i="1" dirty="0" err="1" smtClean="0">
                <a:solidFill>
                  <a:srgbClr val="FFFF00"/>
                </a:solidFill>
              </a:rPr>
              <a:t>Ду</a:t>
            </a:r>
            <a:r>
              <a:rPr lang="uk-UA" sz="4800" b="1" i="1" dirty="0" smtClean="0">
                <a:solidFill>
                  <a:srgbClr val="FFFF00"/>
                </a:solidFill>
              </a:rPr>
              <a:t> – </a:t>
            </a:r>
            <a:r>
              <a:rPr lang="uk-UA" sz="4800" b="1" i="1" dirty="0" err="1" smtClean="0">
                <a:solidFill>
                  <a:srgbClr val="FFFF00"/>
                </a:solidFill>
              </a:rPr>
              <a:t>ду</a:t>
            </a:r>
            <a:r>
              <a:rPr lang="uk-UA" sz="4800" b="1" i="1" dirty="0" smtClean="0">
                <a:solidFill>
                  <a:srgbClr val="FFFF00"/>
                </a:solidFill>
              </a:rPr>
              <a:t> – </a:t>
            </a:r>
            <a:r>
              <a:rPr lang="uk-UA" sz="4800" b="1" i="1" dirty="0" err="1" smtClean="0">
                <a:solidFill>
                  <a:srgbClr val="FFFF00"/>
                </a:solidFill>
              </a:rPr>
              <a:t>ду</a:t>
            </a:r>
            <a:r>
              <a:rPr lang="uk-UA" sz="4800" b="1" i="1" dirty="0" smtClean="0">
                <a:solidFill>
                  <a:srgbClr val="FFFF00"/>
                </a:solidFill>
              </a:rPr>
              <a:t> на річку я піду.</a:t>
            </a:r>
          </a:p>
          <a:p>
            <a:pPr algn="just"/>
            <a:r>
              <a:rPr lang="uk-UA" sz="4800" b="1" i="1" dirty="0" smtClean="0">
                <a:solidFill>
                  <a:srgbClr val="FFFF00"/>
                </a:solidFill>
              </a:rPr>
              <a:t>Де – </a:t>
            </a:r>
            <a:r>
              <a:rPr lang="uk-UA" sz="4800" b="1" i="1" dirty="0" err="1" smtClean="0">
                <a:solidFill>
                  <a:srgbClr val="FFFF00"/>
                </a:solidFill>
              </a:rPr>
              <a:t>де</a:t>
            </a:r>
            <a:r>
              <a:rPr lang="uk-UA" sz="4800" b="1" i="1" dirty="0" smtClean="0">
                <a:solidFill>
                  <a:srgbClr val="FFFF00"/>
                </a:solidFill>
              </a:rPr>
              <a:t> – </a:t>
            </a:r>
            <a:r>
              <a:rPr lang="uk-UA" sz="4800" b="1" i="1" dirty="0" err="1" smtClean="0">
                <a:solidFill>
                  <a:srgbClr val="FFFF00"/>
                </a:solidFill>
              </a:rPr>
              <a:t>де</a:t>
            </a:r>
            <a:r>
              <a:rPr lang="uk-UA" sz="4800" b="1" i="1" dirty="0" smtClean="0">
                <a:solidFill>
                  <a:srgbClr val="FFFF00"/>
                </a:solidFill>
              </a:rPr>
              <a:t> вітерець дмухне.</a:t>
            </a:r>
          </a:p>
          <a:p>
            <a:pPr algn="just"/>
            <a:r>
              <a:rPr lang="uk-UA" sz="4800" b="1" i="1" dirty="0" err="1" smtClean="0">
                <a:solidFill>
                  <a:srgbClr val="FFFF00"/>
                </a:solidFill>
              </a:rPr>
              <a:t>Да</a:t>
            </a:r>
            <a:r>
              <a:rPr lang="uk-UA" sz="4800" b="1" i="1" dirty="0" smtClean="0">
                <a:solidFill>
                  <a:srgbClr val="FFFF00"/>
                </a:solidFill>
              </a:rPr>
              <a:t> – </a:t>
            </a:r>
            <a:r>
              <a:rPr lang="uk-UA" sz="4800" b="1" i="1" dirty="0" err="1" smtClean="0">
                <a:solidFill>
                  <a:srgbClr val="FFFF00"/>
                </a:solidFill>
              </a:rPr>
              <a:t>да</a:t>
            </a:r>
            <a:r>
              <a:rPr lang="uk-UA" sz="4800" b="1" i="1" dirty="0" smtClean="0">
                <a:solidFill>
                  <a:srgbClr val="FFFF00"/>
                </a:solidFill>
              </a:rPr>
              <a:t> – </a:t>
            </a:r>
            <a:r>
              <a:rPr lang="uk-UA" sz="4800" b="1" i="1" dirty="0" err="1" smtClean="0">
                <a:solidFill>
                  <a:srgbClr val="FFFF00"/>
                </a:solidFill>
              </a:rPr>
              <a:t>да</a:t>
            </a:r>
            <a:r>
              <a:rPr lang="uk-UA" sz="4800" b="1" i="1" dirty="0" smtClean="0">
                <a:solidFill>
                  <a:srgbClr val="FFFF00"/>
                </a:solidFill>
              </a:rPr>
              <a:t> виблискує вода.</a:t>
            </a:r>
          </a:p>
          <a:p>
            <a:endParaRPr lang="uk-UA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92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сонце заходить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02742"/>
            <a:ext cx="3888432" cy="507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260648"/>
            <a:ext cx="15136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Тест</a:t>
            </a:r>
            <a:endParaRPr lang="uk-UA" sz="60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268760" y="2924944"/>
            <a:ext cx="5976664" cy="936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394573" y="2822451"/>
            <a:ext cx="6120680" cy="99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728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88640"/>
            <a:ext cx="5178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latin typeface="Georgia" pitchFamily="18" charset="0"/>
              </a:rPr>
              <a:t>Гра « Встав закінчення» </a:t>
            </a:r>
            <a:endParaRPr lang="uk-UA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5593204"/>
            <a:ext cx="3695700" cy="1038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593203"/>
            <a:ext cx="3695700" cy="1038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1484784"/>
            <a:ext cx="69846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  <a:latin typeface="Georgia" pitchFamily="18" charset="0"/>
              </a:rPr>
              <a:t>Розкажи, як за горою </a:t>
            </a:r>
          </a:p>
          <a:p>
            <a:r>
              <a:rPr lang="uk-UA" sz="4400" b="1" dirty="0" smtClean="0">
                <a:solidFill>
                  <a:srgbClr val="002060"/>
                </a:solidFill>
                <a:latin typeface="Georgia" pitchFamily="18" charset="0"/>
              </a:rPr>
              <a:t>сонечко сідає, </a:t>
            </a:r>
          </a:p>
          <a:p>
            <a:r>
              <a:rPr lang="uk-UA" sz="4400" b="1" dirty="0" smtClean="0">
                <a:solidFill>
                  <a:srgbClr val="002060"/>
                </a:solidFill>
                <a:latin typeface="Georgia" pitchFamily="18" charset="0"/>
              </a:rPr>
              <a:t>як у Дніпра </a:t>
            </a:r>
            <a:r>
              <a:rPr lang="uk-UA" sz="44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uk-UA" sz="4400" b="1" dirty="0" smtClean="0">
                <a:solidFill>
                  <a:srgbClr val="002060"/>
                </a:solidFill>
                <a:latin typeface="Georgia" pitchFamily="18" charset="0"/>
              </a:rPr>
              <a:t>веселка …</a:t>
            </a:r>
          </a:p>
          <a:p>
            <a:endParaRPr lang="uk-UA" sz="44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7123" y="3454554"/>
            <a:ext cx="4192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solidFill>
                  <a:srgbClr val="002060"/>
                </a:solidFill>
                <a:latin typeface="Georgia" pitchFamily="18" charset="0"/>
              </a:rPr>
              <a:t>воду </a:t>
            </a:r>
            <a:r>
              <a:rPr lang="uk-UA" sz="4400" b="1" dirty="0" smtClean="0">
                <a:solidFill>
                  <a:srgbClr val="002060"/>
                </a:solidFill>
                <a:latin typeface="Georgia" pitchFamily="18" charset="0"/>
              </a:rPr>
              <a:t>позичає</a:t>
            </a:r>
            <a:endParaRPr lang="uk-UA" sz="44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09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839285" y="2786464"/>
            <a:ext cx="6741368" cy="11684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157191" y="2871190"/>
            <a:ext cx="6858002" cy="1115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1412776"/>
            <a:ext cx="710963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latin typeface="Georgia" pitchFamily="18" charset="0"/>
              </a:rPr>
              <a:t>А над самою водою </a:t>
            </a:r>
            <a:endParaRPr lang="uk-UA" sz="4400" b="1" dirty="0" smtClean="0">
              <a:latin typeface="Georgia" pitchFamily="18" charset="0"/>
            </a:endParaRPr>
          </a:p>
          <a:p>
            <a:r>
              <a:rPr lang="uk-UA" sz="4400" b="1" dirty="0" smtClean="0">
                <a:latin typeface="Georgia" pitchFamily="18" charset="0"/>
              </a:rPr>
              <a:t>верба похилилась</a:t>
            </a:r>
            <a:r>
              <a:rPr lang="uk-UA" sz="4400" b="1" dirty="0">
                <a:latin typeface="Georgia" pitchFamily="18" charset="0"/>
              </a:rPr>
              <a:t>; </a:t>
            </a:r>
            <a:endParaRPr lang="uk-UA" sz="4400" b="1" dirty="0" smtClean="0">
              <a:latin typeface="Georgia" pitchFamily="18" charset="0"/>
            </a:endParaRPr>
          </a:p>
          <a:p>
            <a:r>
              <a:rPr lang="uk-UA" sz="4400" b="1" dirty="0" smtClean="0">
                <a:latin typeface="Georgia" pitchFamily="18" charset="0"/>
              </a:rPr>
              <a:t>аж </a:t>
            </a:r>
            <a:r>
              <a:rPr lang="uk-UA" sz="4400" b="1" dirty="0">
                <a:latin typeface="Georgia" pitchFamily="18" charset="0"/>
              </a:rPr>
              <a:t>по воді </a:t>
            </a:r>
            <a:r>
              <a:rPr lang="uk-UA" sz="4400" b="1" dirty="0" smtClean="0">
                <a:latin typeface="Georgia" pitchFamily="18" charset="0"/>
              </a:rPr>
              <a:t> розіслала…</a:t>
            </a:r>
          </a:p>
          <a:p>
            <a:r>
              <a:rPr lang="uk-UA" sz="4400" b="1" dirty="0" smtClean="0">
                <a:latin typeface="Georgia" pitchFamily="18" charset="0"/>
              </a:rPr>
              <a:t> </a:t>
            </a:r>
            <a:endParaRPr lang="uk-UA" sz="4400" b="1" dirty="0"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2783" y="3523655"/>
            <a:ext cx="4237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err="1">
                <a:latin typeface="Georgia" pitchFamily="18" charset="0"/>
              </a:rPr>
              <a:t>зеленії</a:t>
            </a:r>
            <a:r>
              <a:rPr lang="uk-UA" sz="4400" b="1" dirty="0">
                <a:latin typeface="Georgia" pitchFamily="18" charset="0"/>
              </a:rPr>
              <a:t> віти</a:t>
            </a:r>
            <a:r>
              <a:rPr lang="uk-UA" sz="4400" b="1" dirty="0" smtClean="0">
                <a:latin typeface="Georgia" pitchFamily="18" charset="0"/>
              </a:rPr>
              <a:t>…</a:t>
            </a:r>
            <a:endParaRPr lang="uk-UA" sz="4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39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445091" y="2460579"/>
            <a:ext cx="6725879" cy="18356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828204" y="2425572"/>
            <a:ext cx="6723888" cy="1907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80" y="162880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1855712" y="1175431"/>
            <a:ext cx="542648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  <a:latin typeface="Georgia" pitchFamily="18" charset="0"/>
              </a:rPr>
              <a:t>Сонце заходить, </a:t>
            </a:r>
            <a:endParaRPr lang="uk-UA" sz="40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r>
              <a:rPr lang="uk-UA" sz="4000" b="1" dirty="0" smtClean="0">
                <a:solidFill>
                  <a:srgbClr val="7030A0"/>
                </a:solidFill>
                <a:latin typeface="Georgia" pitchFamily="18" charset="0"/>
              </a:rPr>
              <a:t>гори </a:t>
            </a:r>
            <a:r>
              <a:rPr lang="uk-UA" sz="4000" b="1" dirty="0">
                <a:solidFill>
                  <a:srgbClr val="7030A0"/>
                </a:solidFill>
                <a:latin typeface="Georgia" pitchFamily="18" charset="0"/>
              </a:rPr>
              <a:t>чорніють, </a:t>
            </a:r>
            <a:endParaRPr lang="uk-UA" sz="40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r>
              <a:rPr lang="uk-UA" sz="4000" b="1" dirty="0" smtClean="0">
                <a:solidFill>
                  <a:srgbClr val="7030A0"/>
                </a:solidFill>
                <a:latin typeface="Georgia" pitchFamily="18" charset="0"/>
              </a:rPr>
              <a:t>пташечка </a:t>
            </a:r>
            <a:r>
              <a:rPr lang="uk-UA" sz="4000" b="1" dirty="0">
                <a:solidFill>
                  <a:srgbClr val="7030A0"/>
                </a:solidFill>
                <a:latin typeface="Georgia" pitchFamily="18" charset="0"/>
              </a:rPr>
              <a:t>тихне, </a:t>
            </a:r>
            <a:r>
              <a:rPr lang="uk-UA" sz="4000" b="1" dirty="0" smtClean="0">
                <a:solidFill>
                  <a:srgbClr val="7030A0"/>
                </a:solidFill>
                <a:latin typeface="Georgia" pitchFamily="18" charset="0"/>
              </a:rPr>
              <a:t>…</a:t>
            </a:r>
          </a:p>
          <a:p>
            <a:r>
              <a:rPr lang="uk-UA" sz="4000" b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endParaRPr lang="uk-UA"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3019599"/>
            <a:ext cx="35269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solidFill>
                  <a:srgbClr val="7030A0"/>
                </a:solidFill>
                <a:latin typeface="Georgia" pitchFamily="18" charset="0"/>
              </a:rPr>
              <a:t>поле німіє</a:t>
            </a:r>
            <a:r>
              <a:rPr lang="uk-UA" sz="4400" b="1" dirty="0" smtClean="0">
                <a:solidFill>
                  <a:srgbClr val="7030A0"/>
                </a:solidFill>
                <a:latin typeface="Georgia" pitchFamily="18" charset="0"/>
              </a:rPr>
              <a:t>.</a:t>
            </a:r>
            <a:endParaRPr lang="uk-UA" sz="4400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74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08" y="5157191"/>
            <a:ext cx="9144000" cy="1679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1052736"/>
            <a:ext cx="504497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solidFill>
                  <a:srgbClr val="A50021"/>
                </a:solidFill>
                <a:latin typeface="Georgia" pitchFamily="18" charset="0"/>
              </a:rPr>
              <a:t>Лину я, лину, </a:t>
            </a:r>
            <a:endParaRPr lang="uk-UA" sz="4800" b="1" dirty="0" smtClean="0">
              <a:solidFill>
                <a:srgbClr val="A50021"/>
              </a:solidFill>
              <a:latin typeface="Georgia" pitchFamily="18" charset="0"/>
            </a:endParaRPr>
          </a:p>
          <a:p>
            <a:r>
              <a:rPr lang="uk-UA" sz="4800" b="1" dirty="0" smtClean="0">
                <a:solidFill>
                  <a:srgbClr val="A50021"/>
                </a:solidFill>
                <a:latin typeface="Georgia" pitchFamily="18" charset="0"/>
              </a:rPr>
              <a:t>думу </a:t>
            </a:r>
            <a:r>
              <a:rPr lang="uk-UA" sz="4800" b="1" dirty="0">
                <a:solidFill>
                  <a:srgbClr val="A50021"/>
                </a:solidFill>
                <a:latin typeface="Georgia" pitchFamily="18" charset="0"/>
              </a:rPr>
              <a:t>гадаю,</a:t>
            </a:r>
          </a:p>
          <a:p>
            <a:r>
              <a:rPr lang="uk-UA" sz="4800" b="1" dirty="0">
                <a:solidFill>
                  <a:srgbClr val="A50021"/>
                </a:solidFill>
                <a:latin typeface="Georgia" pitchFamily="18" charset="0"/>
              </a:rPr>
              <a:t>І ніби </a:t>
            </a:r>
            <a:r>
              <a:rPr lang="uk-UA" sz="4800" b="1" dirty="0" smtClean="0">
                <a:solidFill>
                  <a:srgbClr val="A50021"/>
                </a:solidFill>
                <a:latin typeface="Georgia" pitchFamily="18" charset="0"/>
              </a:rPr>
              <a:t>  серце…</a:t>
            </a:r>
          </a:p>
          <a:p>
            <a:r>
              <a:rPr lang="uk-UA" sz="4800" b="1" dirty="0" smtClean="0">
                <a:solidFill>
                  <a:srgbClr val="A50021"/>
                </a:solidFill>
                <a:latin typeface="Georgia" pitchFamily="18" charset="0"/>
              </a:rPr>
              <a:t> </a:t>
            </a:r>
            <a:endParaRPr lang="uk-UA" sz="4800" b="1" dirty="0">
              <a:solidFill>
                <a:srgbClr val="A50021"/>
              </a:solidFill>
              <a:latin typeface="Georgia" pitchFamily="18" charset="0"/>
            </a:endParaRPr>
          </a:p>
          <a:p>
            <a:endParaRPr lang="uk-UA" dirty="0"/>
          </a:p>
        </p:txBody>
      </p:sp>
      <p:sp>
        <p:nvSpPr>
          <p:cNvPr id="2" name="TextBox 1"/>
          <p:cNvSpPr txBox="1"/>
          <p:nvPr/>
        </p:nvSpPr>
        <p:spPr>
          <a:xfrm>
            <a:off x="2123728" y="3356992"/>
            <a:ext cx="39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solidFill>
                  <a:srgbClr val="A50021"/>
                </a:solidFill>
                <a:latin typeface="Georgia" pitchFamily="18" charset="0"/>
              </a:rPr>
              <a:t>одпочиває.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xmlns="" val="8451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295</Words>
  <Application>Microsoft Office PowerPoint</Application>
  <PresentationFormat>Экран (4:3)</PresentationFormat>
  <Paragraphs>92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</dc:creator>
  <cp:lastModifiedBy>Катя</cp:lastModifiedBy>
  <cp:revision>42</cp:revision>
  <dcterms:created xsi:type="dcterms:W3CDTF">2015-11-19T08:36:41Z</dcterms:created>
  <dcterms:modified xsi:type="dcterms:W3CDTF">2015-12-01T14:41:20Z</dcterms:modified>
</cp:coreProperties>
</file>