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5" r:id="rId2"/>
    <p:sldId id="287" r:id="rId3"/>
    <p:sldId id="268" r:id="rId4"/>
    <p:sldId id="290" r:id="rId5"/>
    <p:sldId id="271" r:id="rId6"/>
    <p:sldId id="294" r:id="rId7"/>
    <p:sldId id="283" r:id="rId8"/>
    <p:sldId id="280" r:id="rId9"/>
    <p:sldId id="281" r:id="rId10"/>
    <p:sldId id="282" r:id="rId11"/>
    <p:sldId id="285" r:id="rId12"/>
    <p:sldId id="286" r:id="rId13"/>
    <p:sldId id="296" r:id="rId14"/>
    <p:sldId id="260" r:id="rId15"/>
    <p:sldId id="264" r:id="rId16"/>
    <p:sldId id="277" r:id="rId17"/>
    <p:sldId id="297" r:id="rId18"/>
    <p:sldId id="292" r:id="rId19"/>
    <p:sldId id="293" r:id="rId20"/>
    <p:sldId id="28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51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728" y="-108"/>
      </p:cViewPr>
      <p:guideLst>
        <p:guide orient="horz" pos="2251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wmf"/><Relationship Id="rId1" Type="http://schemas.openxmlformats.org/officeDocument/2006/relationships/image" Target="../media/image6.jpeg"/><Relationship Id="rId6" Type="http://schemas.openxmlformats.org/officeDocument/2006/relationships/image" Target="../media/image11.wmf"/><Relationship Id="rId5" Type="http://schemas.openxmlformats.org/officeDocument/2006/relationships/image" Target="../media/image10.jpeg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72547-CF14-425C-B0EA-37A9DF9C2FB6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2F2AC-07D4-4301-B023-965DE81E8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381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9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Рамка 6"/>
          <p:cNvSpPr/>
          <p:nvPr userDrawn="1"/>
        </p:nvSpPr>
        <p:spPr>
          <a:xfrm>
            <a:off x="-32" y="9400"/>
            <a:ext cx="9144000" cy="6876000"/>
          </a:xfrm>
          <a:prstGeom prst="frame">
            <a:avLst>
              <a:gd name="adj1" fmla="val 2156"/>
            </a:avLst>
          </a:prstGeom>
          <a:blipFill>
            <a:blip r:embed="rId13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Рисунок 9" descr="Рисунок2.png"/>
          <p:cNvPicPr>
            <a:picLocks noChangeAspect="1"/>
          </p:cNvPicPr>
          <p:nvPr userDrawn="1"/>
        </p:nvPicPr>
        <p:blipFill>
          <a:blip r:embed="rId14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10944" y="6515309"/>
            <a:ext cx="1120696" cy="2260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60;&#1110;&#1079;&#1082;&#1091;&#1083;&#1100;&#1090;&#1093;&#1074;&#1080;&#1083;&#1080;&#1085;&#1082;&#1072;%20&#171;&#1050;&#1086;&#1090;&#1080;&#1082;&#1080;%20&#1089;&#1087;&#1086;&#1088;&#1090;&#1089;&#1084;&#1077;&#1085;&#1080;&#187;.mp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2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1%20&#1074;&#1077;&#1088;\&#1053;&#1072;&#1095;&#1072;&#1083;&#1086;.mp4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1%20&#1074;&#1077;&#1088;\&#1050;&#1086;&#1085;&#1077;&#1094;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netstar.moy.su/_pu/0/50672575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357694"/>
            <a:ext cx="2857520" cy="22859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500197"/>
          </a:xfrm>
        </p:spPr>
        <p:txBody>
          <a:bodyPr>
            <a:noAutofit/>
          </a:bodyPr>
          <a:lstStyle/>
          <a:p>
            <a:r>
              <a:rPr lang="uk-UA" sz="4800" dirty="0" smtClean="0">
                <a:solidFill>
                  <a:srgbClr val="0070C0"/>
                </a:solidFill>
                <a:latin typeface="Arial Black" pitchFamily="34" charset="0"/>
              </a:rPr>
              <a:t>Урок тітоньки Сови :</a:t>
            </a:r>
            <a:br>
              <a:rPr lang="uk-UA" sz="48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uk-UA" sz="4800" dirty="0" smtClean="0">
                <a:solidFill>
                  <a:srgbClr val="0070C0"/>
                </a:solidFill>
                <a:latin typeface="Arial Black" pitchFamily="34" charset="0"/>
              </a:rPr>
              <a:t> “ Порівняння десяткових дробів ”</a:t>
            </a:r>
            <a:endParaRPr lang="ru-RU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000372"/>
            <a:ext cx="6286544" cy="3071834"/>
          </a:xfrm>
        </p:spPr>
        <p:txBody>
          <a:bodyPr>
            <a:normAutofit fontScale="92500" lnSpcReduction="10000"/>
          </a:bodyPr>
          <a:lstStyle/>
          <a:p>
            <a:endParaRPr lang="uk-UA" sz="2400" b="1" i="1" dirty="0" smtClean="0">
              <a:solidFill>
                <a:srgbClr val="002060"/>
              </a:solidFill>
            </a:endParaRPr>
          </a:p>
          <a:p>
            <a:endParaRPr lang="uk-UA" sz="2400" b="1" i="1" dirty="0" smtClean="0">
              <a:solidFill>
                <a:srgbClr val="002060"/>
              </a:solidFill>
            </a:endParaRPr>
          </a:p>
          <a:p>
            <a:endParaRPr lang="uk-UA" sz="2400" b="1" i="1" dirty="0" smtClean="0">
              <a:solidFill>
                <a:srgbClr val="002060"/>
              </a:solidFill>
            </a:endParaRPr>
          </a:p>
          <a:p>
            <a:r>
              <a:rPr lang="uk-UA" sz="2400" b="1" i="1" dirty="0" smtClean="0">
                <a:solidFill>
                  <a:srgbClr val="002060"/>
                </a:solidFill>
              </a:rPr>
              <a:t>Підготувала:</a:t>
            </a:r>
          </a:p>
          <a:p>
            <a:r>
              <a:rPr lang="uk-UA" sz="2400" b="1" i="1" dirty="0" smtClean="0">
                <a:solidFill>
                  <a:srgbClr val="002060"/>
                </a:solidFill>
              </a:rPr>
              <a:t>учитель математики</a:t>
            </a:r>
          </a:p>
          <a:p>
            <a:r>
              <a:rPr lang="uk-UA" sz="2400" b="1" i="1" dirty="0" err="1" smtClean="0">
                <a:solidFill>
                  <a:srgbClr val="002060"/>
                </a:solidFill>
              </a:rPr>
              <a:t>КЗ</a:t>
            </a:r>
            <a:r>
              <a:rPr lang="uk-UA" sz="2400" b="1" i="1" dirty="0" smtClean="0">
                <a:solidFill>
                  <a:srgbClr val="002060"/>
                </a:solidFill>
              </a:rPr>
              <a:t> “ </a:t>
            </a:r>
            <a:r>
              <a:rPr lang="uk-UA" sz="2400" b="1" i="1" dirty="0" err="1" smtClean="0">
                <a:solidFill>
                  <a:srgbClr val="002060"/>
                </a:solidFill>
              </a:rPr>
              <a:t>Нововодолазький</a:t>
            </a:r>
            <a:r>
              <a:rPr lang="uk-UA" sz="2400" b="1" i="1" dirty="0" smtClean="0">
                <a:solidFill>
                  <a:srgbClr val="002060"/>
                </a:solidFill>
              </a:rPr>
              <a:t> СНВК ”</a:t>
            </a:r>
          </a:p>
          <a:p>
            <a:r>
              <a:rPr lang="uk-UA" sz="2400" b="1" i="1" dirty="0" smtClean="0">
                <a:solidFill>
                  <a:srgbClr val="002060"/>
                </a:solidFill>
              </a:rPr>
              <a:t>Губа Т.А.</a:t>
            </a:r>
          </a:p>
          <a:p>
            <a:r>
              <a:rPr lang="uk-UA" sz="2400" b="1" i="1" dirty="0" smtClean="0">
                <a:solidFill>
                  <a:srgbClr val="002060"/>
                </a:solidFill>
              </a:rPr>
              <a:t>2017</a:t>
            </a:r>
            <a:endParaRPr lang="ru-RU" sz="2400" b="1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208279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 Найвище серед птахів піднімаються</a:t>
            </a:r>
            <a:r>
              <a:rPr lang="uk-UA" b="1" dirty="0" smtClean="0">
                <a:solidFill>
                  <a:srgbClr val="C00000"/>
                </a:solidFill>
              </a:rPr>
              <a:t> </a:t>
            </a:r>
            <a:r>
              <a:rPr lang="uk-UA" sz="5300" b="1" dirty="0" smtClean="0">
                <a:solidFill>
                  <a:srgbClr val="C00000"/>
                </a:solidFill>
              </a:rPr>
              <a:t>орли</a:t>
            </a:r>
            <a:r>
              <a:rPr lang="uk-UA" b="1" dirty="0" smtClean="0">
                <a:solidFill>
                  <a:srgbClr val="C00000"/>
                </a:solidFill>
              </a:rPr>
              <a:t> </a:t>
            </a:r>
            <a:r>
              <a:rPr lang="uk-UA" b="1" dirty="0" smtClean="0"/>
              <a:t>— на 750метрів. </a:t>
            </a:r>
            <a:endParaRPr lang="ru-RU" dirty="0"/>
          </a:p>
        </p:txBody>
      </p:sp>
      <p:pic>
        <p:nvPicPr>
          <p:cNvPr id="3" name="Рисунок 2" descr="http://netstar.moy.su/_pu/0/87046828.jpg"/>
          <p:cNvPicPr/>
          <p:nvPr/>
        </p:nvPicPr>
        <p:blipFill>
          <a:blip r:embed="rId2" cstate="print"/>
          <a:srcRect r="-1" b="5608"/>
          <a:stretch>
            <a:fillRect/>
          </a:stretch>
        </p:blipFill>
        <p:spPr bwMode="auto">
          <a:xfrm>
            <a:off x="4357686" y="2357430"/>
            <a:ext cx="442915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14282" y="4643446"/>
            <a:ext cx="2428892" cy="20002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А от </a:t>
            </a:r>
            <a:r>
              <a:rPr lang="uk-UA" b="1" dirty="0" err="1" smtClean="0"/>
              <a:t>крякви</a:t>
            </a:r>
            <a:r>
              <a:rPr lang="uk-UA" b="1" dirty="0" smtClean="0"/>
              <a:t> піднімаються на висоту 6,3км ,а ластівки - на 4,0км. Який з цих птахів літає вище ? </a:t>
            </a:r>
            <a:endParaRPr lang="ru-RU" dirty="0"/>
          </a:p>
        </p:txBody>
      </p:sp>
      <p:pic>
        <p:nvPicPr>
          <p:cNvPr id="3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14282" y="4643446"/>
            <a:ext cx="2428892" cy="2000240"/>
          </a:xfrm>
          <a:prstGeom prst="rect">
            <a:avLst/>
          </a:prstGeom>
          <a:noFill/>
        </p:spPr>
      </p:pic>
      <p:pic>
        <p:nvPicPr>
          <p:cNvPr id="6145" name="Picture 1" descr="C:\Users\user\Desktop\i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071678"/>
            <a:ext cx="3929090" cy="2571768"/>
          </a:xfrm>
          <a:prstGeom prst="rect">
            <a:avLst/>
          </a:prstGeom>
          <a:noFill/>
        </p:spPr>
      </p:pic>
      <p:pic>
        <p:nvPicPr>
          <p:cNvPr id="6146" name="Picture 2" descr="C:\Users\user\Desktop\Hirundo rustica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714876" y="3286124"/>
            <a:ext cx="4143404" cy="32147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4440246"/>
          </a:xfrm>
        </p:spPr>
        <p:txBody>
          <a:bodyPr>
            <a:normAutofit/>
          </a:bodyPr>
          <a:lstStyle/>
          <a:p>
            <a:r>
              <a:rPr lang="uk-UA" dirty="0" smtClean="0"/>
              <a:t>лютого</a:t>
            </a:r>
            <a:br>
              <a:rPr lang="uk-UA" dirty="0" smtClean="0"/>
            </a:br>
            <a:r>
              <a:rPr lang="uk-UA" dirty="0" smtClean="0"/>
              <a:t>Класна робота</a:t>
            </a:r>
            <a:br>
              <a:rPr lang="uk-UA" dirty="0" smtClean="0"/>
            </a:br>
            <a:r>
              <a:rPr lang="uk-UA" dirty="0" smtClean="0"/>
              <a:t>  </a:t>
            </a:r>
            <a:r>
              <a:rPr lang="uk-UA" b="1" dirty="0" smtClean="0">
                <a:solidFill>
                  <a:srgbClr val="C00000"/>
                </a:solidFill>
              </a:rPr>
              <a:t>Порівняння десяткових дробів  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072074"/>
            <a:ext cx="1857388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Фізкультхвилинка «Котики спортсмени»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00034" y="500042"/>
            <a:ext cx="8143932" cy="5715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Багетная рамка 9"/>
          <p:cNvSpPr/>
          <p:nvPr/>
        </p:nvSpPr>
        <p:spPr>
          <a:xfrm>
            <a:off x="4274268" y="6005264"/>
            <a:ext cx="540000" cy="540000"/>
          </a:xfrm>
          <a:prstGeom prst="bevel">
            <a:avLst/>
          </a:prstGeom>
          <a:solidFill>
            <a:srgbClr val="A8C8B6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&lt;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Багетная рамка 10"/>
          <p:cNvSpPr/>
          <p:nvPr/>
        </p:nvSpPr>
        <p:spPr>
          <a:xfrm>
            <a:off x="4824088" y="6014608"/>
            <a:ext cx="540000" cy="540000"/>
          </a:xfrm>
          <a:prstGeom prst="bevel">
            <a:avLst/>
          </a:prstGeom>
          <a:solidFill>
            <a:srgbClr val="A8C8B6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&gt;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Багетная рамка 32"/>
          <p:cNvSpPr/>
          <p:nvPr/>
        </p:nvSpPr>
        <p:spPr>
          <a:xfrm>
            <a:off x="3734268" y="6005264"/>
            <a:ext cx="540000" cy="540000"/>
          </a:xfrm>
          <a:prstGeom prst="bevel">
            <a:avLst/>
          </a:prstGeom>
          <a:solidFill>
            <a:srgbClr val="A8C8B6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=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357158" y="332656"/>
            <a:ext cx="8247290" cy="1024642"/>
            <a:chOff x="504448" y="332656"/>
            <a:chExt cx="8100000" cy="900000"/>
          </a:xfrm>
        </p:grpSpPr>
        <p:sp>
          <p:nvSpPr>
            <p:cNvPr id="132" name="Скругленный прямоугольник 131"/>
            <p:cNvSpPr/>
            <p:nvPr/>
          </p:nvSpPr>
          <p:spPr>
            <a:xfrm>
              <a:off x="5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3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3" name="Скругленный прямоугольник 132"/>
            <p:cNvSpPr/>
            <p:nvPr/>
          </p:nvSpPr>
          <p:spPr>
            <a:xfrm>
              <a:off x="14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5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4" name="Скругленный прямоугольник 133"/>
            <p:cNvSpPr/>
            <p:nvPr/>
          </p:nvSpPr>
          <p:spPr>
            <a:xfrm>
              <a:off x="23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,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32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4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6" name="Скругленный прямоугольник 135"/>
            <p:cNvSpPr/>
            <p:nvPr/>
          </p:nvSpPr>
          <p:spPr>
            <a:xfrm>
              <a:off x="4104448" y="332656"/>
              <a:ext cx="900000" cy="90000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37" name="Скругленный прямоугольник 136"/>
            <p:cNvSpPr/>
            <p:nvPr/>
          </p:nvSpPr>
          <p:spPr>
            <a:xfrm>
              <a:off x="50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9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8" name="Скругленный прямоугольник 137"/>
            <p:cNvSpPr/>
            <p:nvPr/>
          </p:nvSpPr>
          <p:spPr>
            <a:xfrm>
              <a:off x="59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,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68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1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77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5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</p:grpSp>
      <p:pic>
        <p:nvPicPr>
          <p:cNvPr id="34" name="Picture 1" descr="E:\Новые презентации\рисунки\проводник\128247-simple-red-square-icon-alphanumeric-word-ok1-sc4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171315" y="5956745"/>
            <a:ext cx="829841" cy="829841"/>
          </a:xfrm>
          <a:prstGeom prst="rect">
            <a:avLst/>
          </a:prstGeom>
          <a:noFill/>
        </p:spPr>
      </p:pic>
      <p:pic>
        <p:nvPicPr>
          <p:cNvPr id="1028" name="Рисунок 2" descr="📎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</p:spPr>
      </p:pic>
      <p:pic>
        <p:nvPicPr>
          <p:cNvPr id="1027" name="Рисунок 3" descr="👈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2400"/>
            <a:ext cx="152400" cy="1524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5" name="Групувати 24"/>
          <p:cNvGrpSpPr/>
          <p:nvPr/>
        </p:nvGrpSpPr>
        <p:grpSpPr>
          <a:xfrm>
            <a:off x="2411760" y="1989168"/>
            <a:ext cx="4320480" cy="2916000"/>
            <a:chOff x="2411760" y="1989168"/>
            <a:chExt cx="4320480" cy="2916000"/>
          </a:xfrm>
        </p:grpSpPr>
        <p:sp>
          <p:nvSpPr>
            <p:cNvPr id="56" name="Рамка 55"/>
            <p:cNvSpPr/>
            <p:nvPr/>
          </p:nvSpPr>
          <p:spPr>
            <a:xfrm>
              <a:off x="2411760" y="1989168"/>
              <a:ext cx="4320480" cy="2916000"/>
            </a:xfrm>
            <a:prstGeom prst="frame">
              <a:avLst>
                <a:gd name="adj1" fmla="val 2156"/>
              </a:avLst>
            </a:prstGeom>
            <a:blipFill>
              <a:blip r:embed="rId5" cstate="print"/>
              <a:stretch>
                <a:fillRect/>
              </a:stretch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571737" y="2143116"/>
              <a:ext cx="4071966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3200" b="1" i="1" dirty="0" smtClean="0">
                  <a:solidFill>
                    <a:srgbClr val="C00000"/>
                  </a:solidFill>
                </a:rPr>
                <a:t>Із двох десяткових дробів більший той,</a:t>
              </a:r>
            </a:p>
            <a:p>
              <a:pPr algn="ctr"/>
              <a:r>
                <a:rPr lang="uk-UA" sz="3200" b="1" i="1" dirty="0" smtClean="0">
                  <a:solidFill>
                    <a:srgbClr val="C00000"/>
                  </a:solidFill>
                </a:rPr>
                <a:t>у якого більша ціла частина</a:t>
              </a:r>
            </a:p>
            <a:p>
              <a:endParaRPr lang="ru-RU" dirty="0"/>
            </a:p>
          </p:txBody>
        </p:sp>
      </p:grpSp>
      <p:pic>
        <p:nvPicPr>
          <p:cNvPr id="23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214282" y="5072074"/>
            <a:ext cx="1857388" cy="1571612"/>
          </a:xfrm>
          <a:prstGeom prst="rect">
            <a:avLst/>
          </a:prstGeom>
          <a:noFill/>
        </p:spPr>
      </p:pic>
      <p:sp>
        <p:nvSpPr>
          <p:cNvPr id="24" name="Скругленный прямоугольник 135"/>
          <p:cNvSpPr/>
          <p:nvPr/>
        </p:nvSpPr>
        <p:spPr>
          <a:xfrm>
            <a:off x="3995936" y="332656"/>
            <a:ext cx="916366" cy="10246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Скругленный прямоугольник 135"/>
          <p:cNvSpPr/>
          <p:nvPr/>
        </p:nvSpPr>
        <p:spPr>
          <a:xfrm>
            <a:off x="3995936" y="332656"/>
            <a:ext cx="916366" cy="10246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135"/>
          <p:cNvSpPr/>
          <p:nvPr/>
        </p:nvSpPr>
        <p:spPr>
          <a:xfrm>
            <a:off x="3995936" y="332656"/>
            <a:ext cx="916366" cy="10246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</a:rPr>
              <a:t>&gt;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6" grpId="1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Багетная рамка 9"/>
          <p:cNvSpPr/>
          <p:nvPr/>
        </p:nvSpPr>
        <p:spPr>
          <a:xfrm>
            <a:off x="4274268" y="6005264"/>
            <a:ext cx="540000" cy="540000"/>
          </a:xfrm>
          <a:prstGeom prst="bevel">
            <a:avLst/>
          </a:prstGeom>
          <a:solidFill>
            <a:srgbClr val="A8C8B6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&lt;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Багетная рамка 10"/>
          <p:cNvSpPr/>
          <p:nvPr/>
        </p:nvSpPr>
        <p:spPr>
          <a:xfrm>
            <a:off x="4824088" y="6014608"/>
            <a:ext cx="540000" cy="540000"/>
          </a:xfrm>
          <a:prstGeom prst="bevel">
            <a:avLst/>
          </a:prstGeom>
          <a:solidFill>
            <a:srgbClr val="A8C8B6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&gt;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Багетная рамка 32"/>
          <p:cNvSpPr/>
          <p:nvPr/>
        </p:nvSpPr>
        <p:spPr>
          <a:xfrm>
            <a:off x="3734268" y="6005264"/>
            <a:ext cx="540000" cy="540000"/>
          </a:xfrm>
          <a:prstGeom prst="bevel">
            <a:avLst/>
          </a:prstGeom>
          <a:solidFill>
            <a:srgbClr val="A8C8B6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=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357158" y="332656"/>
            <a:ext cx="8247290" cy="1024642"/>
            <a:chOff x="504448" y="332656"/>
            <a:chExt cx="8100000" cy="900001"/>
          </a:xfrm>
        </p:grpSpPr>
        <p:sp>
          <p:nvSpPr>
            <p:cNvPr id="132" name="Скругленный прямоугольник 131"/>
            <p:cNvSpPr/>
            <p:nvPr/>
          </p:nvSpPr>
          <p:spPr>
            <a:xfrm>
              <a:off x="5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3" name="Скругленный прямоугольник 132"/>
            <p:cNvSpPr/>
            <p:nvPr/>
          </p:nvSpPr>
          <p:spPr>
            <a:xfrm>
              <a:off x="14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0" b="1" dirty="0" smtClean="0">
                  <a:solidFill>
                    <a:srgbClr val="002060"/>
                  </a:solidFill>
                </a:rPr>
                <a:t>5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4" name="Скругленный прямоугольник 133"/>
            <p:cNvSpPr/>
            <p:nvPr/>
          </p:nvSpPr>
          <p:spPr>
            <a:xfrm>
              <a:off x="23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0" b="1" dirty="0" smtClean="0">
                  <a:solidFill>
                    <a:srgbClr val="002060"/>
                  </a:solidFill>
                </a:rPr>
                <a:t>,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3240773" y="332656"/>
              <a:ext cx="900000" cy="900001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0" b="1" dirty="0" smtClean="0">
                  <a:solidFill>
                    <a:srgbClr val="002060"/>
                  </a:solidFill>
                </a:rPr>
                <a:t>3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6" name="Скругленный прямоугольник 135"/>
            <p:cNvSpPr/>
            <p:nvPr/>
          </p:nvSpPr>
          <p:spPr>
            <a:xfrm>
              <a:off x="4104448" y="332656"/>
              <a:ext cx="900000" cy="90000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37" name="Скругленный прямоугольник 136"/>
            <p:cNvSpPr/>
            <p:nvPr/>
          </p:nvSpPr>
          <p:spPr>
            <a:xfrm>
              <a:off x="50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0" b="1" dirty="0" smtClean="0">
                  <a:solidFill>
                    <a:srgbClr val="002060"/>
                  </a:solidFill>
                </a:rPr>
                <a:t>5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8" name="Скругленный прямоугольник 137"/>
            <p:cNvSpPr/>
            <p:nvPr/>
          </p:nvSpPr>
          <p:spPr>
            <a:xfrm>
              <a:off x="59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0" b="1" dirty="0" smtClean="0">
                  <a:solidFill>
                    <a:srgbClr val="002060"/>
                  </a:solidFill>
                </a:rPr>
                <a:t>,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68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0" b="1" dirty="0" smtClean="0">
                  <a:solidFill>
                    <a:srgbClr val="002060"/>
                  </a:solidFill>
                </a:rPr>
                <a:t>8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77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0" b="1" dirty="0">
                <a:solidFill>
                  <a:srgbClr val="002060"/>
                </a:solidFill>
              </a:endParaRPr>
            </a:p>
          </p:txBody>
        </p:sp>
      </p:grpSp>
      <p:pic>
        <p:nvPicPr>
          <p:cNvPr id="34" name="Picture 1" descr="E:\Новые презентации\рисунки\проводник\128247-simple-red-square-icon-alphanumeric-word-ok1-sc4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171315" y="5956745"/>
            <a:ext cx="829841" cy="829841"/>
          </a:xfrm>
          <a:prstGeom prst="rect">
            <a:avLst/>
          </a:prstGeom>
          <a:noFill/>
        </p:spPr>
      </p:pic>
      <p:grpSp>
        <p:nvGrpSpPr>
          <p:cNvPr id="21" name="Групувати 20"/>
          <p:cNvGrpSpPr/>
          <p:nvPr/>
        </p:nvGrpSpPr>
        <p:grpSpPr>
          <a:xfrm>
            <a:off x="2411760" y="1989168"/>
            <a:ext cx="4320480" cy="2944832"/>
            <a:chOff x="2411760" y="1989168"/>
            <a:chExt cx="4320480" cy="2944832"/>
          </a:xfrm>
        </p:grpSpPr>
        <p:sp>
          <p:nvSpPr>
            <p:cNvPr id="56" name="Рамка 55"/>
            <p:cNvSpPr/>
            <p:nvPr/>
          </p:nvSpPr>
          <p:spPr>
            <a:xfrm>
              <a:off x="2411760" y="1989168"/>
              <a:ext cx="4320480" cy="2916000"/>
            </a:xfrm>
            <a:prstGeom prst="frame">
              <a:avLst>
                <a:gd name="adj1" fmla="val 2156"/>
              </a:avLst>
            </a:prstGeom>
            <a:blipFill>
              <a:blip r:embed="rId3" cstate="print"/>
              <a:stretch>
                <a:fillRect/>
              </a:stretch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71736" y="2071678"/>
              <a:ext cx="3857653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3000" b="1" dirty="0" smtClean="0">
                  <a:solidFill>
                    <a:srgbClr val="C00000"/>
                  </a:solidFill>
                </a:rPr>
                <a:t>Якщо десяткові дроби мають рівні цілі частини, то більшим буде той дріб, у якого більше число десятих</a:t>
              </a:r>
              <a:endParaRPr lang="ru-RU" sz="3000" b="1" dirty="0">
                <a:solidFill>
                  <a:srgbClr val="C00000"/>
                </a:solidFill>
              </a:endParaRPr>
            </a:p>
          </p:txBody>
        </p:sp>
      </p:grpSp>
      <p:pic>
        <p:nvPicPr>
          <p:cNvPr id="20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14282" y="5072074"/>
            <a:ext cx="1857388" cy="1571612"/>
          </a:xfrm>
          <a:prstGeom prst="rect">
            <a:avLst/>
          </a:prstGeom>
          <a:noFill/>
        </p:spPr>
      </p:pic>
      <p:sp>
        <p:nvSpPr>
          <p:cNvPr id="22" name="Скругленный прямоугольник 135"/>
          <p:cNvSpPr/>
          <p:nvPr/>
        </p:nvSpPr>
        <p:spPr>
          <a:xfrm>
            <a:off x="3995936" y="332656"/>
            <a:ext cx="916366" cy="10246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135"/>
          <p:cNvSpPr/>
          <p:nvPr/>
        </p:nvSpPr>
        <p:spPr>
          <a:xfrm>
            <a:off x="3995936" y="332656"/>
            <a:ext cx="916366" cy="10246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Скругленный прямоугольник 135"/>
          <p:cNvSpPr/>
          <p:nvPr/>
        </p:nvSpPr>
        <p:spPr>
          <a:xfrm>
            <a:off x="3995936" y="332656"/>
            <a:ext cx="916366" cy="10246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</a:rPr>
              <a:t>&lt;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Багетная рамка 9"/>
          <p:cNvSpPr/>
          <p:nvPr/>
        </p:nvSpPr>
        <p:spPr>
          <a:xfrm>
            <a:off x="4274268" y="6005264"/>
            <a:ext cx="540000" cy="540000"/>
          </a:xfrm>
          <a:prstGeom prst="bevel">
            <a:avLst/>
          </a:prstGeom>
          <a:solidFill>
            <a:srgbClr val="A8C8B6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&lt;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Багетная рамка 10"/>
          <p:cNvSpPr/>
          <p:nvPr/>
        </p:nvSpPr>
        <p:spPr>
          <a:xfrm>
            <a:off x="4824088" y="6014608"/>
            <a:ext cx="540000" cy="540000"/>
          </a:xfrm>
          <a:prstGeom prst="bevel">
            <a:avLst/>
          </a:prstGeom>
          <a:solidFill>
            <a:srgbClr val="A8C8B6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&gt;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Багетная рамка 32"/>
          <p:cNvSpPr/>
          <p:nvPr/>
        </p:nvSpPr>
        <p:spPr>
          <a:xfrm>
            <a:off x="3734268" y="6005264"/>
            <a:ext cx="540000" cy="540000"/>
          </a:xfrm>
          <a:prstGeom prst="bevel">
            <a:avLst/>
          </a:prstGeom>
          <a:solidFill>
            <a:srgbClr val="A8C8B6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=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285720" y="357166"/>
            <a:ext cx="8247290" cy="1024642"/>
            <a:chOff x="504448" y="332656"/>
            <a:chExt cx="8100000" cy="900000"/>
          </a:xfrm>
        </p:grpSpPr>
        <p:sp>
          <p:nvSpPr>
            <p:cNvPr id="132" name="Скругленный прямоугольник 131"/>
            <p:cNvSpPr/>
            <p:nvPr/>
          </p:nvSpPr>
          <p:spPr>
            <a:xfrm>
              <a:off x="5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5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3" name="Скругленный прямоугольник 132"/>
            <p:cNvSpPr/>
            <p:nvPr/>
          </p:nvSpPr>
          <p:spPr>
            <a:xfrm>
              <a:off x="14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,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4" name="Скругленный прямоугольник 133"/>
            <p:cNvSpPr/>
            <p:nvPr/>
          </p:nvSpPr>
          <p:spPr>
            <a:xfrm>
              <a:off x="23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3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32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9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6" name="Скругленный прямоугольник 135"/>
            <p:cNvSpPr/>
            <p:nvPr/>
          </p:nvSpPr>
          <p:spPr>
            <a:xfrm>
              <a:off x="4104448" y="332656"/>
              <a:ext cx="900000" cy="90000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37" name="Скругленный прямоугольник 136"/>
            <p:cNvSpPr/>
            <p:nvPr/>
          </p:nvSpPr>
          <p:spPr>
            <a:xfrm>
              <a:off x="50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5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8" name="Скругленный прямоугольник 137"/>
            <p:cNvSpPr/>
            <p:nvPr/>
          </p:nvSpPr>
          <p:spPr>
            <a:xfrm>
              <a:off x="59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,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68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3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7704448" y="332656"/>
              <a:ext cx="900000" cy="900000"/>
            </a:xfrm>
            <a:prstGeom prst="roundRect">
              <a:avLst/>
            </a:prstGeom>
            <a:solidFill>
              <a:srgbClr val="A8C8B6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8000" b="1" dirty="0" smtClean="0">
                  <a:solidFill>
                    <a:srgbClr val="002060"/>
                  </a:solidFill>
                </a:rPr>
                <a:t>2</a:t>
              </a:r>
              <a:endParaRPr lang="ru-RU" sz="8000" b="1" dirty="0">
                <a:solidFill>
                  <a:srgbClr val="002060"/>
                </a:solidFill>
              </a:endParaRPr>
            </a:p>
          </p:txBody>
        </p:sp>
      </p:grpSp>
      <p:pic>
        <p:nvPicPr>
          <p:cNvPr id="34" name="Picture 1" descr="E:\Новые презентации\рисунки\проводник\128247-simple-red-square-icon-alphanumeric-word-ok1-sc4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171315" y="5956745"/>
            <a:ext cx="829841" cy="829841"/>
          </a:xfrm>
          <a:prstGeom prst="rect">
            <a:avLst/>
          </a:prstGeom>
          <a:noFill/>
        </p:spPr>
      </p:pic>
      <p:pic>
        <p:nvPicPr>
          <p:cNvPr id="19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4643446"/>
            <a:ext cx="2500330" cy="2000240"/>
          </a:xfrm>
          <a:prstGeom prst="rect">
            <a:avLst/>
          </a:prstGeom>
          <a:noFill/>
        </p:spPr>
      </p:pic>
      <p:grpSp>
        <p:nvGrpSpPr>
          <p:cNvPr id="20" name="Групувати 19"/>
          <p:cNvGrpSpPr/>
          <p:nvPr/>
        </p:nvGrpSpPr>
        <p:grpSpPr>
          <a:xfrm>
            <a:off x="2411760" y="1989168"/>
            <a:ext cx="4320480" cy="2916000"/>
            <a:chOff x="2411760" y="1989168"/>
            <a:chExt cx="4320480" cy="2916000"/>
          </a:xfrm>
        </p:grpSpPr>
        <p:sp>
          <p:nvSpPr>
            <p:cNvPr id="56" name="Рамка 55"/>
            <p:cNvSpPr/>
            <p:nvPr/>
          </p:nvSpPr>
          <p:spPr>
            <a:xfrm>
              <a:off x="2411760" y="1989168"/>
              <a:ext cx="4320480" cy="2916000"/>
            </a:xfrm>
            <a:prstGeom prst="frame">
              <a:avLst>
                <a:gd name="adj1" fmla="val 2156"/>
              </a:avLst>
            </a:prstGeom>
            <a:blipFill>
              <a:blip r:embed="rId5" cstate="print"/>
              <a:stretch>
                <a:fillRect/>
              </a:stretch>
            </a:blip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00298" y="2143116"/>
              <a:ext cx="4121123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800" b="1" dirty="0" smtClean="0">
                  <a:solidFill>
                    <a:srgbClr val="C00000"/>
                  </a:solidFill>
                </a:rPr>
                <a:t>Якщо десяткові дроби мають рівні цілі частини, якщо число десятих однакове, то більшим буде той дріб , у якого більше число сотих</a:t>
              </a:r>
              <a:endParaRPr lang="ru-RU" sz="2800" b="1" dirty="0"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0" name="Формула" r:id="rId6" imgW="114120" imgH="215640" progId="Equation.3">
              <p:embed/>
            </p:oleObj>
          </a:graphicData>
        </a:graphic>
      </p:graphicFrame>
      <p:sp>
        <p:nvSpPr>
          <p:cNvPr id="21" name="Скругленный прямоугольник 135"/>
          <p:cNvSpPr/>
          <p:nvPr/>
        </p:nvSpPr>
        <p:spPr>
          <a:xfrm>
            <a:off x="3923928" y="332656"/>
            <a:ext cx="916366" cy="10246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135"/>
          <p:cNvSpPr/>
          <p:nvPr/>
        </p:nvSpPr>
        <p:spPr>
          <a:xfrm>
            <a:off x="3923928" y="332656"/>
            <a:ext cx="916366" cy="10246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b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135"/>
          <p:cNvSpPr/>
          <p:nvPr/>
        </p:nvSpPr>
        <p:spPr>
          <a:xfrm>
            <a:off x="3923928" y="332656"/>
            <a:ext cx="916366" cy="10246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</a:rPr>
              <a:t>&gt;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C:\Users\user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428736"/>
            <a:ext cx="5286412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7200" b="1" i="1" smtClean="0">
                <a:solidFill>
                  <a:srgbClr val="FF0000"/>
                </a:solidFill>
              </a:rPr>
              <a:t>На уроці я…….</a:t>
            </a:r>
            <a:endParaRPr lang="ru-RU" sz="7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4831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sz="5400" b="1" dirty="0" smtClean="0">
                <a:solidFill>
                  <a:srgbClr val="002060"/>
                </a:solidFill>
              </a:rPr>
              <a:t> дізнався…….</a:t>
            </a:r>
          </a:p>
          <a:p>
            <a:pPr lvl="2">
              <a:buFont typeface="Wingdings" pitchFamily="2" charset="2"/>
              <a:buChar char="Ø"/>
            </a:pPr>
            <a:r>
              <a:rPr lang="uk-UA" sz="5400" b="1" dirty="0" smtClean="0">
                <a:solidFill>
                  <a:srgbClr val="002060"/>
                </a:solidFill>
              </a:rPr>
              <a:t> зрозумів…….</a:t>
            </a:r>
          </a:p>
          <a:p>
            <a:pPr lvl="4">
              <a:buFont typeface="Wingdings" pitchFamily="2" charset="2"/>
              <a:buChar char="Ø"/>
            </a:pPr>
            <a:r>
              <a:rPr lang="uk-UA" sz="5400" b="1" dirty="0" smtClean="0">
                <a:solidFill>
                  <a:srgbClr val="002060"/>
                </a:solidFill>
              </a:rPr>
              <a:t> навчився……</a:t>
            </a:r>
          </a:p>
        </p:txBody>
      </p:sp>
      <p:pic>
        <p:nvPicPr>
          <p:cNvPr id="5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572008"/>
            <a:ext cx="2500330" cy="200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688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</a:rPr>
              <a:t>Домашнє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завдання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sz="3600" dirty="0" smtClean="0"/>
              <a:t> Опрацювати § 35, відповідати на питання. Виконати завдання №  1169,1173,1175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uk-UA" sz="3600" dirty="0" smtClean="0"/>
              <a:t>Картки із зображенням і назвою птаха. Підготувати коротке повідомлення про даного птаха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572008"/>
            <a:ext cx="2500330" cy="200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Начало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42910" y="642918"/>
            <a:ext cx="7715304" cy="5429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Конец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57290" y="1142984"/>
            <a:ext cx="6143668" cy="4786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>Сьогодні  на  уроці  ми: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500174"/>
            <a:ext cx="7715304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uk-UA" sz="2800" b="1" i="1" dirty="0" smtClean="0">
                <a:solidFill>
                  <a:srgbClr val="C00000"/>
                </a:solidFill>
              </a:rPr>
              <a:t>повторимо </a:t>
            </a:r>
            <a:r>
              <a:rPr lang="uk-UA" sz="2800" dirty="0" smtClean="0"/>
              <a:t>читання і запис десяткового дробу, розряди десяткових дробів</a:t>
            </a:r>
            <a:r>
              <a:rPr lang="uk-UA" sz="2800" i="1" dirty="0" smtClean="0"/>
              <a:t>;</a:t>
            </a:r>
            <a:endParaRPr lang="ru-RU" sz="2800" i="1" dirty="0" smtClean="0"/>
          </a:p>
          <a:p>
            <a:pPr>
              <a:lnSpc>
                <a:spcPct val="90000"/>
              </a:lnSpc>
            </a:pPr>
            <a:r>
              <a:rPr lang="uk-UA" sz="2800" b="1" i="1" dirty="0" smtClean="0">
                <a:solidFill>
                  <a:srgbClr val="C00000"/>
                </a:solidFill>
              </a:rPr>
              <a:t>познайомимося </a:t>
            </a:r>
            <a:r>
              <a:rPr lang="uk-UA" sz="2800" dirty="0" smtClean="0"/>
              <a:t>із</a:t>
            </a:r>
            <a:r>
              <a:rPr lang="uk-UA" sz="2800" i="1" dirty="0" smtClean="0"/>
              <a:t> </a:t>
            </a:r>
            <a:r>
              <a:rPr lang="uk-UA" sz="2800" dirty="0" smtClean="0"/>
              <a:t>правилом порівняння десяткового дробу з однаковою та різною кількістю десяткових знаків</a:t>
            </a:r>
            <a:r>
              <a:rPr lang="uk-UA" sz="2800" i="1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uk-UA" sz="2800" b="1" i="1" dirty="0" smtClean="0">
                <a:solidFill>
                  <a:srgbClr val="C00000"/>
                </a:solidFill>
              </a:rPr>
              <a:t>навчимося</a:t>
            </a:r>
            <a:r>
              <a:rPr lang="uk-UA" sz="2800" i="1" dirty="0" smtClean="0"/>
              <a:t> </a:t>
            </a:r>
            <a:r>
              <a:rPr lang="uk-UA" sz="2800" dirty="0" smtClean="0"/>
              <a:t>порівнювати десяткові дроби</a:t>
            </a:r>
            <a:r>
              <a:rPr lang="uk-UA" sz="2800" i="1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uk-UA" sz="2800" b="1" i="1" dirty="0" smtClean="0">
                <a:solidFill>
                  <a:srgbClr val="C00000"/>
                </a:solidFill>
              </a:rPr>
              <a:t>розробимо</a:t>
            </a:r>
            <a:r>
              <a:rPr lang="uk-UA" sz="2800" i="1" dirty="0" smtClean="0"/>
              <a:t> </a:t>
            </a:r>
            <a:r>
              <a:rPr lang="uk-UA" sz="2800" dirty="0" smtClean="0"/>
              <a:t>алгоритм порівняння десяткових дробів</a:t>
            </a:r>
            <a:r>
              <a:rPr lang="uk-UA" sz="2800" i="1" dirty="0" smtClean="0"/>
              <a:t>;</a:t>
            </a:r>
          </a:p>
        </p:txBody>
      </p:sp>
      <p:pic>
        <p:nvPicPr>
          <p:cNvPr id="4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643446"/>
            <a:ext cx="2500330" cy="200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Перевіка</a:t>
            </a:r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домашньо</a:t>
            </a:r>
            <a:r>
              <a:rPr lang="uk-UA" b="1" dirty="0" err="1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го</a:t>
            </a:r>
            <a:r>
              <a:rPr lang="uk-UA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 завдання</a:t>
            </a:r>
            <a:endParaRPr lang="ru-RU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1600200"/>
            <a:ext cx="6357982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b="1" dirty="0" smtClean="0"/>
              <a:t>Задача 1162</a:t>
            </a:r>
          </a:p>
          <a:p>
            <a:pPr marL="514350" indent="-514350">
              <a:buAutoNum type="arabicParenR"/>
            </a:pPr>
            <a:r>
              <a:rPr lang="uk-UA" sz="2400" b="1" i="1" dirty="0" smtClean="0">
                <a:solidFill>
                  <a:schemeClr val="bg2">
                    <a:lumMod val="25000"/>
                  </a:schemeClr>
                </a:solidFill>
              </a:rPr>
              <a:t>Виміряй довжину і ширину зошита та вирази результат у дециметрах</a:t>
            </a: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514350" indent="-514350">
              <a:buNone/>
            </a:pPr>
            <a:r>
              <a:rPr lang="uk-UA" sz="2400" b="1" dirty="0" smtClean="0"/>
              <a:t>          20см =……..=2дм</a:t>
            </a:r>
          </a:p>
          <a:p>
            <a:pPr marL="514350" indent="-514350">
              <a:buNone/>
            </a:pPr>
            <a:r>
              <a:rPr lang="uk-UA" sz="2400" b="1" dirty="0" smtClean="0"/>
              <a:t>          16 см =…….=1,6 дм </a:t>
            </a:r>
          </a:p>
          <a:p>
            <a:pPr marL="514350" indent="-514350">
              <a:buNone/>
            </a:pPr>
            <a:endParaRPr lang="uk-UA" b="1" dirty="0" smtClean="0"/>
          </a:p>
          <a:p>
            <a:pPr marL="514350" indent="-514350">
              <a:buNone/>
            </a:pPr>
            <a:r>
              <a:rPr lang="uk-UA" sz="2400" b="1" i="1" dirty="0" smtClean="0"/>
              <a:t>2) </a:t>
            </a:r>
            <a:r>
              <a:rPr lang="uk-UA" sz="2400" b="1" i="1" dirty="0" smtClean="0">
                <a:solidFill>
                  <a:schemeClr val="bg2">
                    <a:lumMod val="25000"/>
                  </a:schemeClr>
                </a:solidFill>
              </a:rPr>
              <a:t>Знайди площу аркуша зошита і вирази її у квадратних дециметрах</a:t>
            </a:r>
          </a:p>
          <a:p>
            <a:pPr marL="514350" indent="-514350">
              <a:buNone/>
            </a:pPr>
            <a:r>
              <a:rPr lang="en-US" sz="2400" b="1" i="1" dirty="0" smtClean="0"/>
              <a:t>S = </a:t>
            </a:r>
            <a:r>
              <a:rPr lang="en-US" sz="2400" b="1" i="1" dirty="0" err="1" smtClean="0"/>
              <a:t>ab</a:t>
            </a:r>
            <a:r>
              <a:rPr lang="en-US" sz="2400" b="1" i="1" dirty="0" smtClean="0"/>
              <a:t> = 20 * 16 =320 (</a:t>
            </a:r>
            <a:r>
              <a:rPr lang="uk-UA" sz="2400" b="1" i="1" dirty="0" err="1" smtClean="0"/>
              <a:t>см.кв</a:t>
            </a:r>
            <a:r>
              <a:rPr lang="en-US" sz="2400" b="1" i="1" dirty="0" smtClean="0"/>
              <a:t>)</a:t>
            </a:r>
            <a:endParaRPr lang="uk-UA" sz="2400" b="1" i="1" dirty="0" smtClean="0"/>
          </a:p>
          <a:p>
            <a:pPr marL="514350" indent="-514350">
              <a:buNone/>
            </a:pPr>
            <a:r>
              <a:rPr lang="uk-UA" sz="2400" b="1" i="1" dirty="0" smtClean="0"/>
              <a:t>320см.кв =………..= 3,20 </a:t>
            </a:r>
            <a:r>
              <a:rPr lang="uk-UA" sz="2400" b="1" i="1" dirty="0" err="1" smtClean="0"/>
              <a:t>дм.кв</a:t>
            </a:r>
            <a:endParaRPr lang="uk-UA" sz="2400" b="1" i="1" dirty="0" smtClean="0"/>
          </a:p>
          <a:p>
            <a:pPr>
              <a:buNone/>
            </a:pPr>
            <a:endParaRPr lang="uk-UA" b="1" dirty="0" smtClean="0"/>
          </a:p>
          <a:p>
            <a:pPr>
              <a:buNone/>
            </a:pPr>
            <a:endParaRPr lang="ru-RU" b="1" dirty="0"/>
          </a:p>
        </p:txBody>
      </p:sp>
      <p:pic>
        <p:nvPicPr>
          <p:cNvPr id="1026" name="Picture 2" descr="C:\Users\user\Desktop\i.jpg"/>
          <p:cNvPicPr>
            <a:picLocks noChangeAspect="1" noChangeArrowheads="1"/>
          </p:cNvPicPr>
          <p:nvPr/>
        </p:nvPicPr>
        <p:blipFill>
          <a:blip r:embed="rId2" cstate="print"/>
          <a:srcRect l="19608" r="21568"/>
          <a:stretch>
            <a:fillRect/>
          </a:stretch>
        </p:blipFill>
        <p:spPr bwMode="auto">
          <a:xfrm>
            <a:off x="214282" y="1785926"/>
            <a:ext cx="1714512" cy="2047875"/>
          </a:xfrm>
          <a:prstGeom prst="rect">
            <a:avLst/>
          </a:prstGeom>
          <a:noFill/>
        </p:spPr>
      </p:pic>
      <p:sp>
        <p:nvSpPr>
          <p:cNvPr id="5" name="Правая фигурная скобка 4"/>
          <p:cNvSpPr/>
          <p:nvPr/>
        </p:nvSpPr>
        <p:spPr>
          <a:xfrm>
            <a:off x="1928794" y="1928802"/>
            <a:ext cx="357190" cy="18430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фигурная скобка 5"/>
          <p:cNvSpPr/>
          <p:nvPr/>
        </p:nvSpPr>
        <p:spPr>
          <a:xfrm rot="5400000">
            <a:off x="750067" y="3393281"/>
            <a:ext cx="571504" cy="15001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285985" y="271462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20см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4429132"/>
            <a:ext cx="1100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16см</a:t>
            </a:r>
            <a:endParaRPr lang="ru-RU" dirty="0"/>
          </a:p>
        </p:txBody>
      </p:sp>
      <p:pic>
        <p:nvPicPr>
          <p:cNvPr id="10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4929198"/>
            <a:ext cx="2000264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500430" y="3286124"/>
            <a:ext cx="2857500" cy="107157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5400" b="1" dirty="0" smtClean="0">
                <a:solidFill>
                  <a:srgbClr val="7030A0"/>
                </a:solidFill>
              </a:rPr>
              <a:t>0,0004</a:t>
            </a:r>
            <a:endParaRPr lang="ru-RU" sz="5400" b="1" dirty="0">
              <a:solidFill>
                <a:srgbClr val="7030A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43250" y="5072063"/>
            <a:ext cx="2428875" cy="11430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5400" b="1" dirty="0" smtClean="0">
                <a:solidFill>
                  <a:schemeClr val="tx2"/>
                </a:solidFill>
                <a:cs typeface="Arial" charset="0"/>
              </a:rPr>
              <a:t>0,301</a:t>
            </a:r>
            <a:endParaRPr lang="ru-RU" sz="5400" b="1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85720" y="5000636"/>
            <a:ext cx="2714625" cy="9286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54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2,7</a:t>
            </a:r>
            <a:endParaRPr lang="ru-RU" sz="5400" b="1" dirty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14313" y="3357563"/>
            <a:ext cx="2857500" cy="1000131"/>
          </a:xfrm>
          <a:prstGeom prst="rect">
            <a:avLst/>
          </a:prstGeom>
          <a:solidFill>
            <a:srgbClr val="FFC000"/>
          </a:solidFill>
          <a:ln w="38100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5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230,02</a:t>
            </a:r>
            <a:endParaRPr lang="ru-RU" sz="5400" b="1" dirty="0">
              <a:solidFill>
                <a:schemeClr val="accent4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429388" y="2000240"/>
            <a:ext cx="2305050" cy="9413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5400" b="1" dirty="0" smtClean="0">
                <a:solidFill>
                  <a:schemeClr val="accent3">
                    <a:lumMod val="50000"/>
                  </a:schemeClr>
                </a:solidFill>
              </a:rPr>
              <a:t>1,007</a:t>
            </a: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14678" y="1714488"/>
            <a:ext cx="2857500" cy="8572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5400" b="1" dirty="0" smtClean="0">
                <a:solidFill>
                  <a:srgbClr val="002060"/>
                </a:solidFill>
              </a:rPr>
              <a:t>0,16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>
          <a:xfrm>
            <a:off x="357188" y="214291"/>
            <a:ext cx="8229600" cy="1000132"/>
          </a:xfrm>
        </p:spPr>
        <p:txBody>
          <a:bodyPr>
            <a:normAutofit/>
          </a:bodyPr>
          <a:lstStyle/>
          <a:p>
            <a:r>
              <a:rPr lang="uk-UA" sz="4000" b="1" i="1" dirty="0" smtClean="0">
                <a:solidFill>
                  <a:srgbClr val="002060"/>
                </a:solidFill>
              </a:rPr>
              <a:t>Прочитайте десяткові дроби:</a:t>
            </a:r>
            <a:endParaRPr lang="ru-RU" sz="4000" b="1" i="1" dirty="0" smtClean="0">
              <a:solidFill>
                <a:srgbClr val="002060"/>
              </a:solidFill>
            </a:endParaRP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7"/>
            <a:ext cx="2808287" cy="928694"/>
          </a:xfrm>
          <a:solidFill>
            <a:schemeClr val="accent3">
              <a:lumMod val="40000"/>
              <a:lumOff val="60000"/>
            </a:schemeClr>
          </a:solidFill>
          <a:ln w="38100">
            <a:solidFill>
              <a:srgbClr val="333399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ru-RU" sz="4400" b="1" i="1" dirty="0" smtClean="0"/>
              <a:t> </a:t>
            </a:r>
            <a:r>
              <a:rPr lang="ru-RU" sz="5400" b="1" i="1" dirty="0" smtClean="0">
                <a:solidFill>
                  <a:srgbClr val="FF0000"/>
                </a:solidFill>
              </a:rPr>
              <a:t> 52,1965</a:t>
            </a:r>
            <a:endParaRPr lang="ru-RU" sz="5400" dirty="0" smtClean="0">
              <a:solidFill>
                <a:srgbClr val="FF0000"/>
              </a:solidFill>
            </a:endParaRPr>
          </a:p>
        </p:txBody>
      </p:sp>
      <p:sp>
        <p:nvSpPr>
          <p:cNvPr id="1040" name="Rectangle 12"/>
          <p:cNvSpPr>
            <a:spLocks noChangeArrowheads="1"/>
          </p:cNvSpPr>
          <p:nvPr/>
        </p:nvSpPr>
        <p:spPr bwMode="auto">
          <a:xfrm>
            <a:off x="323850" y="270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2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572008"/>
            <a:ext cx="2500330" cy="20002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nimBg="1"/>
      <p:bldP spid="10244" grpId="0" animBg="1"/>
      <p:bldP spid="10245" grpId="0" animBg="1"/>
      <p:bldP spid="10246" grpId="0" animBg="1"/>
      <p:bldP spid="10247" grpId="0" animBg="1"/>
      <p:bldP spid="10249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00042"/>
            <a:ext cx="7772400" cy="2071703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002060"/>
                </a:solidFill>
              </a:rPr>
              <a:t>Чи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всі рівності правильні?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1142976" y="1857364"/>
          <a:ext cx="2357454" cy="1357322"/>
        </p:xfrm>
        <a:graphic>
          <a:graphicData uri="http://schemas.openxmlformats.org/presentationml/2006/ole">
            <p:oleObj spid="_x0000_s30721" name="Формула" r:id="rId3" imgW="634725" imgH="393529" progId="Equation.3">
              <p:embed/>
            </p:oleObj>
          </a:graphicData>
        </a:graphic>
      </p:graphicFrame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285720" y="3714752"/>
          <a:ext cx="3357586" cy="1285884"/>
        </p:xfrm>
        <a:graphic>
          <a:graphicData uri="http://schemas.openxmlformats.org/presentationml/2006/ole">
            <p:oleObj spid="_x0000_s30724" name="Формула" r:id="rId4" imgW="1104900" imgH="393700" progId="Equation.3">
              <p:embed/>
            </p:oleObj>
          </a:graphicData>
        </a:graphic>
      </p:graphicFrame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5143504" y="2000240"/>
          <a:ext cx="2286016" cy="1357322"/>
        </p:xfrm>
        <a:graphic>
          <a:graphicData uri="http://schemas.openxmlformats.org/presentationml/2006/ole">
            <p:oleObj spid="_x0000_s30726" name="Формула" r:id="rId5" imgW="622030" imgH="393529" progId="Equation.3">
              <p:embed/>
            </p:oleObj>
          </a:graphicData>
        </a:graphic>
      </p:graphicFrame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2857488" y="5143512"/>
          <a:ext cx="3286148" cy="1357322"/>
        </p:xfrm>
        <a:graphic>
          <a:graphicData uri="http://schemas.openxmlformats.org/presentationml/2006/ole">
            <p:oleObj spid="_x0000_s30728" name="Формула" r:id="rId6" imgW="1079032" imgH="393529" progId="Equation.3">
              <p:embed/>
            </p:oleObj>
          </a:graphicData>
        </a:graphic>
      </p:graphicFrame>
      <p:pic>
        <p:nvPicPr>
          <p:cNvPr id="12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88" y="4572008"/>
            <a:ext cx="2500330" cy="200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68808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У тітоньки Сови є багато друзів птахів.</a:t>
            </a:r>
            <a:br>
              <a:rPr lang="uk-UA" sz="3600" dirty="0" smtClean="0"/>
            </a:br>
            <a:r>
              <a:rPr lang="uk-UA" sz="3600" dirty="0" smtClean="0"/>
              <a:t> Всі вони мають незвичайні “ рекорди ”:</a:t>
            </a:r>
            <a:br>
              <a:rPr lang="uk-UA" sz="3600" dirty="0" smtClean="0"/>
            </a:br>
            <a:r>
              <a:rPr lang="uk-UA" sz="3600" dirty="0" smtClean="0"/>
              <a:t>*</a:t>
            </a:r>
            <a:r>
              <a:rPr lang="uk-UA" sz="3600" b="1" dirty="0" smtClean="0"/>
              <a:t> НАЙБІЛЬШИЙ СЕРЕД ПТАХІВ </a:t>
            </a:r>
            <a:br>
              <a:rPr lang="uk-UA" sz="3600" b="1" dirty="0" smtClean="0"/>
            </a:br>
            <a:r>
              <a:rPr lang="uk-UA" sz="3600" b="1" dirty="0" smtClean="0"/>
              <a:t> *НАЙМЕНШИЙ ЛІСОВИЙ ПТАХ </a:t>
            </a:r>
            <a:br>
              <a:rPr lang="uk-UA" sz="3600" b="1" dirty="0" smtClean="0"/>
            </a:br>
            <a:r>
              <a:rPr lang="uk-UA" sz="3600" b="1" dirty="0" smtClean="0"/>
              <a:t>* НАЙШВИДШИЙ ПТАХ </a:t>
            </a:r>
            <a:br>
              <a:rPr lang="uk-UA" sz="3600" b="1" dirty="0" smtClean="0"/>
            </a:br>
            <a:r>
              <a:rPr lang="uk-UA" sz="3600" b="1" dirty="0" smtClean="0"/>
              <a:t>* НАЙБІЛЬШІ КРИЛА </a:t>
            </a:r>
            <a:r>
              <a:rPr lang="uk-UA" sz="3600" dirty="0" smtClean="0"/>
              <a:t> </a:t>
            </a:r>
            <a:br>
              <a:rPr lang="uk-UA" sz="3600" dirty="0" smtClean="0"/>
            </a:br>
            <a:r>
              <a:rPr lang="uk-UA" sz="3600" dirty="0" smtClean="0"/>
              <a:t>Із деякими птахами-рекордсменами ми зараз познайомимося </a:t>
            </a:r>
            <a:endParaRPr lang="ru-RU" sz="3600" dirty="0"/>
          </a:p>
        </p:txBody>
      </p:sp>
      <p:pic>
        <p:nvPicPr>
          <p:cNvPr id="3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572008"/>
            <a:ext cx="2500330" cy="20002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58162" cy="285752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>НАЙМЕНШИЙ ЛІСОВИЙ ПТАХ </a:t>
            </a:r>
            <a:r>
              <a:rPr lang="uk-UA" sz="3600" b="1" dirty="0" err="1" smtClean="0"/>
              <a:t>—</a:t>
            </a:r>
            <a:r>
              <a:rPr lang="uk-UA" sz="5300" b="1" dirty="0" err="1" smtClean="0">
                <a:solidFill>
                  <a:srgbClr val="C00000"/>
                </a:solidFill>
              </a:rPr>
              <a:t>корольок</a:t>
            </a:r>
            <a:r>
              <a:rPr lang="uk-UA" sz="4000" b="1" dirty="0" smtClean="0">
                <a:solidFill>
                  <a:srgbClr val="C00000"/>
                </a:solidFill>
              </a:rPr>
              <a:t/>
            </a:r>
            <a:br>
              <a:rPr lang="uk-UA" sz="4000" b="1" dirty="0" smtClean="0">
                <a:solidFill>
                  <a:srgbClr val="C00000"/>
                </a:solidFill>
              </a:rPr>
            </a:br>
            <a:r>
              <a:rPr lang="uk-UA" sz="2700" b="1" dirty="0" smtClean="0"/>
              <a:t>Його маса 4—5 грамів. Зустрічається в гірських і рівнинних хвойних лісах. Його їжа — дрібні комахи, а взимку — частково насіння хвойних порід. Має на голові повздовжню смужку, що нагадує корону (звідки й назва).</a:t>
            </a:r>
            <a:br>
              <a:rPr lang="uk-UA" sz="27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http://netstar.moy.su/_pu/0/s50672575.jpg">
            <a:hlinkClick r:id="rId2" tgtFrame="&quot;_blank&quot;" tooltip="&quot;Натисніть для перегляду в повному розмірі...&quot;"/>
          </p:cNvPr>
          <p:cNvPicPr/>
          <p:nvPr/>
        </p:nvPicPr>
        <p:blipFill>
          <a:blip r:embed="rId3" cstate="print"/>
          <a:srcRect r="1754" b="4444"/>
          <a:stretch>
            <a:fillRect/>
          </a:stretch>
        </p:blipFill>
        <p:spPr bwMode="auto">
          <a:xfrm>
            <a:off x="357158" y="3214686"/>
            <a:ext cx="400052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4572008"/>
            <a:ext cx="2500330" cy="20002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472518" cy="2286016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>НАЙДОВШИЙ ЯЗИК має </a:t>
            </a:r>
            <a:r>
              <a:rPr lang="uk-UA" sz="4000" b="1" dirty="0" smtClean="0">
                <a:solidFill>
                  <a:srgbClr val="C00000"/>
                </a:solidFill>
              </a:rPr>
              <a:t>зелений дятел </a:t>
            </a:r>
            <a:r>
              <a:rPr lang="uk-UA" sz="3600" b="1" dirty="0" smtClean="0"/>
              <a:t>— </a:t>
            </a:r>
            <a:br>
              <a:rPr lang="uk-UA" sz="3600" b="1" dirty="0" smtClean="0"/>
            </a:br>
            <a:r>
              <a:rPr lang="uk-UA" sz="3600" b="1" dirty="0" smtClean="0">
                <a:solidFill>
                  <a:srgbClr val="7030A0"/>
                </a:solidFill>
              </a:rPr>
              <a:t>14 сантиметрів</a:t>
            </a:r>
            <a:r>
              <a:rPr lang="uk-UA" sz="3600" b="1" dirty="0" smtClean="0"/>
              <a:t>, він висувається на відстань, що перевищує довжину дзьоба в чотири рази.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http://netstar.moy.su/_pu/0/71786047.jpg"/>
          <p:cNvPicPr/>
          <p:nvPr/>
        </p:nvPicPr>
        <p:blipFill>
          <a:blip r:embed="rId2" cstate="print"/>
          <a:srcRect r="2000" b="3048"/>
          <a:stretch>
            <a:fillRect/>
          </a:stretch>
        </p:blipFill>
        <p:spPr bwMode="auto">
          <a:xfrm>
            <a:off x="357158" y="2428868"/>
            <a:ext cx="400052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user\Desktop\tetushka_sova_pitomc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4572008"/>
            <a:ext cx="2500330" cy="20002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271</Words>
  <Application>Microsoft Office PowerPoint</Application>
  <PresentationFormat>Экран (4:3)</PresentationFormat>
  <Paragraphs>91</Paragraphs>
  <Slides>20</Slides>
  <Notes>0</Notes>
  <HiddenSlides>0</HiddenSlides>
  <MMClips>3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Формула</vt:lpstr>
      <vt:lpstr>Урок тітоньки Сови :  “ Порівняння десяткових дробів ”</vt:lpstr>
      <vt:lpstr>Слайд 2</vt:lpstr>
      <vt:lpstr>Сьогодні  на  уроці  ми:</vt:lpstr>
      <vt:lpstr>Перевіка  домашнього завдання</vt:lpstr>
      <vt:lpstr>Прочитайте десяткові дроби:</vt:lpstr>
      <vt:lpstr>Чи всі рівності правильні?</vt:lpstr>
      <vt:lpstr>У тітоньки Сови є багато друзів птахів.  Всі вони мають незвичайні “ рекорди ”: * НАЙБІЛЬШИЙ СЕРЕД ПТАХІВ   *НАЙМЕНШИЙ ЛІСОВИЙ ПТАХ  * НАЙШВИДШИЙ ПТАХ  * НАЙБІЛЬШІ КРИЛА   Із деякими птахами-рекордсменами ми зараз познайомимося </vt:lpstr>
      <vt:lpstr>  НАЙМЕНШИЙ ЛІСОВИЙ ПТАХ —корольок Його маса 4—5 грамів. Зустрічається в гірських і рівнинних хвойних лісах. Його їжа — дрібні комахи, а взимку — частково насіння хвойних порід. Має на голові повздовжню смужку, що нагадує корону (звідки й назва).  </vt:lpstr>
      <vt:lpstr> НАЙДОВШИЙ ЯЗИК має зелений дятел —  14 сантиметрів, він висувається на відстань, що перевищує довжину дзьоба в чотири рази. </vt:lpstr>
      <vt:lpstr> Найвище серед птахів піднімаються орли — на 750метрів. </vt:lpstr>
      <vt:lpstr>А от крякви піднімаються на висоту 6,3км ,а ластівки - на 4,0км. Який з цих птахів літає вище ? </vt:lpstr>
      <vt:lpstr>лютого Класна робота   Порівняння десяткових дробів  </vt:lpstr>
      <vt:lpstr>Слайд 13</vt:lpstr>
      <vt:lpstr>Слайд 14</vt:lpstr>
      <vt:lpstr>Слайд 15</vt:lpstr>
      <vt:lpstr>Слайд 16</vt:lpstr>
      <vt:lpstr>Слайд 17</vt:lpstr>
      <vt:lpstr>На уроці я…….</vt:lpstr>
      <vt:lpstr>  Домашнє завдання:  Опрацювати § 35, відповідати на питання. Виконати завдання №  1169,1173,1175 Картки із зображенням і назвою птаха. Підготувати коротке повідомлення про даного птаха 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Клавитура</dc:title>
  <dc:creator>Неверова О.И.</dc:creator>
  <cp:lastModifiedBy>user</cp:lastModifiedBy>
  <cp:revision>111</cp:revision>
  <dcterms:modified xsi:type="dcterms:W3CDTF">2017-02-27T21:03:42Z</dcterms:modified>
</cp:coreProperties>
</file>