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sldIdLst>
    <p:sldId id="256" r:id="rId2"/>
    <p:sldId id="28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2" r:id="rId17"/>
    <p:sldId id="289" r:id="rId18"/>
    <p:sldId id="274" r:id="rId19"/>
    <p:sldId id="275" r:id="rId20"/>
    <p:sldId id="277" r:id="rId21"/>
    <p:sldId id="278" r:id="rId22"/>
    <p:sldId id="290" r:id="rId23"/>
    <p:sldId id="279" r:id="rId24"/>
    <p:sldId id="291" r:id="rId25"/>
    <p:sldId id="280" r:id="rId26"/>
    <p:sldId id="292" r:id="rId27"/>
    <p:sldId id="281" r:id="rId28"/>
    <p:sldId id="293" r:id="rId29"/>
    <p:sldId id="282" r:id="rId30"/>
    <p:sldId id="295" r:id="rId31"/>
    <p:sldId id="294" r:id="rId32"/>
    <p:sldId id="283" r:id="rId33"/>
    <p:sldId id="296" r:id="rId34"/>
    <p:sldId id="284" r:id="rId35"/>
    <p:sldId id="270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4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56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08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0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85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914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620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7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4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34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14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95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6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84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4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139494-2588-4504-A1AD-EEB96983FFC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E58026-62AE-4685-93DD-22FDB3750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79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по запросу канал 1+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828501"/>
            <a:ext cx="10654145" cy="5153891"/>
          </a:xfrm>
          <a:prstGeom prst="rect">
            <a:avLst/>
          </a:prstGeom>
          <a:noFill/>
          <a:ln>
            <a:noFill/>
          </a:ln>
        </p:spPr>
      </p:pic>
      <p:sp>
        <p:nvSpPr>
          <p:cNvPr id="40962" name="AutoShape 2" descr="Результат пошуку зображень за запитом &quot;памятник либідь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Результат пошуку зображень за запитом &quot;памятник либідь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 descr="Результат пошуку зображень за запитом &quot;памятник либідь фото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520" y="2372362"/>
            <a:ext cx="1280160" cy="17068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50080" y="3169921"/>
            <a:ext cx="155448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</a:rPr>
              <a:t>34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3849" y="3840480"/>
            <a:ext cx="2315313" cy="20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744" y="1639592"/>
            <a:ext cx="2736275" cy="19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4160" y="1562532"/>
            <a:ext cx="2621280" cy="20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9200" y="533401"/>
            <a:ext cx="9768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6000" dirty="0" smtClean="0">
                <a:solidFill>
                  <a:srgbClr val="7030A0"/>
                </a:solidFill>
              </a:rPr>
              <a:t>      Вирішили якось</a:t>
            </a:r>
          </a:p>
          <a:p>
            <a:pPr algn="ctr">
              <a:lnSpc>
                <a:spcPct val="80000"/>
              </a:lnSpc>
            </a:pPr>
            <a:endParaRPr lang="uk-UA" sz="6000" dirty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6000" dirty="0" smtClean="0">
                <a:solidFill>
                  <a:srgbClr val="7030A0"/>
                </a:solidFill>
              </a:rPr>
              <a:t>                          з</a:t>
            </a:r>
          </a:p>
          <a:p>
            <a:pPr>
              <a:lnSpc>
                <a:spcPct val="80000"/>
              </a:lnSpc>
            </a:pPr>
            <a:endParaRPr lang="uk-UA" sz="60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</a:pPr>
            <a:endParaRPr lang="uk-UA" sz="60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</a:pPr>
            <a:endParaRPr lang="uk-UA" sz="60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6000" dirty="0" smtClean="0">
                <a:solidFill>
                  <a:srgbClr val="7030A0"/>
                </a:solidFill>
              </a:rPr>
              <a:t> відвідати</a:t>
            </a:r>
            <a:endParaRPr lang="uk-UA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691" y="1011382"/>
            <a:ext cx="8257309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5400" dirty="0" smtClean="0">
                <a:solidFill>
                  <a:srgbClr val="7030A0"/>
                </a:solidFill>
              </a:rPr>
              <a:t>Пішли </a:t>
            </a:r>
            <a:r>
              <a:rPr lang="uk-UA" sz="5400" dirty="0">
                <a:solidFill>
                  <a:srgbClr val="7030A0"/>
                </a:solidFill>
              </a:rPr>
              <a:t>вони до нього …</a:t>
            </a:r>
          </a:p>
          <a:p>
            <a:pPr>
              <a:lnSpc>
                <a:spcPct val="90000"/>
              </a:lnSpc>
            </a:pPr>
            <a:r>
              <a:rPr lang="uk-UA" sz="5400" dirty="0">
                <a:solidFill>
                  <a:srgbClr val="7030A0"/>
                </a:solidFill>
              </a:rPr>
              <a:t>Ішли вони повільно… </a:t>
            </a:r>
          </a:p>
          <a:p>
            <a:pPr>
              <a:lnSpc>
                <a:spcPct val="90000"/>
              </a:lnSpc>
            </a:pPr>
            <a:r>
              <a:rPr lang="uk-UA" sz="6000" dirty="0">
                <a:solidFill>
                  <a:srgbClr val="7030A0"/>
                </a:solidFill>
              </a:rPr>
              <a:t>І побачили</a:t>
            </a:r>
          </a:p>
          <a:p>
            <a:pPr>
              <a:lnSpc>
                <a:spcPct val="90000"/>
              </a:lnSpc>
            </a:pPr>
            <a:endParaRPr lang="uk-UA" sz="6000" dirty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</a:pPr>
            <a:endParaRPr lang="uk-UA" sz="6000" dirty="0" smtClean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</a:pPr>
            <a:r>
              <a:rPr lang="uk-UA" sz="6000" dirty="0" smtClean="0">
                <a:solidFill>
                  <a:srgbClr val="7030A0"/>
                </a:solidFill>
              </a:rPr>
              <a:t>що </a:t>
            </a:r>
            <a:r>
              <a:rPr lang="uk-UA" sz="6000" dirty="0">
                <a:solidFill>
                  <a:srgbClr val="7030A0"/>
                </a:solidFill>
              </a:rPr>
              <a:t>наздоганяв  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3" name="Рисунок 3" descr="C:\Users\дом\Documents\товстий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399" y="2667143"/>
            <a:ext cx="2105891" cy="204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C:\Users\дом\Documents\xl_e55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6073" y="4250993"/>
            <a:ext cx="2680853" cy="194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8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0655" y="914400"/>
            <a:ext cx="80633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7030A0"/>
                </a:solidFill>
              </a:rPr>
              <a:t>Але      </a:t>
            </a:r>
            <a:endParaRPr lang="uk-UA" sz="6000" dirty="0" smtClean="0">
              <a:solidFill>
                <a:srgbClr val="7030A0"/>
              </a:solidFill>
            </a:endParaRPr>
          </a:p>
          <a:p>
            <a:r>
              <a:rPr lang="uk-UA" sz="6000" dirty="0" smtClean="0">
                <a:solidFill>
                  <a:srgbClr val="7030A0"/>
                </a:solidFill>
              </a:rPr>
              <a:t>                    забігла </a:t>
            </a:r>
            <a:r>
              <a:rPr lang="uk-UA" sz="6000" dirty="0">
                <a:solidFill>
                  <a:srgbClr val="7030A0"/>
                </a:solidFill>
              </a:rPr>
              <a:t>в</a:t>
            </a:r>
          </a:p>
          <a:p>
            <a:endParaRPr lang="uk-UA" sz="6000" dirty="0">
              <a:solidFill>
                <a:srgbClr val="7030A0"/>
              </a:solidFill>
            </a:endParaRPr>
          </a:p>
          <a:p>
            <a:r>
              <a:rPr lang="uk-UA" sz="6000" dirty="0" smtClean="0">
                <a:solidFill>
                  <a:srgbClr val="7030A0"/>
                </a:solidFill>
              </a:rPr>
              <a:t>і </a:t>
            </a:r>
            <a:r>
              <a:rPr lang="uk-UA" sz="6000" dirty="0">
                <a:solidFill>
                  <a:srgbClr val="7030A0"/>
                </a:solidFill>
              </a:rPr>
              <a:t>попросила </a:t>
            </a:r>
            <a:r>
              <a:rPr lang="en-US" sz="6000" dirty="0">
                <a:solidFill>
                  <a:srgbClr val="7030A0"/>
                </a:solidFill>
              </a:rPr>
              <a:t> </a:t>
            </a:r>
            <a:r>
              <a:rPr lang="uk-UA" sz="6000" dirty="0">
                <a:solidFill>
                  <a:srgbClr val="7030A0"/>
                </a:solidFill>
              </a:rPr>
              <a:t> 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1672" y="1427018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8691" y="418397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C:\Users\дом\Documents\xl_e552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727" y="621771"/>
            <a:ext cx="2035234" cy="14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21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799" y="1025236"/>
            <a:ext cx="102385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7030A0"/>
                </a:solidFill>
              </a:rPr>
              <a:t>Дивись</a:t>
            </a:r>
            <a:r>
              <a:rPr lang="uk-UA" sz="6000" dirty="0" smtClean="0">
                <a:solidFill>
                  <a:srgbClr val="7030A0"/>
                </a:solidFill>
              </a:rPr>
              <a:t>…,                     біжить</a:t>
            </a:r>
            <a:endParaRPr lang="uk-UA" sz="6000" dirty="0">
              <a:solidFill>
                <a:srgbClr val="7030A0"/>
              </a:solidFill>
            </a:endParaRPr>
          </a:p>
          <a:p>
            <a:endParaRPr lang="uk-UA" sz="6000" dirty="0">
              <a:solidFill>
                <a:srgbClr val="7030A0"/>
              </a:solidFill>
            </a:endParaRPr>
          </a:p>
          <a:p>
            <a:r>
              <a:rPr lang="uk-UA" sz="6000" dirty="0" smtClean="0">
                <a:solidFill>
                  <a:srgbClr val="7030A0"/>
                </a:solidFill>
              </a:rPr>
              <a:t>                  та</a:t>
            </a:r>
          </a:p>
          <a:p>
            <a:endParaRPr lang="uk-UA" sz="6000" dirty="0">
              <a:solidFill>
                <a:srgbClr val="7030A0"/>
              </a:solidFill>
            </a:endParaRPr>
          </a:p>
          <a:p>
            <a:r>
              <a:rPr lang="uk-UA" sz="6000" dirty="0">
                <a:solidFill>
                  <a:srgbClr val="7030A0"/>
                </a:solidFill>
              </a:rPr>
              <a:t>с</a:t>
            </a:r>
            <a:r>
              <a:rPr lang="uk-UA" sz="6000" dirty="0" smtClean="0">
                <a:solidFill>
                  <a:srgbClr val="7030A0"/>
                </a:solidFill>
              </a:rPr>
              <a:t>ховалися вмить.</a:t>
            </a:r>
            <a:endParaRPr lang="uk-UA" sz="6000" dirty="0">
              <a:solidFill>
                <a:srgbClr val="7030A0"/>
              </a:solidFill>
            </a:endParaRPr>
          </a:p>
          <a:p>
            <a:endParaRPr lang="uk-UA" sz="6000" dirty="0">
              <a:solidFill>
                <a:srgbClr val="7030A0"/>
              </a:solidFill>
            </a:endParaRPr>
          </a:p>
        </p:txBody>
      </p:sp>
      <p:pic>
        <p:nvPicPr>
          <p:cNvPr id="3" name="Рисунок 3" descr="C:\Users\дом\Documents\товстий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301" y="689263"/>
            <a:ext cx="2043545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045" y="2633450"/>
            <a:ext cx="2957944" cy="17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C:\Users\дом\Documents\xl_e552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3326" y="2633450"/>
            <a:ext cx="2507673" cy="18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28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981" y="775854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891" y="775854"/>
            <a:ext cx="369048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7" descr="C:\Users\дом\Documents\товстий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769" y="3496708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34291" y="1302327"/>
            <a:ext cx="557987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7030A0"/>
                </a:solidFill>
                <a:latin typeface="Verdana" pitchFamily="34" charset="0"/>
              </a:rPr>
              <a:t>            та</a:t>
            </a:r>
          </a:p>
          <a:p>
            <a:endParaRPr lang="uk-UA" sz="6000" dirty="0">
              <a:solidFill>
                <a:srgbClr val="7030A0"/>
              </a:solidFill>
              <a:latin typeface="Verdana" pitchFamily="34" charset="0"/>
            </a:endParaRPr>
          </a:p>
          <a:p>
            <a:endParaRPr lang="uk-UA" sz="6000" dirty="0" smtClean="0">
              <a:solidFill>
                <a:srgbClr val="7030A0"/>
              </a:solidFill>
              <a:latin typeface="Verdana" pitchFamily="34" charset="0"/>
            </a:endParaRPr>
          </a:p>
          <a:p>
            <a:r>
              <a:rPr lang="uk-UA" sz="6000" dirty="0" smtClean="0">
                <a:solidFill>
                  <a:srgbClr val="7030A0"/>
                </a:solidFill>
                <a:latin typeface="Verdana" pitchFamily="34" charset="0"/>
              </a:rPr>
              <a:t>сказали</a:t>
            </a:r>
          </a:p>
          <a:p>
            <a:endParaRPr lang="ru-RU" sz="6000" dirty="0">
              <a:solidFill>
                <a:srgbClr val="7030A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9" y="886692"/>
            <a:ext cx="10487891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/>
              <a:t>«</a:t>
            </a:r>
            <a:r>
              <a:rPr lang="uk-UA" sz="6000" dirty="0">
                <a:solidFill>
                  <a:srgbClr val="7030A0"/>
                </a:solidFill>
              </a:rPr>
              <a:t>Не вмієш дружити ти </a:t>
            </a:r>
            <a:r>
              <a:rPr lang="uk-UA" sz="6000" dirty="0" smtClean="0">
                <a:solidFill>
                  <a:srgbClr val="7030A0"/>
                </a:solidFill>
              </a:rPr>
              <a:t>з</a:t>
            </a:r>
          </a:p>
          <a:p>
            <a:pPr algn="ctr"/>
            <a:endParaRPr lang="uk-UA" sz="6000" dirty="0">
              <a:solidFill>
                <a:srgbClr val="7030A0"/>
              </a:solidFill>
            </a:endParaRPr>
          </a:p>
          <a:p>
            <a:pPr algn="ctr"/>
            <a:r>
              <a:rPr lang="uk-UA" sz="6000" dirty="0" smtClean="0">
                <a:solidFill>
                  <a:srgbClr val="7030A0"/>
                </a:solidFill>
              </a:rPr>
              <a:t>та</a:t>
            </a:r>
            <a:endParaRPr lang="uk-UA" sz="6000" dirty="0">
              <a:solidFill>
                <a:srgbClr val="7030A0"/>
              </a:solidFill>
            </a:endParaRPr>
          </a:p>
          <a:p>
            <a:endParaRPr lang="uk-UA" sz="6000" dirty="0">
              <a:solidFill>
                <a:srgbClr val="7030A0"/>
              </a:solidFill>
            </a:endParaRPr>
          </a:p>
          <a:p>
            <a:endParaRPr lang="uk-UA" sz="6000" dirty="0">
              <a:solidFill>
                <a:srgbClr val="7030A0"/>
              </a:solidFill>
            </a:endParaRPr>
          </a:p>
          <a:p>
            <a:pPr algn="ctr"/>
            <a:endParaRPr lang="uk-UA" sz="6000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uk-UA" sz="6000" dirty="0">
                <a:solidFill>
                  <a:srgbClr val="7030A0"/>
                </a:solidFill>
              </a:rPr>
              <a:t>                                            </a:t>
            </a:r>
          </a:p>
          <a:p>
            <a:pPr>
              <a:buFont typeface="Wingdings" pitchFamily="2" charset="2"/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645" y="2552699"/>
            <a:ext cx="3971397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ом\Documents\xl_e55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0453" y="2552699"/>
            <a:ext cx="327660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3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3" y="803564"/>
            <a:ext cx="100558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7030A0"/>
                </a:solidFill>
              </a:rPr>
              <a:t>Ходім… </a:t>
            </a:r>
            <a:r>
              <a:rPr lang="uk-UA" sz="6000" dirty="0" smtClean="0">
                <a:solidFill>
                  <a:srgbClr val="7030A0"/>
                </a:solidFill>
              </a:rPr>
              <a:t> краще </a:t>
            </a:r>
            <a:r>
              <a:rPr lang="uk-UA" sz="6000" dirty="0">
                <a:solidFill>
                  <a:srgbClr val="7030A0"/>
                </a:solidFill>
              </a:rPr>
              <a:t>в гості» - </a:t>
            </a:r>
            <a:r>
              <a:rPr lang="uk-UA" sz="6000" dirty="0" smtClean="0">
                <a:solidFill>
                  <a:srgbClr val="7030A0"/>
                </a:solidFill>
              </a:rPr>
              <a:t>сказав                   .  І                      </a:t>
            </a:r>
          </a:p>
          <a:p>
            <a:endParaRPr lang="uk-UA" sz="6000" dirty="0">
              <a:solidFill>
                <a:srgbClr val="7030A0"/>
              </a:solidFill>
            </a:endParaRPr>
          </a:p>
          <a:p>
            <a:r>
              <a:rPr lang="uk-UA" sz="6000" dirty="0" smtClean="0">
                <a:solidFill>
                  <a:srgbClr val="7030A0"/>
                </a:solidFill>
              </a:rPr>
              <a:t>облизнувшись </a:t>
            </a:r>
            <a:r>
              <a:rPr lang="uk-UA" sz="6000" dirty="0">
                <a:solidFill>
                  <a:srgbClr val="7030A0"/>
                </a:solidFill>
              </a:rPr>
              <a:t>пішов до </a:t>
            </a:r>
          </a:p>
        </p:txBody>
      </p:sp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199" y="1731203"/>
            <a:ext cx="2750127" cy="195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C:\Users\дом\Documents\товстий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0890" y="1705930"/>
            <a:ext cx="2040947" cy="19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4510" y="4379936"/>
            <a:ext cx="2578330" cy="171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11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547004"/>
              </p:ext>
            </p:extLst>
          </p:nvPr>
        </p:nvGraphicFramePr>
        <p:xfrm>
          <a:off x="4425950" y="3186113"/>
          <a:ext cx="334168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Объект упаковщика для оболочки" showAsIcon="1" r:id="rId3" imgW="3342240" imgH="480960" progId="Package">
                  <p:embed/>
                </p:oleObj>
              </mc:Choice>
              <mc:Fallback>
                <p:oleObj name="Объект упаковщика для оболочки" showAsIcon="1" r:id="rId3" imgW="3342240" imgH="48096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5950" y="3186113"/>
                        <a:ext cx="334168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Результат пошуку зображень за запитом &quot;word a woodpecker with pictu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19845"/>
            <a:ext cx="3520440" cy="415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Результат пошуку зображень за запитом &quot;word a titmouse with picture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982" y="1930063"/>
            <a:ext cx="2949597" cy="267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80160" y="914400"/>
            <a:ext cx="9403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/>
              <a:t>a woodpecker       </a:t>
            </a:r>
            <a:r>
              <a:rPr lang="ru-RU" sz="6000" dirty="0" smtClean="0"/>
              <a:t>  </a:t>
            </a:r>
            <a:r>
              <a:rPr lang="en-US" sz="6000" dirty="0" smtClean="0"/>
              <a:t>a titmouse</a:t>
            </a:r>
            <a:endParaRPr lang="ru-RU" sz="6000" dirty="0"/>
          </a:p>
        </p:txBody>
      </p:sp>
      <p:pic>
        <p:nvPicPr>
          <p:cNvPr id="6" name="Picture 2" descr="Картинки по запросу фото синиц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921" y="3810001"/>
            <a:ext cx="2753958" cy="22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то синиц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436" y="3828498"/>
            <a:ext cx="3699165" cy="23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Результат пошуку зображень за запитом &quot;woodpecker pictures for kid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756" y="3731524"/>
            <a:ext cx="3753790" cy="23021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34836" y="831272"/>
            <a:ext cx="9005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Птахи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Тіло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вкрите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ru-RU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пір'ям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</a:p>
          <a:p>
            <a:pPr algn="ctr"/>
            <a:r>
              <a:rPr lang="ru-RU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r>
              <a:rPr lang="ru-RU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ають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крила</a:t>
            </a:r>
            <a:r>
              <a:rPr lang="ru-RU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50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анимал планет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2" y="775854"/>
            <a:ext cx="10390909" cy="520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2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комахи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" y="1996440"/>
            <a:ext cx="4953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27760" y="792480"/>
            <a:ext cx="9403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    </a:t>
            </a:r>
            <a:r>
              <a:rPr lang="en-US" sz="6000" dirty="0" smtClean="0"/>
              <a:t>a ladybird            </a:t>
            </a:r>
            <a:r>
              <a:rPr lang="ru-RU" sz="6000" dirty="0" smtClean="0"/>
              <a:t>   </a:t>
            </a:r>
            <a:r>
              <a:rPr lang="en-US" sz="6000" dirty="0" smtClean="0"/>
              <a:t>  ants</a:t>
            </a:r>
            <a:endParaRPr lang="ru-RU" sz="6000" dirty="0"/>
          </a:p>
        </p:txBody>
      </p:sp>
      <p:pic>
        <p:nvPicPr>
          <p:cNvPr id="8" name="Picture 4" descr="Картинки по запросу комахи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38" y="2049589"/>
            <a:ext cx="4884707" cy="394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9855" y="831273"/>
            <a:ext cx="8520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Комахи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Мають 6 ніг, більшість має крила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6" descr="насе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64" y="3535066"/>
            <a:ext cx="2741613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</p:spPr>
      </p:pic>
      <p:pic>
        <p:nvPicPr>
          <p:cNvPr id="5" name="Picture 5" descr="насеком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0013" y="3139597"/>
            <a:ext cx="1830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</p:spPr>
      </p:pic>
      <p:pic>
        <p:nvPicPr>
          <p:cNvPr id="5122" name="Picture 2" descr="Картинки по запросу комахи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109291" y="3520477"/>
            <a:ext cx="2684607" cy="20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4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езультат пошуку зображень за запитом &quot;word a spider with pictu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" y="19812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Результат пошуку зображень за запитом &quot;word a scorpion with picture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920" y="3337560"/>
            <a:ext cx="28194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Результат пошуку зображень за запитом &quot;word a bug with picture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6280" y="2057400"/>
            <a:ext cx="28289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/>
          </p:cNvSpPr>
          <p:nvPr/>
        </p:nvSpPr>
        <p:spPr bwMode="auto">
          <a:xfrm>
            <a:off x="533400" y="533400"/>
            <a:ext cx="10668000" cy="1050925"/>
          </a:xfrm>
          <a:prstGeom prst="rect">
            <a:avLst/>
          </a:prstGeo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spider    </a:t>
            </a:r>
            <a:r>
              <a:rPr kumimoji="0" lang="ru-RU" sz="6000" b="0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</a:t>
            </a:r>
            <a:r>
              <a:rPr kumimoji="0" lang="en-US" sz="6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bug</a:t>
            </a:r>
            <a:endParaRPr kumimoji="0" lang="ru-RU" sz="6000" b="0" i="0" u="none" strike="noStrike" kern="1200" cap="none" spc="0" normalizeH="0" baseline="0" noProof="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60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en-US" sz="60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 scorpion</a:t>
            </a:r>
            <a:endParaRPr kumimoji="0" lang="ru-RU" sz="6000" b="0" i="0" u="none" strike="noStrike" kern="1200" cap="none" spc="0" normalizeH="0" baseline="0" noProof="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0" i="0" u="none" strike="noStrike" kern="1200" cap="none" spc="0" normalizeH="0" baseline="0" noProof="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5" y="1094509"/>
            <a:ext cx="921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Павукоподібні </a:t>
            </a:r>
          </a:p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Мають 8 ніг, безкрилі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8" descr="пау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06" y="3186546"/>
            <a:ext cx="3618703" cy="276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6600"/>
            </a:outerShdw>
          </a:effectLst>
        </p:spPr>
      </p:pic>
      <p:pic>
        <p:nvPicPr>
          <p:cNvPr id="4" name="Picture 7" descr="скорпи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292" y="3198058"/>
            <a:ext cx="3629890" cy="276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006600"/>
            </a:outerShdw>
          </a:effectLst>
        </p:spPr>
      </p:pic>
      <p:pic>
        <p:nvPicPr>
          <p:cNvPr id="5" name="Picture 11" descr="клещ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6583" y="3198058"/>
            <a:ext cx="2992582" cy="276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0066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3524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360" y="1576239"/>
            <a:ext cx="6659880" cy="443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/>
          </p:cNvSpPr>
          <p:nvPr/>
        </p:nvSpPr>
        <p:spPr bwMode="auto">
          <a:xfrm>
            <a:off x="3002280" y="533400"/>
            <a:ext cx="5638483" cy="1050925"/>
          </a:xfrm>
          <a:prstGeom prst="rect">
            <a:avLst/>
          </a:prstGeo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a frog         </a:t>
            </a:r>
            <a:r>
              <a:rPr kumimoji="0" lang="en-US" sz="44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</a:t>
            </a:r>
            <a:endParaRPr kumimoji="0" lang="ru-RU" sz="4400" b="0" i="0" u="none" strike="noStrike" kern="1200" cap="none" spc="0" normalizeH="0" baseline="0" noProof="0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711" y="4102845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земноводные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2112" y="4102845"/>
            <a:ext cx="305911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0066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7309" y="817418"/>
            <a:ext cx="101830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Земноводні</a:t>
            </a: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800" dirty="0" err="1" smtClean="0"/>
              <a:t>Тіло</a:t>
            </a:r>
            <a:r>
              <a:rPr lang="ru-RU" sz="4800" dirty="0" smtClean="0"/>
              <a:t> </a:t>
            </a:r>
            <a:r>
              <a:rPr lang="ru-RU" sz="4800" dirty="0" err="1" smtClean="0"/>
              <a:t>вкрите</a:t>
            </a:r>
            <a:r>
              <a:rPr lang="ru-RU" sz="4800" dirty="0" smtClean="0"/>
              <a:t> </a:t>
            </a:r>
            <a:r>
              <a:rPr lang="ru-RU" sz="4800" dirty="0" err="1" smtClean="0"/>
              <a:t>м'якою</a:t>
            </a:r>
            <a:r>
              <a:rPr lang="ru-RU" sz="4800" dirty="0" smtClean="0"/>
              <a:t> </a:t>
            </a:r>
            <a:r>
              <a:rPr lang="ru-RU" sz="4800" dirty="0" err="1" smtClean="0"/>
              <a:t>вологою</a:t>
            </a:r>
            <a:r>
              <a:rPr lang="ru-RU" sz="4800" dirty="0" smtClean="0"/>
              <a:t> </a:t>
            </a:r>
            <a:r>
              <a:rPr lang="ru-RU" sz="4800" dirty="0" err="1" smtClean="0"/>
              <a:t>шкірою</a:t>
            </a:r>
            <a:endParaRPr lang="ru-RU" sz="4800" dirty="0" smtClean="0"/>
          </a:p>
          <a:p>
            <a:pPr algn="ctr"/>
            <a:r>
              <a:rPr lang="ru-RU" sz="4800" dirty="0" smtClean="0"/>
              <a:t> </a:t>
            </a:r>
            <a:r>
              <a:rPr lang="ru-RU" sz="4800" dirty="0" err="1" smtClean="0"/>
              <a:t>Частину</a:t>
            </a:r>
            <a:r>
              <a:rPr lang="ru-RU" sz="4800" dirty="0" smtClean="0"/>
              <a:t> </a:t>
            </a:r>
            <a:r>
              <a:rPr lang="ru-RU" sz="4800" dirty="0" err="1" smtClean="0"/>
              <a:t>життя</a:t>
            </a:r>
            <a:r>
              <a:rPr lang="ru-RU" sz="4800" dirty="0" smtClean="0"/>
              <a:t> </a:t>
            </a:r>
            <a:r>
              <a:rPr lang="ru-RU" sz="4800" dirty="0" err="1" smtClean="0"/>
              <a:t>проводять</a:t>
            </a:r>
            <a:r>
              <a:rPr lang="ru-RU" sz="4800" dirty="0" smtClean="0"/>
              <a:t> у </a:t>
            </a:r>
            <a:r>
              <a:rPr lang="ru-RU" sz="4800" dirty="0" err="1" smtClean="0"/>
              <a:t>воді</a:t>
            </a:r>
            <a:r>
              <a:rPr lang="ru-RU" sz="4800" dirty="0" smtClean="0"/>
              <a:t>, а </a:t>
            </a:r>
            <a:r>
              <a:rPr lang="ru-RU" sz="4800" dirty="0" err="1" smtClean="0"/>
              <a:t>частину</a:t>
            </a:r>
            <a:r>
              <a:rPr lang="ru-RU" sz="4800" dirty="0" smtClean="0"/>
              <a:t> – на </a:t>
            </a:r>
            <a:r>
              <a:rPr lang="ru-RU" sz="4800" dirty="0" err="1" smtClean="0"/>
              <a:t>суходолі</a:t>
            </a:r>
            <a:endParaRPr lang="ru-RU" sz="4800" dirty="0"/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24375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иби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2248592"/>
            <a:ext cx="5759045" cy="368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2760" y="731520"/>
            <a:ext cx="6309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6000" dirty="0" smtClean="0"/>
              <a:t>a fish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ыбы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981" y="3004990"/>
            <a:ext cx="4821382" cy="31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0000CC">
                <a:alpha val="50000"/>
              </a:srgbClr>
            </a:outerShdw>
          </a:effectLst>
        </p:spPr>
      </p:pic>
      <p:pic>
        <p:nvPicPr>
          <p:cNvPr id="6146" name="Picture 2" descr="Картинки по запросу риби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65" y="3117272"/>
            <a:ext cx="4762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9309" y="858982"/>
            <a:ext cx="97810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Риби</a:t>
            </a:r>
            <a:endParaRPr lang="ru-RU" sz="4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ивуть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у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воді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Тіло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вкрите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лускою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мають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плавці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4660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езультат пошуку зображень за запитом &quot;рак карти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" y="140208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280" y="396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240" y="10668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7280" y="3307080"/>
            <a:ext cx="236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746760" y="356043"/>
            <a:ext cx="106222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   </a:t>
            </a:r>
            <a:r>
              <a:rPr lang="en-US" sz="6000" dirty="0" smtClean="0"/>
              <a:t>a cancer         </a:t>
            </a:r>
            <a:r>
              <a:rPr lang="ru-RU" sz="6000" dirty="0" smtClean="0"/>
              <a:t>  </a:t>
            </a:r>
            <a:r>
              <a:rPr lang="en-US" sz="6000" dirty="0" smtClean="0"/>
              <a:t>a lobster    </a:t>
            </a:r>
            <a:endParaRPr lang="ru-RU" sz="6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6320" y="3032760"/>
            <a:ext cx="10561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               </a:t>
            </a:r>
            <a:r>
              <a:rPr lang="en-US" sz="6000" dirty="0" smtClean="0"/>
              <a:t>a crab </a:t>
            </a:r>
            <a:r>
              <a:rPr lang="ru-RU" sz="6000" dirty="0" smtClean="0"/>
              <a:t>               </a:t>
            </a:r>
            <a:r>
              <a:rPr lang="en-US" sz="6000" dirty="0" smtClean="0"/>
              <a:t>a shrimp 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H="1" flipV="1">
            <a:off x="8869679" y="3505200"/>
            <a:ext cx="227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7673" y="789709"/>
            <a:ext cx="6165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Ракоподібні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4509" y="1482436"/>
            <a:ext cx="9587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Тіло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вкрите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панцирем, 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мають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 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клешні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15" descr="012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149927" y="3111492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j0289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120" y="3057517"/>
            <a:ext cx="345281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14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насеком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96" y="3666415"/>
            <a:ext cx="1664232" cy="235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</p:spPr>
      </p:pic>
      <p:pic>
        <p:nvPicPr>
          <p:cNvPr id="4" name="Picture 6" descr="рыбы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3346" y="882259"/>
            <a:ext cx="3115758" cy="181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0000CC">
                <a:alpha val="50000"/>
              </a:srgbClr>
            </a:outerShdw>
          </a:effectLst>
        </p:spPr>
      </p:pic>
      <p:pic>
        <p:nvPicPr>
          <p:cNvPr id="5" name="Picture 5" descr="мульт картинка с лягушкой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792" y="769733"/>
            <a:ext cx="2656425" cy="17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птицы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06" y="3673976"/>
            <a:ext cx="29162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CC6600">
                <a:alpha val="50000"/>
              </a:srgbClr>
            </a:outerShdw>
          </a:effectLst>
        </p:spPr>
      </p:pic>
      <p:pic>
        <p:nvPicPr>
          <p:cNvPr id="7" name="Picture 5" descr="пресм черепах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006" y="769733"/>
            <a:ext cx="2765425" cy="1717675"/>
          </a:xfrm>
          <a:prstGeom prst="rect">
            <a:avLst/>
          </a:prstGeom>
          <a:noFill/>
          <a:effectLst>
            <a:outerShdw dist="107763" dir="8100000" algn="ctr" rotWithShape="0">
              <a:srgbClr val="003300"/>
            </a:outerShdw>
          </a:effectLst>
        </p:spPr>
      </p:pic>
      <p:pic>
        <p:nvPicPr>
          <p:cNvPr id="8" name="Picture 10" descr="2ко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200" y="3954982"/>
            <a:ext cx="2665773" cy="186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9900FF">
                <a:alpha val="50000"/>
              </a:srgbClr>
            </a:outerShdw>
          </a:effectLst>
        </p:spPr>
      </p:pic>
      <p:pic>
        <p:nvPicPr>
          <p:cNvPr id="1028" name="Picture 4" descr="Картинки по запросу фото растени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26" y="3809133"/>
            <a:ext cx="227647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езультат пошуку зображень за запитом &quot;черепаха карти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32560"/>
            <a:ext cx="32004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Результат пошуку зображень за запитом &quot;змія картинки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264920"/>
            <a:ext cx="3162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Результат пошуку зображень за запитом &quot;ящірка картинки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9960" y="417576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1080" y="4114800"/>
            <a:ext cx="2800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0160" y="624840"/>
            <a:ext cx="9875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/>
              <a:t>  </a:t>
            </a:r>
            <a:r>
              <a:rPr lang="en-US" sz="4800" dirty="0" smtClean="0"/>
              <a:t>a tortoise                </a:t>
            </a:r>
            <a:r>
              <a:rPr lang="uk-UA" sz="4800" dirty="0" smtClean="0"/>
              <a:t>       </a:t>
            </a:r>
            <a:r>
              <a:rPr lang="en-US" sz="4800" dirty="0" smtClean="0"/>
              <a:t>a snake      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280160" y="3484588"/>
            <a:ext cx="10393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       </a:t>
            </a:r>
            <a:r>
              <a:rPr lang="uk-UA" sz="4800" dirty="0" smtClean="0"/>
              <a:t>         </a:t>
            </a:r>
            <a:r>
              <a:rPr lang="en-US" sz="4800" dirty="0" smtClean="0"/>
              <a:t>a lizard             </a:t>
            </a:r>
            <a:r>
              <a:rPr lang="uk-UA" sz="4800" dirty="0" smtClean="0"/>
              <a:t>        </a:t>
            </a:r>
            <a:r>
              <a:rPr lang="en-US" sz="4800" dirty="0" smtClean="0"/>
              <a:t>a crocodile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пресмыкаю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760" y="2875590"/>
            <a:ext cx="7406640" cy="3235650"/>
          </a:xfrm>
          <a:prstGeom prst="rect">
            <a:avLst/>
          </a:prstGeom>
          <a:noFill/>
          <a:ln w="57150" cmpd="thinThick">
            <a:solidFill>
              <a:srgbClr val="006600"/>
            </a:solidFill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06880" y="731520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Плазуни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7240" y="1402080"/>
            <a:ext cx="1089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Т</a:t>
            </a:r>
            <a:r>
              <a:rPr lang="uk-UA" sz="4800" dirty="0" err="1" smtClean="0"/>
              <a:t>іло</a:t>
            </a:r>
            <a:r>
              <a:rPr lang="uk-UA" sz="4800" dirty="0" smtClean="0"/>
              <a:t> вкрите сухими лусочками</a:t>
            </a:r>
            <a:r>
              <a:rPr lang="ru-RU" sz="4800" dirty="0" smtClean="0"/>
              <a:t> </a:t>
            </a:r>
            <a:r>
              <a:rPr lang="ru-RU" sz="4800" dirty="0" err="1" smtClean="0"/>
              <a:t>або</a:t>
            </a:r>
            <a:r>
              <a:rPr lang="ru-RU" sz="4800" dirty="0" smtClean="0"/>
              <a:t>  панцирем.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7927" y="748145"/>
            <a:ext cx="3768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Черви </a:t>
            </a:r>
          </a:p>
        </p:txBody>
      </p:sp>
      <p:pic>
        <p:nvPicPr>
          <p:cNvPr id="5" name="Picture 6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60" y="2484120"/>
            <a:ext cx="33718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Результат пошуку зображень за запитом &quot;пиявка картинки для детей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7080" y="3108960"/>
            <a:ext cx="2819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97280" y="1874520"/>
            <a:ext cx="10246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/>
              <a:t>     </a:t>
            </a:r>
            <a:r>
              <a:rPr lang="en-US" sz="4800" dirty="0" smtClean="0"/>
              <a:t>a worm   </a:t>
            </a:r>
            <a:r>
              <a:rPr lang="uk-UA" sz="4800" dirty="0" smtClean="0"/>
              <a:t>                       </a:t>
            </a:r>
            <a:r>
              <a:rPr lang="en-US" sz="4800" dirty="0" smtClean="0"/>
              <a:t>a leech     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948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7120" y="2194560"/>
            <a:ext cx="484632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62200" y="975360"/>
            <a:ext cx="7360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/>
              <a:t>a snail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3310" y="623455"/>
            <a:ext cx="5611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олюски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1454452"/>
            <a:ext cx="10418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Мають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м'яке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тіло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захищене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черепашкою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11" descr="улит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822" y="2848395"/>
            <a:ext cx="3655757" cy="25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99"/>
            </a:outerShdw>
          </a:effectLst>
        </p:spPr>
      </p:pic>
      <p:pic>
        <p:nvPicPr>
          <p:cNvPr id="5" name="Picture 10" descr="мо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4469" y="3024112"/>
            <a:ext cx="2857120" cy="218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000099"/>
            </a:outerShdw>
          </a:effectLst>
        </p:spPr>
      </p:pic>
      <p:pic>
        <p:nvPicPr>
          <p:cNvPr id="6" name="Picture 7" descr="молюс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031" y="3609527"/>
            <a:ext cx="3432460" cy="2482573"/>
          </a:xfrm>
          <a:prstGeom prst="rect">
            <a:avLst/>
          </a:prstGeom>
          <a:noFill/>
          <a:ln w="57150" cmpd="thinThick">
            <a:solidFill>
              <a:srgbClr val="0000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1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>
          <a:xfrm>
            <a:off x="1526321" y="863112"/>
            <a:ext cx="8229600" cy="7429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uk-UA" sz="4000" dirty="0" smtClean="0">
                <a:latin typeface="Lucida Handwriting" pitchFamily="66" charset="0"/>
              </a:rPr>
              <a:t>      </a:t>
            </a:r>
            <a:r>
              <a:rPr lang="en-US" sz="4000" dirty="0" smtClean="0">
                <a:latin typeface="Lucida Handwriting" pitchFamily="66" charset="0"/>
              </a:rPr>
              <a:t>Put   </a:t>
            </a:r>
            <a:r>
              <a:rPr lang="en-US" sz="4000" dirty="0" smtClean="0">
                <a:solidFill>
                  <a:srgbClr val="FF0000"/>
                </a:solidFill>
                <a:latin typeface="Lucida Handwriting" pitchFamily="66" charset="0"/>
              </a:rPr>
              <a:t>can </a:t>
            </a:r>
            <a:r>
              <a:rPr lang="en-US" sz="4000" dirty="0" smtClean="0">
                <a:latin typeface="Lucida Handwriting" pitchFamily="66" charset="0"/>
              </a:rPr>
              <a:t> or  </a:t>
            </a:r>
            <a:r>
              <a:rPr lang="en-US" sz="4000" dirty="0" smtClean="0">
                <a:solidFill>
                  <a:srgbClr val="FF0000"/>
                </a:solidFill>
                <a:latin typeface="Lucida Handwriting" pitchFamily="66" charset="0"/>
              </a:rPr>
              <a:t>can’t</a:t>
            </a:r>
            <a:endParaRPr lang="ru-RU" sz="40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648691" y="1330036"/>
            <a:ext cx="7910943" cy="391252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/>
            <a:r>
              <a:rPr lang="en-US" sz="2400" dirty="0" smtClean="0"/>
              <a:t>         </a:t>
            </a:r>
            <a:endParaRPr lang="uk-UA" sz="2400" dirty="0" smtClean="0"/>
          </a:p>
          <a:p>
            <a:pPr marL="685800" indent="-685800"/>
            <a:r>
              <a:rPr lang="uk-UA" sz="2400" dirty="0"/>
              <a:t> </a:t>
            </a:r>
            <a:r>
              <a:rPr lang="uk-UA" sz="2400" dirty="0" smtClean="0"/>
              <a:t>          </a:t>
            </a:r>
            <a:r>
              <a:rPr lang="en-US" sz="3200" dirty="0" smtClean="0">
                <a:solidFill>
                  <a:schemeClr val="bg1"/>
                </a:solidFill>
              </a:rPr>
              <a:t>The bird …..  fly.       The bird ….. run.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685800" indent="-685800"/>
            <a:r>
              <a:rPr lang="uk-UA" sz="3200" dirty="0" smtClean="0"/>
              <a:t>            </a:t>
            </a:r>
            <a:r>
              <a:rPr lang="en-US" sz="3200" dirty="0" smtClean="0"/>
              <a:t>The bird …..  fly.       The bird ….. run.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uk-UA" sz="3200" dirty="0" smtClean="0"/>
              <a:t>   </a:t>
            </a:r>
            <a:r>
              <a:rPr lang="en-US" sz="3200" dirty="0" smtClean="0"/>
              <a:t>The fish …..  run.      The fish …..  swim.    </a:t>
            </a:r>
            <a:br>
              <a:rPr lang="en-US" sz="3200" dirty="0" smtClean="0"/>
            </a:br>
            <a:r>
              <a:rPr lang="uk-UA" sz="3200" dirty="0" smtClean="0"/>
              <a:t>  </a:t>
            </a:r>
            <a:r>
              <a:rPr lang="en-US" sz="3200" dirty="0" smtClean="0"/>
              <a:t> The cat …..  climb.    The cat …..  fly.</a:t>
            </a:r>
            <a:br>
              <a:rPr lang="en-US" sz="3200" dirty="0" smtClean="0"/>
            </a:br>
            <a:r>
              <a:rPr lang="en-US" sz="3200" dirty="0" smtClean="0"/>
              <a:t> The panda …..  fly.    The panda …..  climb.</a:t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 The fish …..  run.      The fish …..  swim.  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685800" indent="-685800"/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/>
          </a:p>
        </p:txBody>
      </p:sp>
      <p:pic>
        <p:nvPicPr>
          <p:cNvPr id="4" name="Picture 11" descr="Результат пошуку зображень за запитом &quot;bird pictures for kid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" y="945329"/>
            <a:ext cx="2022475" cy="2022475"/>
          </a:xfrm>
          <a:prstGeom prst="rect">
            <a:avLst/>
          </a:prstGeom>
          <a:noFill/>
        </p:spPr>
      </p:pic>
      <p:pic>
        <p:nvPicPr>
          <p:cNvPr id="5" name="Picture 13" descr="Результат пошуку зображень за запитом &quot;fish pictures for kid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95" y="3844637"/>
            <a:ext cx="2057400" cy="2209800"/>
          </a:xfrm>
          <a:prstGeom prst="rect">
            <a:avLst/>
          </a:prstGeom>
          <a:noFill/>
        </p:spPr>
      </p:pic>
      <p:pic>
        <p:nvPicPr>
          <p:cNvPr id="6" name="Picture 15" descr="Результат пошуку зображень за запитом &quot;cat pictures for kid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6537" y="719660"/>
            <a:ext cx="1828800" cy="2133600"/>
          </a:xfrm>
          <a:prstGeom prst="rect">
            <a:avLst/>
          </a:prstGeom>
          <a:noFill/>
        </p:spPr>
      </p:pic>
      <p:pic>
        <p:nvPicPr>
          <p:cNvPr id="7" name="Picture 17" descr="Результат пошуку зображень за запитом &quot;panda pictures for kids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6537" y="3920837"/>
            <a:ext cx="20193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0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5491" y="983673"/>
            <a:ext cx="73775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 smtClean="0">
              <a:solidFill>
                <a:srgbClr val="FF66CC"/>
              </a:solidFill>
              <a:latin typeface="Lucida Sans Unicode" pitchFamily="34" charset="0"/>
            </a:endParaRPr>
          </a:p>
          <a:p>
            <a:endParaRPr lang="uk-UA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 Слід усім                   </a:t>
            </a:r>
            <a:r>
              <a:rPr lang="uk-UA" sz="2800" dirty="0">
                <a:solidFill>
                  <a:srgbClr val="FF66CC"/>
                </a:solidFill>
                <a:latin typeface="Lucida Sans Unicode" pitchFamily="34" charset="0"/>
              </a:rPr>
              <a:t>захищати</a:t>
            </a:r>
            <a:endParaRPr lang="ru-RU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>
                <a:solidFill>
                  <a:srgbClr val="FF66CC"/>
                </a:solidFill>
                <a:latin typeface="Lucida Sans Unicode" pitchFamily="34" charset="0"/>
              </a:rPr>
              <a:t>      Тварин </a:t>
            </a:r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треба            підгодуй</a:t>
            </a:r>
            <a:endParaRPr lang="ru-RU" sz="2800" dirty="0" smtClean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 Їх оселі                     </a:t>
            </a:r>
            <a:r>
              <a:rPr lang="uk-UA" sz="2800" dirty="0" err="1" smtClean="0">
                <a:solidFill>
                  <a:srgbClr val="FF66CC"/>
                </a:solidFill>
                <a:latin typeface="Lucida Sans Unicode" pitchFamily="34" charset="0"/>
              </a:rPr>
              <a:t>запам</a:t>
            </a:r>
            <a:r>
              <a:rPr lang="ru-RU" sz="2800" dirty="0" smtClean="0">
                <a:solidFill>
                  <a:srgbClr val="FF66CC"/>
                </a:solidFill>
                <a:latin typeface="Lucida Sans Unicode" pitchFamily="34" charset="0"/>
              </a:rPr>
              <a:t>’</a:t>
            </a:r>
            <a:r>
              <a:rPr lang="uk-UA" sz="2800" dirty="0" err="1" smtClean="0">
                <a:solidFill>
                  <a:srgbClr val="FF66CC"/>
                </a:solidFill>
                <a:latin typeface="Lucida Sans Unicode" pitchFamily="34" charset="0"/>
              </a:rPr>
              <a:t>ятати</a:t>
            </a:r>
            <a:endParaRPr lang="ru-RU" sz="2800" dirty="0" smtClean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 </a:t>
            </a:r>
            <a:r>
              <a:rPr lang="uk-UA" sz="2800" dirty="0">
                <a:solidFill>
                  <a:srgbClr val="FF66CC"/>
                </a:solidFill>
                <a:latin typeface="Lucida Sans Unicode" pitchFamily="34" charset="0"/>
              </a:rPr>
              <a:t>Краще взимку        </a:t>
            </a:r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</a:t>
            </a:r>
            <a:r>
              <a:rPr lang="uk-UA" sz="2800" dirty="0">
                <a:solidFill>
                  <a:srgbClr val="FF66CC"/>
                </a:solidFill>
                <a:latin typeface="Lucida Sans Unicode" pitchFamily="34" charset="0"/>
              </a:rPr>
              <a:t>не руйнуй</a:t>
            </a:r>
            <a:endParaRPr lang="ru-RU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endParaRPr lang="uk-UA" sz="2800" dirty="0" smtClean="0">
              <a:solidFill>
                <a:srgbClr val="FF66CC"/>
              </a:solidFill>
              <a:latin typeface="Lucida Sans Unicode" pitchFamily="34" charset="0"/>
            </a:endParaRPr>
          </a:p>
          <a:p>
            <a:endParaRPr lang="uk-UA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 </a:t>
            </a:r>
            <a:r>
              <a:rPr lang="en-US" sz="2800" dirty="0" smtClean="0">
                <a:solidFill>
                  <a:srgbClr val="FF66CC"/>
                </a:solidFill>
                <a:latin typeface="Lucida Sans Unicode" pitchFamily="34" charset="0"/>
              </a:rPr>
              <a:t>Thing </a:t>
            </a:r>
            <a:r>
              <a:rPr lang="en-US" sz="2800" dirty="0">
                <a:solidFill>
                  <a:srgbClr val="FF66CC"/>
                </a:solidFill>
                <a:latin typeface="Lucida Sans Unicode" pitchFamily="34" charset="0"/>
              </a:rPr>
              <a:t>we never should forget:</a:t>
            </a:r>
            <a:r>
              <a:rPr lang="uk-UA" sz="2800" dirty="0">
                <a:solidFill>
                  <a:srgbClr val="FF66CC"/>
                </a:solidFill>
                <a:latin typeface="Lucida Sans Unicode" pitchFamily="34" charset="0"/>
              </a:rPr>
              <a:t>                       </a:t>
            </a:r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</a:t>
            </a:r>
            <a:endParaRPr lang="ru-RU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r>
              <a:rPr lang="uk-UA" sz="2800" dirty="0" smtClean="0">
                <a:solidFill>
                  <a:srgbClr val="FF66CC"/>
                </a:solidFill>
                <a:latin typeface="Lucida Sans Unicode" pitchFamily="34" charset="0"/>
              </a:rPr>
              <a:t>      </a:t>
            </a:r>
            <a:r>
              <a:rPr lang="en-US" sz="2800" dirty="0" smtClean="0">
                <a:solidFill>
                  <a:srgbClr val="FF66CC"/>
                </a:solidFill>
                <a:latin typeface="Lucida Sans Unicode" pitchFamily="34" charset="0"/>
              </a:rPr>
              <a:t>Animals </a:t>
            </a:r>
            <a:r>
              <a:rPr lang="en-US" sz="2800" dirty="0">
                <a:solidFill>
                  <a:srgbClr val="FF66CC"/>
                </a:solidFill>
                <a:latin typeface="Lucida Sans Unicode" pitchFamily="34" charset="0"/>
              </a:rPr>
              <a:t>we must protect.</a:t>
            </a:r>
            <a:endParaRPr lang="ru-RU" sz="2800" dirty="0">
              <a:solidFill>
                <a:srgbClr val="FF66CC"/>
              </a:solidFill>
              <a:latin typeface="Lucida Sans Unicode" pitchFamily="34" charset="0"/>
            </a:endParaRPr>
          </a:p>
          <a:p>
            <a:endParaRPr lang="ru-RU" sz="2800" dirty="0">
              <a:solidFill>
                <a:srgbClr val="FF66CC"/>
              </a:solidFill>
              <a:latin typeface="Lucida Sans Unicode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8690" y="972161"/>
            <a:ext cx="2361767" cy="166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86" y="972161"/>
            <a:ext cx="2762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86" y="3898718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9657" y="400349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6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езультат пошуку зображень за запитом &quot;thank you animals pictures for kid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709" y="833400"/>
            <a:ext cx="10390909" cy="5290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69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Результат пошуку зображень за запитом &quot;word a fox with pictu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60" y="1922688"/>
            <a:ext cx="3398520" cy="394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Результат пошуку зображень за запитом &quot;word a squirrel with picture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0920" y="1828800"/>
            <a:ext cx="3414245" cy="437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34440" y="838200"/>
            <a:ext cx="990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3399FF"/>
                </a:solidFill>
              </a:rPr>
              <a:t>      </a:t>
            </a:r>
            <a:r>
              <a:rPr lang="en-US" sz="6000" dirty="0" smtClean="0">
                <a:solidFill>
                  <a:srgbClr val="3399FF"/>
                </a:solidFill>
              </a:rPr>
              <a:t>a fox                   a squirrel</a:t>
            </a:r>
            <a:r>
              <a:rPr lang="en-US" sz="6000" dirty="0" smtClean="0"/>
              <a:t>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147608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1840" y="3484208"/>
            <a:ext cx="4098887" cy="258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Картинки по запросу фото лиси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1" y="3346224"/>
            <a:ext cx="3625700" cy="27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0801" y="803564"/>
            <a:ext cx="63410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Звірі</a:t>
            </a:r>
            <a:endParaRPr lang="ru-RU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Тіло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вкрите  шерстю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вигодовують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малят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молоком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7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3273" y="1011382"/>
            <a:ext cx="9310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>
                <a:latin typeface="Trebuchet MS" pitchFamily="34" charset="0"/>
              </a:rPr>
              <a:t>       </a:t>
            </a:r>
            <a:r>
              <a:rPr lang="en-US" sz="4800" dirty="0" smtClean="0">
                <a:latin typeface="Trebuchet MS" pitchFamily="34" charset="0"/>
              </a:rPr>
              <a:t>[ </a:t>
            </a:r>
            <a:r>
              <a:rPr lang="en-US" sz="4800" dirty="0">
                <a:latin typeface="Trebuchet MS" pitchFamily="34" charset="0"/>
              </a:rPr>
              <a:t>æ ]   </a:t>
            </a:r>
            <a:r>
              <a:rPr lang="ru-RU" sz="4800" dirty="0">
                <a:latin typeface="Trebuchet MS" pitchFamily="34" charset="0"/>
              </a:rPr>
              <a:t> </a:t>
            </a:r>
            <a:r>
              <a:rPr lang="en-US" sz="4800" dirty="0"/>
              <a:t>[ɔ:]</a:t>
            </a:r>
            <a:r>
              <a:rPr lang="ru-RU" sz="4800" dirty="0">
                <a:latin typeface="Trebuchet MS" pitchFamily="34" charset="0"/>
              </a:rPr>
              <a:t>  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ru-RU" sz="4800" dirty="0">
                <a:latin typeface="Trebuchet MS" pitchFamily="34" charset="0"/>
              </a:rPr>
              <a:t> </a:t>
            </a:r>
            <a:r>
              <a:rPr lang="en-US" sz="4800" dirty="0">
                <a:latin typeface="Trebuchet MS" pitchFamily="34" charset="0"/>
              </a:rPr>
              <a:t>[kw]  </a:t>
            </a:r>
            <a:r>
              <a:rPr lang="ru-RU" sz="4800" dirty="0">
                <a:latin typeface="Trebuchet MS" pitchFamily="34" charset="0"/>
              </a:rPr>
              <a:t> </a:t>
            </a:r>
            <a:r>
              <a:rPr lang="en-US" sz="4800" dirty="0"/>
              <a:t>[ i: ]</a:t>
            </a:r>
            <a:r>
              <a:rPr lang="ru-RU" sz="4800" dirty="0">
                <a:latin typeface="Trebuchet MS" pitchFamily="34" charset="0"/>
              </a:rPr>
              <a:t> </a:t>
            </a:r>
            <a:r>
              <a:rPr lang="ru-RU" sz="4800" dirty="0" smtClean="0">
                <a:latin typeface="Trebuchet MS" pitchFamily="34" charset="0"/>
              </a:rPr>
              <a:t> </a:t>
            </a:r>
            <a:endParaRPr lang="ru-RU" sz="4800" dirty="0">
              <a:latin typeface="Trebuchet MS" pitchFamily="34" charset="0"/>
            </a:endParaRPr>
          </a:p>
        </p:txBody>
      </p:sp>
      <p:pic>
        <p:nvPicPr>
          <p:cNvPr id="3" name="Содержимое 3" descr="C:\Users\дом\Documents\foto poesje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85654" y="1842310"/>
            <a:ext cx="2971800" cy="2050335"/>
          </a:xfrm>
          <a:prstGeom prst="rect">
            <a:avLst/>
          </a:prstGeom>
        </p:spPr>
      </p:pic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091" y="4031673"/>
            <a:ext cx="3230497" cy="203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1189" y="1902639"/>
            <a:ext cx="3028084" cy="206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064" y="4031673"/>
            <a:ext cx="2935125" cy="203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654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1382" y="1149927"/>
            <a:ext cx="94072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00B050"/>
                </a:solidFill>
                <a:latin typeface="Cambria" pitchFamily="18" charset="0"/>
              </a:rPr>
              <a:t>- </a:t>
            </a:r>
            <a:r>
              <a:rPr lang="uk-UA" sz="6000" b="1" dirty="0" err="1" smtClean="0">
                <a:solidFill>
                  <a:srgbClr val="00B050"/>
                </a:solidFill>
                <a:latin typeface="Cambria" pitchFamily="18" charset="0"/>
              </a:rPr>
              <a:t>Do</a:t>
            </a:r>
            <a:r>
              <a:rPr lang="uk-UA" sz="6000" b="1" dirty="0" smtClean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uk-UA" sz="6000" b="1" dirty="0" err="1">
                <a:solidFill>
                  <a:srgbClr val="00B050"/>
                </a:solidFill>
                <a:latin typeface="Cambria" pitchFamily="18" charset="0"/>
              </a:rPr>
              <a:t>you</a:t>
            </a:r>
            <a:r>
              <a:rPr lang="uk-UA" sz="6000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uk-UA" sz="6000" b="1" dirty="0" err="1">
                <a:solidFill>
                  <a:srgbClr val="00B050"/>
                </a:solidFill>
                <a:latin typeface="Cambria" pitchFamily="18" charset="0"/>
              </a:rPr>
              <a:t>like</a:t>
            </a:r>
            <a:r>
              <a:rPr lang="uk-UA" sz="6000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uk-UA" sz="6000" b="1" dirty="0" err="1">
                <a:solidFill>
                  <a:srgbClr val="00B050"/>
                </a:solidFill>
                <a:latin typeface="Cambria" pitchFamily="18" charset="0"/>
              </a:rPr>
              <a:t>animals</a:t>
            </a:r>
            <a:r>
              <a:rPr lang="uk-UA" sz="6000" b="1" dirty="0" smtClean="0">
                <a:solidFill>
                  <a:srgbClr val="00B050"/>
                </a:solidFill>
                <a:latin typeface="Cambria" pitchFamily="18" charset="0"/>
              </a:rPr>
              <a:t>?</a:t>
            </a:r>
          </a:p>
          <a:p>
            <a:r>
              <a:rPr lang="uk-UA" sz="6000" dirty="0" smtClean="0">
                <a:solidFill>
                  <a:srgbClr val="00B050"/>
                </a:solidFill>
                <a:latin typeface="Cambria" pitchFamily="18" charset="0"/>
              </a:rPr>
              <a:t>-</a:t>
            </a:r>
            <a:r>
              <a:rPr lang="en-US" sz="6000" dirty="0" smtClean="0">
                <a:solidFill>
                  <a:srgbClr val="00B050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Yes, I do. (No, I don`t).</a:t>
            </a:r>
            <a:r>
              <a:rPr lang="uk-UA" sz="6000" dirty="0">
                <a:solidFill>
                  <a:srgbClr val="00B050"/>
                </a:solidFill>
                <a:latin typeface="Cambria" pitchFamily="18" charset="0"/>
              </a:rPr>
              <a:t>                        </a:t>
            </a:r>
            <a:endParaRPr lang="ru-RU" sz="6000" dirty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uk-UA" sz="6000" dirty="0">
                <a:solidFill>
                  <a:srgbClr val="00B050"/>
                </a:solidFill>
                <a:latin typeface="Cambria" pitchFamily="18" charset="0"/>
              </a:rPr>
              <a:t> -</a:t>
            </a:r>
            <a:r>
              <a:rPr lang="en-US" sz="6000" b="1" dirty="0">
                <a:solidFill>
                  <a:srgbClr val="00B050"/>
                </a:solidFill>
              </a:rPr>
              <a:t>What animals do you like</a:t>
            </a:r>
            <a:r>
              <a:rPr lang="uk-UA" sz="6000" b="1" dirty="0" smtClean="0">
                <a:solidFill>
                  <a:srgbClr val="00B050"/>
                </a:solidFill>
                <a:latin typeface="Cambria" pitchFamily="18" charset="0"/>
              </a:rPr>
              <a:t>?</a:t>
            </a:r>
          </a:p>
          <a:p>
            <a:r>
              <a:rPr lang="uk-UA" sz="6000" b="1" dirty="0" smtClean="0">
                <a:solidFill>
                  <a:srgbClr val="00B050"/>
                </a:solidFill>
                <a:latin typeface="Cambria" pitchFamily="18" charset="0"/>
              </a:rPr>
              <a:t>- </a:t>
            </a:r>
            <a:r>
              <a:rPr lang="en-US" sz="6000" dirty="0" smtClean="0">
                <a:solidFill>
                  <a:srgbClr val="00B050"/>
                </a:solidFill>
              </a:rPr>
              <a:t>I </a:t>
            </a:r>
            <a:r>
              <a:rPr lang="en-US" sz="6000" dirty="0">
                <a:solidFill>
                  <a:srgbClr val="00B050"/>
                </a:solidFill>
              </a:rPr>
              <a:t>like</a:t>
            </a:r>
            <a:r>
              <a:rPr lang="uk-UA" sz="6000" dirty="0">
                <a:solidFill>
                  <a:srgbClr val="00B050"/>
                </a:solidFill>
                <a:latin typeface="Cambria" pitchFamily="18" charset="0"/>
              </a:rPr>
              <a:t>…</a:t>
            </a:r>
            <a:endParaRPr lang="ru-RU" sz="6000" dirty="0">
              <a:solidFill>
                <a:srgbClr val="00B050"/>
              </a:solidFill>
              <a:latin typeface="Cambria" pitchFamily="18" charset="0"/>
            </a:endParaRPr>
          </a:p>
          <a:p>
            <a:endParaRPr lang="ru-RU" sz="6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Результат пошуку зображень за запитом &quot;forest pictures for kid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7127"/>
            <a:ext cx="10151483" cy="42810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72691" y="803564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Lucida Calligraphy" pitchFamily="66" charset="0"/>
              </a:rPr>
              <a:t>In the forest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964" y="3518645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1564" y="6858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34291" y="1094509"/>
            <a:ext cx="6227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7030A0"/>
                </a:solidFill>
              </a:rPr>
              <a:t>Жив собі собака</a:t>
            </a:r>
            <a:endParaRPr lang="en-US" sz="60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734290" y="3730249"/>
            <a:ext cx="5885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7030A0"/>
                </a:solidFill>
              </a:rPr>
              <a:t>І був у нього найкращий друг  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6858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5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505</TotalTime>
  <Words>316</Words>
  <Application>Microsoft Office PowerPoint</Application>
  <PresentationFormat>Широкоэкранный</PresentationFormat>
  <Paragraphs>99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Arial</vt:lpstr>
      <vt:lpstr>Cambria</vt:lpstr>
      <vt:lpstr>Garamond</vt:lpstr>
      <vt:lpstr>Lucida Calligraphy</vt:lpstr>
      <vt:lpstr>Lucida Handwriting</vt:lpstr>
      <vt:lpstr>Lucida Sans Unicode</vt:lpstr>
      <vt:lpstr>Trebuchet MS</vt:lpstr>
      <vt:lpstr>Verdana</vt:lpstr>
      <vt:lpstr>Wingdings</vt:lpstr>
      <vt:lpstr>Натуральные материалы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51</cp:revision>
  <dcterms:created xsi:type="dcterms:W3CDTF">2017-01-30T20:21:59Z</dcterms:created>
  <dcterms:modified xsi:type="dcterms:W3CDTF">2017-02-03T03:22:37Z</dcterms:modified>
</cp:coreProperties>
</file>