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73" r:id="rId37"/>
    <p:sldId id="274" r:id="rId38"/>
    <p:sldId id="276" r:id="rId39"/>
    <p:sldId id="275" r:id="rId40"/>
    <p:sldId id="304" r:id="rId41"/>
    <p:sldId id="277" r:id="rId42"/>
    <p:sldId id="278" r:id="rId43"/>
    <p:sldId id="305" r:id="rId44"/>
    <p:sldId id="279" r:id="rId45"/>
    <p:sldId id="308" r:id="rId46"/>
    <p:sldId id="306" r:id="rId47"/>
    <p:sldId id="280" r:id="rId48"/>
    <p:sldId id="281" r:id="rId49"/>
    <p:sldId id="307" r:id="rId5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2F0C62-EA05-4E71-9F36-BFF173EFA868}" type="datetimeFigureOut">
              <a:rPr lang="uk-UA" smtClean="0"/>
              <a:t>01.02.2017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671C21-0C12-43DD-923D-6F82A25DB980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133528" cy="1828800"/>
          </a:xfrm>
        </p:spPr>
        <p:txBody>
          <a:bodyPr/>
          <a:lstStyle/>
          <a:p>
            <a:pPr algn="ctr"/>
            <a:r>
              <a:rPr lang="uk-UA" dirty="0" smtClean="0"/>
              <a:t>Математико – </a:t>
            </a:r>
            <a:r>
              <a:rPr lang="uk-UA" dirty="0" err="1" smtClean="0"/>
              <a:t>інформатична</a:t>
            </a:r>
            <a:r>
              <a:rPr lang="uk-UA" dirty="0" smtClean="0"/>
              <a:t> мозаїка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Картинки по запросу математика інфор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45570"/>
            <a:ext cx="5688632" cy="36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788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Які основні параметри форматування символів?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А) гарнітура, розмір, накреслення</a:t>
            </a:r>
          </a:p>
          <a:p>
            <a:pPr marL="0" indent="0">
              <a:buNone/>
            </a:pPr>
            <a:r>
              <a:rPr lang="uk-UA" sz="3600" dirty="0"/>
              <a:t>Б) вирівнювання, відступи, відбивка, інтерліньяж</a:t>
            </a:r>
          </a:p>
          <a:p>
            <a:pPr marL="0" indent="0">
              <a:buNone/>
            </a:pPr>
            <a:r>
              <a:rPr lang="uk-UA" sz="3600" dirty="0"/>
              <a:t>В) поля, розмір </a:t>
            </a:r>
            <a:r>
              <a:rPr lang="uk-UA" sz="3600" dirty="0" smtClean="0"/>
              <a:t>паперу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0745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Чому дорівнює 11</a:t>
            </a:r>
            <a:r>
              <a:rPr lang="uk-UA" baseline="30000" dirty="0"/>
              <a:t>2</a:t>
            </a:r>
            <a:r>
              <a:rPr lang="uk-UA" dirty="0"/>
              <a:t> 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988840"/>
            <a:ext cx="2818656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400" dirty="0" smtClean="0">
                <a:latin typeface="Franklin Gothic Medium" pitchFamily="34" charset="0"/>
              </a:rPr>
              <a:t>А) 22;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400" dirty="0" smtClean="0">
                <a:latin typeface="Franklin Gothic Medium" pitchFamily="34" charset="0"/>
              </a:rPr>
              <a:t>Б) 101;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400" dirty="0" smtClean="0">
                <a:latin typeface="Franklin Gothic Medium" pitchFamily="34" charset="0"/>
              </a:rPr>
              <a:t>В) 121;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400" dirty="0" smtClean="0">
                <a:latin typeface="Franklin Gothic Medium" pitchFamily="34" charset="0"/>
              </a:rPr>
              <a:t>Г) 111</a:t>
            </a:r>
            <a:endParaRPr lang="uk-UA" sz="4400" dirty="0">
              <a:latin typeface="Franklin Gothic Medium" pitchFamily="34" charset="0"/>
            </a:endParaRPr>
          </a:p>
        </p:txBody>
      </p:sp>
      <p:pic>
        <p:nvPicPr>
          <p:cNvPr id="10242" name="Picture 2" descr="Картинки по запросу задумчивость ги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5" y="2420888"/>
            <a:ext cx="3312368" cy="35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Яка зі старовинних мір не є одиницею довжини?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/>
              <a:t>А) миля</a:t>
            </a:r>
          </a:p>
          <a:p>
            <a:pPr marL="0" indent="0">
              <a:buNone/>
            </a:pPr>
            <a:r>
              <a:rPr lang="uk-UA" sz="4400" dirty="0"/>
              <a:t>Б) аршин</a:t>
            </a:r>
          </a:p>
          <a:p>
            <a:pPr marL="0" indent="0">
              <a:buNone/>
            </a:pPr>
            <a:r>
              <a:rPr lang="uk-UA" sz="4400" dirty="0"/>
              <a:t>В) вершок</a:t>
            </a:r>
          </a:p>
          <a:p>
            <a:pPr marL="0" indent="0">
              <a:buNone/>
            </a:pPr>
            <a:r>
              <a:rPr lang="uk-UA" sz="4400" dirty="0"/>
              <a:t>Г) пуд</a:t>
            </a:r>
          </a:p>
          <a:p>
            <a:pPr marL="0" indent="0">
              <a:buNone/>
            </a:pPr>
            <a:endParaRPr lang="uk-UA" sz="4400" dirty="0"/>
          </a:p>
        </p:txBody>
      </p:sp>
      <p:pic>
        <p:nvPicPr>
          <p:cNvPr id="4098" name="Picture 2" descr="Картинки по запросу д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81882"/>
            <a:ext cx="50673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659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Яка геометрична фігура була дуже популярною серед англійських джентльменів?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3312368" cy="318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А) конус;</a:t>
            </a:r>
          </a:p>
          <a:p>
            <a:pPr marL="0" indent="0">
              <a:buNone/>
            </a:pPr>
            <a:r>
              <a:rPr lang="uk-UA" sz="3600" dirty="0" smtClean="0"/>
              <a:t>Б) куб;</a:t>
            </a:r>
          </a:p>
          <a:p>
            <a:pPr marL="0" indent="0">
              <a:buNone/>
            </a:pPr>
            <a:r>
              <a:rPr lang="uk-UA" sz="3600" dirty="0" smtClean="0"/>
              <a:t>В) циліндр;</a:t>
            </a:r>
          </a:p>
          <a:p>
            <a:pPr marL="0" indent="0">
              <a:buNone/>
            </a:pPr>
            <a:r>
              <a:rPr lang="uk-UA" sz="3600" dirty="0" smtClean="0"/>
              <a:t>Г) призма</a:t>
            </a:r>
            <a:endParaRPr lang="uk-UA" sz="3600" dirty="0"/>
          </a:p>
        </p:txBody>
      </p:sp>
      <p:pic>
        <p:nvPicPr>
          <p:cNvPr id="5122" name="Picture 2" descr="Картинки по запросу кон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56811"/>
            <a:ext cx="1296144" cy="16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у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00" y="4705458"/>
            <a:ext cx="1860600" cy="18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цилінд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4675956"/>
            <a:ext cx="1970584" cy="1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пр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19277"/>
            <a:ext cx="1644576" cy="16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Які природні кристали мають форму куба і є в кожного з нас?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А) перець;</a:t>
            </a:r>
          </a:p>
          <a:p>
            <a:pPr marL="0" indent="0">
              <a:buNone/>
            </a:pPr>
            <a:r>
              <a:rPr lang="uk-UA" sz="4000" dirty="0" smtClean="0"/>
              <a:t>Б) цукор;</a:t>
            </a:r>
          </a:p>
          <a:p>
            <a:pPr marL="0" indent="0">
              <a:buNone/>
            </a:pPr>
            <a:r>
              <a:rPr lang="uk-UA" sz="4000" dirty="0" smtClean="0"/>
              <a:t>В) сіль;</a:t>
            </a:r>
          </a:p>
          <a:p>
            <a:pPr marL="0" indent="0">
              <a:buNone/>
            </a:pPr>
            <a:r>
              <a:rPr lang="uk-UA" sz="4000" dirty="0" smtClean="0"/>
              <a:t>Г) горох</a:t>
            </a:r>
            <a:endParaRPr lang="uk-UA" sz="4000" dirty="0"/>
          </a:p>
        </p:txBody>
      </p:sp>
      <p:pic>
        <p:nvPicPr>
          <p:cNvPr id="6146" name="Picture 2" descr="Картинки по запросу перец молот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564904"/>
            <a:ext cx="2484411" cy="16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со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485964" cy="16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горо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80" y="4331699"/>
            <a:ext cx="2276684" cy="18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саха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3976"/>
            <a:ext cx="2440060" cy="16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многоуголь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6772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Який багатокутник не має жодної діагоналі?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65648"/>
            <a:ext cx="8229600" cy="368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А) </a:t>
            </a:r>
            <a:r>
              <a:rPr lang="uk-UA" sz="4000" dirty="0" smtClean="0"/>
              <a:t>чотирикутник</a:t>
            </a:r>
            <a:endParaRPr lang="uk-UA" sz="4000" dirty="0"/>
          </a:p>
          <a:p>
            <a:pPr marL="0" indent="0">
              <a:buNone/>
            </a:pPr>
            <a:r>
              <a:rPr lang="uk-UA" sz="4000" dirty="0"/>
              <a:t>Б) п’ятикутник</a:t>
            </a:r>
          </a:p>
          <a:p>
            <a:pPr marL="0" indent="0">
              <a:buNone/>
            </a:pPr>
            <a:r>
              <a:rPr lang="uk-UA" sz="4000" dirty="0"/>
              <a:t>В) стокутник</a:t>
            </a:r>
          </a:p>
          <a:p>
            <a:pPr marL="0" indent="0">
              <a:buNone/>
            </a:pPr>
            <a:r>
              <a:rPr lang="uk-UA" sz="4000" dirty="0"/>
              <a:t>Г) трикутник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4411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В яких одиницях не можна вимірювати кути?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А) в хвилинах</a:t>
            </a:r>
          </a:p>
          <a:p>
            <a:pPr marL="0" indent="0">
              <a:buNone/>
            </a:pPr>
            <a:r>
              <a:rPr lang="uk-UA" sz="4000" dirty="0"/>
              <a:t>Б) в градусах</a:t>
            </a:r>
          </a:p>
          <a:p>
            <a:pPr marL="0" indent="0">
              <a:buNone/>
            </a:pPr>
            <a:r>
              <a:rPr lang="uk-UA" sz="4000" dirty="0"/>
              <a:t>В) </a:t>
            </a:r>
            <a:r>
              <a:rPr lang="uk-UA" sz="4000" dirty="0" err="1"/>
              <a:t>в</a:t>
            </a:r>
            <a:r>
              <a:rPr lang="uk-UA" sz="4000" dirty="0"/>
              <a:t> радіанах</a:t>
            </a:r>
          </a:p>
          <a:p>
            <a:pPr marL="0" indent="0">
              <a:buNone/>
            </a:pPr>
            <a:r>
              <a:rPr lang="uk-UA" sz="4000" dirty="0"/>
              <a:t>Г) в метрах</a:t>
            </a:r>
            <a:endParaRPr lang="uk-UA" sz="4000" dirty="0"/>
          </a:p>
        </p:txBody>
      </p:sp>
      <p:pic>
        <p:nvPicPr>
          <p:cNvPr id="8194" name="Picture 2" descr="Картинки по запросу уг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25997" r="18194" b="18222"/>
          <a:stretch/>
        </p:blipFill>
        <p:spPr bwMode="auto">
          <a:xfrm>
            <a:off x="4188725" y="2815770"/>
            <a:ext cx="4847771" cy="31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700808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ІІ  тур</a:t>
            </a:r>
            <a:endParaRPr lang="uk-UA" sz="1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 до </a:t>
            </a:r>
            <a:r>
              <a:rPr lang="ru-RU" sz="4000" dirty="0" err="1" smtClean="0"/>
              <a:t>однієї</a:t>
            </a:r>
            <a:r>
              <a:rPr lang="ru-RU" sz="4000" dirty="0" smtClean="0"/>
              <a:t> </a:t>
            </a:r>
            <a:r>
              <a:rPr lang="ru-RU" sz="4000" dirty="0" err="1" smtClean="0"/>
              <a:t>прямої</a:t>
            </a:r>
            <a:r>
              <a:rPr lang="ru-RU" sz="4000" dirty="0" smtClean="0"/>
              <a:t> </a:t>
            </a:r>
            <a:r>
              <a:rPr lang="ru-RU" sz="4000" dirty="0" err="1" smtClean="0"/>
              <a:t>можна</a:t>
            </a:r>
            <a:r>
              <a:rPr lang="ru-RU" sz="4000" dirty="0" smtClean="0"/>
              <a:t> провести два </a:t>
            </a:r>
            <a:r>
              <a:rPr lang="ru-RU" sz="4000" dirty="0" err="1" smtClean="0"/>
              <a:t>перпендикуляри</a:t>
            </a:r>
            <a:r>
              <a:rPr lang="ru-RU" sz="4000" dirty="0" smtClean="0"/>
              <a:t>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75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 </a:t>
            </a:r>
            <a:r>
              <a:rPr lang="uk-UA" sz="4000" dirty="0"/>
              <a:t>якщо кути рівні, то вони </a:t>
            </a:r>
            <a:r>
              <a:rPr lang="uk-UA" sz="4000" dirty="0" smtClean="0"/>
              <a:t>вертикальні</a:t>
            </a:r>
            <a:r>
              <a:rPr lang="ru-RU" sz="4000" dirty="0" smtClean="0"/>
              <a:t>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Кодування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05176"/>
              </p:ext>
            </p:extLst>
          </p:nvPr>
        </p:nvGraphicFramePr>
        <p:xfrm>
          <a:off x="179512" y="1268760"/>
          <a:ext cx="3528390" cy="432047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88065"/>
                <a:gridCol w="588065"/>
                <a:gridCol w="588065"/>
                <a:gridCol w="588065"/>
                <a:gridCol w="588065"/>
                <a:gridCol w="588065"/>
              </a:tblGrid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6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  <a:latin typeface="+mj-lt"/>
                          <a:cs typeface="Aharoni" pitchFamily="2" charset="-79"/>
                        </a:rPr>
                        <a:t>Е</a:t>
                      </a:r>
                      <a:endParaRPr lang="uk-UA" sz="2800" b="0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  <a:latin typeface="+mj-lt"/>
                          <a:cs typeface="Aharoni" pitchFamily="2" charset="-79"/>
                        </a:rPr>
                        <a:t>Ц</a:t>
                      </a:r>
                      <a:endParaRPr lang="uk-UA" sz="2800" b="0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  <a:latin typeface="+mj-lt"/>
                          <a:cs typeface="Aharoni" pitchFamily="2" charset="-79"/>
                        </a:rPr>
                        <a:t>Ї</a:t>
                      </a:r>
                      <a:endParaRPr lang="uk-UA" sz="2800" b="0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  <a:latin typeface="+mj-lt"/>
                          <a:cs typeface="Aharoni" pitchFamily="2" charset="-79"/>
                        </a:rPr>
                        <a:t>Ч</a:t>
                      </a:r>
                      <a:endParaRPr lang="uk-UA" sz="2800" b="0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  <a:latin typeface="+mj-lt"/>
                          <a:cs typeface="Aharoni" pitchFamily="2" charset="-79"/>
                        </a:rPr>
                        <a:t>З</a:t>
                      </a:r>
                      <a:endParaRPr lang="uk-UA" sz="2800" b="0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5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Ж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К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Є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Р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П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4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О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Й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Н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Л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Д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3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М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С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А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У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Ф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2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Б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І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В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И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Щ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1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Г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Т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Х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Я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j-lt"/>
                          <a:cs typeface="Aharoni" pitchFamily="2" charset="-79"/>
                        </a:rPr>
                        <a:t>Ь</a:t>
                      </a:r>
                      <a:endParaRPr lang="uk-UA" sz="280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 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1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2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3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4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j-lt"/>
                          <a:cs typeface="Aharoni" pitchFamily="2" charset="-79"/>
                        </a:rPr>
                        <a:t>5</a:t>
                      </a:r>
                      <a:endParaRPr lang="uk-UA" sz="2800" b="1" dirty="0"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7563" y="3933056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(2;2), (3;4), (5;3), (1;4), (4;5), (1;3), (3;3), (2;1), (4;2), (2;5), (3;3)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626" y="134076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(1;3), (3;3), (2;1), (1;6), (1;3), (3;3), (2;1), (4;2), (2;5), (3;3)</a:t>
            </a:r>
          </a:p>
        </p:txBody>
      </p:sp>
    </p:spTree>
    <p:extLst>
      <p:ext uri="{BB962C8B-B14F-4D97-AF65-F5344CB8AC3E}">
        <p14:creationId xmlns:p14="http://schemas.microsoft.com/office/powerpoint/2010/main" val="325387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 </a:t>
            </a:r>
            <a:r>
              <a:rPr lang="uk-UA" sz="4000" dirty="0"/>
              <a:t>якщо сума кутів дорівнює 180</a:t>
            </a:r>
            <a:r>
              <a:rPr lang="ru-RU" sz="4000" dirty="0"/>
              <a:t>°</a:t>
            </a:r>
            <a:r>
              <a:rPr lang="uk-UA" sz="4000" dirty="0"/>
              <a:t>, то вони суміжні?</a:t>
            </a:r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 </a:t>
            </a:r>
            <a:r>
              <a:rPr lang="uk-UA" sz="4000" dirty="0"/>
              <a:t>діаметр кола є його хордою?</a:t>
            </a:r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</a:t>
            </a:r>
            <a:r>
              <a:rPr lang="uk-UA" sz="4000" dirty="0"/>
              <a:t>у трикутнику може бути два тупих </a:t>
            </a:r>
            <a:r>
              <a:rPr lang="uk-UA" sz="4000" dirty="0" smtClean="0"/>
              <a:t>кути?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115616" y="1988840"/>
            <a:ext cx="802838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… </a:t>
            </a:r>
            <a:r>
              <a:rPr lang="uk-UA" sz="3600" dirty="0"/>
              <a:t>не існує трикутника зі сторонами 1 м, 2 </a:t>
            </a:r>
            <a:r>
              <a:rPr lang="uk-UA" sz="3600" dirty="0" err="1"/>
              <a:t>м</a:t>
            </a:r>
            <a:r>
              <a:rPr lang="uk-UA" sz="3600" dirty="0"/>
              <a:t>, 3 </a:t>
            </a:r>
            <a:r>
              <a:rPr lang="uk-UA" sz="3600" dirty="0" err="1"/>
              <a:t>м</a:t>
            </a:r>
            <a:r>
              <a:rPr lang="uk-UA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62313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… </a:t>
            </a:r>
            <a:r>
              <a:rPr lang="uk-UA" sz="3600" dirty="0"/>
              <a:t>квадрат є ромбом? </a:t>
            </a:r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28215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… </a:t>
            </a:r>
            <a:r>
              <a:rPr lang="uk-UA" sz="4000" dirty="0"/>
              <a:t>діагоналі паралелограма рівні?</a:t>
            </a:r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</a:t>
            </a:r>
            <a:r>
              <a:rPr lang="uk-UA" sz="3200" dirty="0" smtClean="0"/>
              <a:t> біт </a:t>
            </a:r>
            <a:r>
              <a:rPr lang="uk-UA" sz="3200" dirty="0"/>
              <a:t>— найменша одиниця вимірювання </a:t>
            </a:r>
            <a:r>
              <a:rPr lang="uk-UA" sz="3200" dirty="0" smtClean="0"/>
              <a:t>інформації?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</a:t>
            </a:r>
            <a:r>
              <a:rPr lang="uk-UA" sz="3200" dirty="0" smtClean="0"/>
              <a:t> програми  </a:t>
            </a:r>
            <a:r>
              <a:rPr lang="uk-UA" sz="3200" dirty="0"/>
              <a:t>Блокнот, Word </a:t>
            </a:r>
            <a:r>
              <a:rPr lang="uk-UA" sz="3200" dirty="0" err="1"/>
              <a:t>Pad</a:t>
            </a:r>
            <a:r>
              <a:rPr lang="uk-UA" sz="3200" dirty="0"/>
              <a:t>, Microsoft Word є </a:t>
            </a:r>
            <a:r>
              <a:rPr lang="uk-UA" sz="3200" dirty="0" smtClean="0"/>
              <a:t>текстовими редакторами?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</a:t>
            </a:r>
            <a:r>
              <a:rPr lang="uk-UA" sz="3200" dirty="0" smtClean="0"/>
              <a:t> з </a:t>
            </a:r>
            <a:r>
              <a:rPr lang="uk-UA" sz="3200" dirty="0"/>
              <a:t>англійської мови Windows перекладається як </a:t>
            </a:r>
            <a:r>
              <a:rPr lang="uk-UA" sz="3200" dirty="0" smtClean="0"/>
              <a:t>вікна?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46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</a:t>
            </a:r>
            <a:r>
              <a:rPr lang="uk-UA" sz="3200" dirty="0" smtClean="0"/>
              <a:t>пристрій </a:t>
            </a:r>
            <a:r>
              <a:rPr lang="uk-UA" sz="3200" dirty="0"/>
              <a:t>для підключення до мережі Internet називається принтер</a:t>
            </a:r>
            <a:r>
              <a:rPr lang="ru-RU" sz="3200" dirty="0" smtClean="0"/>
              <a:t>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16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348880"/>
            <a:ext cx="4330824" cy="3975720"/>
          </a:xfrm>
        </p:spPr>
        <p:txBody>
          <a:bodyPr/>
          <a:lstStyle/>
          <a:p>
            <a:pPr marL="0" indent="0">
              <a:buNone/>
            </a:pPr>
            <a:r>
              <a:rPr lang="uk-UA" i="1" dirty="0"/>
              <a:t>Предмет математики настільки серйозний, що корисно не втрачати  можливість зробити його трохи цікавішим.</a:t>
            </a:r>
            <a:endParaRPr lang="uk-UA" dirty="0"/>
          </a:p>
          <a:p>
            <a:pPr marL="0" indent="0" algn="r">
              <a:buNone/>
            </a:pPr>
            <a:r>
              <a:rPr lang="uk-UA" i="1" dirty="0"/>
              <a:t>Б. Паскаль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" y="1484784"/>
            <a:ext cx="393477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7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</a:t>
            </a:r>
            <a:r>
              <a:rPr lang="uk-UA" sz="3200" dirty="0" smtClean="0"/>
              <a:t>алфавіт </a:t>
            </a:r>
            <a:r>
              <a:rPr lang="uk-UA" sz="3200" dirty="0"/>
              <a:t>двійкової системи числення складається з двох цифр: 0 та 1</a:t>
            </a:r>
            <a:r>
              <a:rPr lang="ru-RU" sz="3200" dirty="0" smtClean="0"/>
              <a:t>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16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</a:t>
            </a:r>
            <a:r>
              <a:rPr lang="uk-UA" sz="3200" dirty="0"/>
              <a:t>Word — це операційна система</a:t>
            </a:r>
            <a:r>
              <a:rPr lang="ru-RU" sz="3200" dirty="0" smtClean="0"/>
              <a:t>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16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</a:t>
            </a:r>
            <a:r>
              <a:rPr lang="uk-UA" sz="3200" dirty="0" smtClean="0"/>
              <a:t>ярлик </a:t>
            </a:r>
            <a:r>
              <a:rPr lang="uk-UA" sz="3200" dirty="0"/>
              <a:t>— це об’єкт призначений для зберігання вилучених об’єктів</a:t>
            </a:r>
            <a:r>
              <a:rPr lang="ru-RU" sz="3200" dirty="0" smtClean="0"/>
              <a:t>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16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згодні ви, що…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www.dliceum.com.ua/wp-content/uploads/2013/01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941168"/>
            <a:ext cx="1428760" cy="162359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259632" y="1988840"/>
            <a:ext cx="7416824" cy="3456384"/>
          </a:xfrm>
          <a:prstGeom prst="cloudCallout">
            <a:avLst>
              <a:gd name="adj1" fmla="val -38045"/>
              <a:gd name="adj2" fmla="val 563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 </a:t>
            </a:r>
            <a:r>
              <a:rPr lang="uk-UA" sz="3200" dirty="0" smtClean="0"/>
              <a:t>редагування </a:t>
            </a:r>
            <a:r>
              <a:rPr lang="uk-UA" sz="3200" dirty="0"/>
              <a:t>тексту – це </a:t>
            </a:r>
            <a:r>
              <a:rPr lang="uk-UA" sz="3200" dirty="0" smtClean="0"/>
              <a:t>зміна </a:t>
            </a:r>
            <a:r>
              <a:rPr lang="uk-UA" sz="3200" dirty="0"/>
              <a:t>зовнішнього вигляду тексту</a:t>
            </a:r>
            <a:r>
              <a:rPr lang="ru-RU" sz="3200" dirty="0" smtClean="0"/>
              <a:t>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16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316375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ІІІ  тур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4005064"/>
            <a:ext cx="7772400" cy="641360"/>
          </a:xfrm>
        </p:spPr>
        <p:txBody>
          <a:bodyPr>
            <a:noAutofit/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Капітанський. </a:t>
            </a:r>
          </a:p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Далі… </a:t>
            </a:r>
            <a:r>
              <a:rPr lang="uk-UA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далі</a:t>
            </a: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uk-UA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316375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en-US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тур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4005064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 це?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3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1278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b="1" dirty="0"/>
              <a:t>Шарль </a:t>
            </a:r>
            <a:r>
              <a:rPr lang="uk-UA" b="1" dirty="0" err="1"/>
              <a:t>Перро</a:t>
            </a:r>
            <a:r>
              <a:rPr lang="uk-UA" dirty="0"/>
              <a:t>, автор «Червоної Шапочки», написав казку «Любов циркуля і ...»?</a:t>
            </a:r>
          </a:p>
          <a:p>
            <a:pPr lvl="0" algn="just"/>
            <a:r>
              <a:rPr lang="uk-UA" dirty="0"/>
              <a:t>Цей вимірювальний прилад здавна використовувався людством. В давні часи єгиптян він складався з рівних дерев’яних дощечок, пізніше, в часи Середньовіччя – зі свинцевих пластинок. Після 1792 року цей прилад набув знайомого нам вигляду, його виготовляли часто з дерева, але не з будь-якого, а саме груші…</a:t>
            </a:r>
          </a:p>
          <a:p>
            <a:pPr lvl="0" algn="just"/>
            <a:r>
              <a:rPr lang="uk-UA" dirty="0"/>
              <a:t>Досить часто цей прилад використовувався для тілесних покарань </a:t>
            </a:r>
            <a:r>
              <a:rPr lang="uk-UA" dirty="0" err="1"/>
              <a:t>нерадивих</a:t>
            </a:r>
            <a:r>
              <a:rPr lang="uk-UA" dirty="0"/>
              <a:t> учнів… Цей прилад досить активно використовувався у військовій справі</a:t>
            </a:r>
          </a:p>
          <a:p>
            <a:pPr lvl="0" algn="just"/>
            <a:r>
              <a:rPr lang="uk-UA" dirty="0"/>
              <a:t>Зазвичай цей прилад має нанесені </a:t>
            </a:r>
            <a:r>
              <a:rPr lang="uk-UA" dirty="0" smtClean="0"/>
              <a:t>поділки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9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Картинки по запросу ліній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0" b="93014" l="4000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8231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ліній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5946"/>
          <a:stretch/>
        </p:blipFill>
        <p:spPr bwMode="auto">
          <a:xfrm>
            <a:off x="1619672" y="3857492"/>
            <a:ext cx="5918349" cy="28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63" b="94211" l="3158" r="97368">
                        <a14:foregroundMark x1="22105" y1="18421" x2="22105" y2="55263"/>
                        <a14:foregroundMark x1="49474" y1="19474" x2="58947" y2="33684"/>
                        <a14:foregroundMark x1="72105" y1="19474" x2="83158" y2="19474"/>
                        <a14:foregroundMark x1="10000" y1="23684" x2="8421" y2="49474"/>
                        <a14:foregroundMark x1="57368" y1="47895" x2="68947" y2="4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2295"/>
            <a:ext cx="31683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ліній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4" y="2436296"/>
            <a:ext cx="3810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199856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Цей пристрій був сконструйований у 1964 році руками аспіранта Біла </a:t>
            </a:r>
            <a:r>
              <a:rPr lang="uk-UA" dirty="0" err="1"/>
              <a:t>Інгліша</a:t>
            </a:r>
            <a:r>
              <a:rPr lang="uk-UA" dirty="0"/>
              <a:t> під керівництвом автора Дугласа Карла </a:t>
            </a:r>
            <a:r>
              <a:rPr lang="uk-UA" dirty="0" err="1"/>
              <a:t>Енгельбарта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Серійне виробництво почалося з 1981 року, коли пристрій набув  більш звичного для нас вигляду. Тоді він коштував 400 доларів США.</a:t>
            </a:r>
          </a:p>
          <a:p>
            <a:pPr lvl="0"/>
            <a:r>
              <a:rPr lang="uk-UA" dirty="0"/>
              <a:t>Вперше представлений він мав вигляд дерев’яного куба з кнопкою…</a:t>
            </a:r>
          </a:p>
          <a:p>
            <a:r>
              <a:rPr lang="uk-UA" dirty="0"/>
              <a:t>Поширена легенда, що назву він отримав у Стенфордському Дослідницькому Інституті через схожість сигнального проводу з хвостом однойменного гризуна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93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http://vvpk.at.ua/images/55/220px-Mouse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5" y="836712"/>
            <a:ext cx="4248472" cy="30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комп'ютерна миш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87592"/>
            <a:ext cx="3609812" cy="26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3019004">
            <a:off x="5004602" y="4168218"/>
            <a:ext cx="1266859" cy="42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70" name="Picture 6" descr="Картинки по запросу комп'ютерна ми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5186"/>
            <a:ext cx="3528392" cy="23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8312560">
            <a:off x="3316656" y="4099616"/>
            <a:ext cx="1266859" cy="42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8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700808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  тур</a:t>
            </a:r>
            <a:endParaRPr lang="uk-UA" sz="1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7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316375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тур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221088"/>
            <a:ext cx="8276456" cy="1080120"/>
          </a:xfrm>
        </p:spPr>
        <p:txBody>
          <a:bodyPr>
            <a:noAutofit/>
          </a:bodyPr>
          <a:lstStyle/>
          <a:p>
            <a:pPr algn="ctr"/>
            <a:r>
              <a:rPr lang="uk-UA" sz="7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математичний</a:t>
            </a:r>
            <a:endParaRPr lang="uk-UA" sz="7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4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10" y="1844824"/>
            <a:ext cx="8568952" cy="1296144"/>
          </a:xfrm>
        </p:spPr>
        <p:txBody>
          <a:bodyPr>
            <a:noAutofit/>
          </a:bodyPr>
          <a:lstStyle/>
          <a:p>
            <a:r>
              <a:rPr lang="ru-RU" sz="2800" dirty="0" err="1"/>
              <a:t>Обчисліть</a:t>
            </a:r>
            <a:r>
              <a:rPr lang="ru-RU" sz="2800" dirty="0"/>
              <a:t>, яку </a:t>
            </a:r>
            <a:r>
              <a:rPr lang="ru-RU" sz="2800" dirty="0" err="1"/>
              <a:t>винагороду</a:t>
            </a:r>
            <a:r>
              <a:rPr lang="ru-RU" sz="2800" dirty="0"/>
              <a:t> за свою </a:t>
            </a:r>
            <a:r>
              <a:rPr lang="ru-RU" sz="2800" dirty="0" err="1"/>
              <a:t>працю</a:t>
            </a:r>
            <a:r>
              <a:rPr lang="ru-RU" sz="2800" dirty="0"/>
              <a:t> в </a:t>
            </a:r>
            <a:r>
              <a:rPr lang="ru-RU" sz="2800" dirty="0" err="1"/>
              <a:t>березні</a:t>
            </a:r>
            <a:r>
              <a:rPr lang="ru-RU" sz="2800" dirty="0"/>
              <a:t> (21 </a:t>
            </a:r>
            <a:r>
              <a:rPr lang="ru-RU" sz="2800" dirty="0" err="1"/>
              <a:t>робочий</a:t>
            </a:r>
            <a:r>
              <a:rPr lang="ru-RU" sz="2800" dirty="0"/>
              <a:t> день) </a:t>
            </a:r>
            <a:r>
              <a:rPr lang="ru-RU" sz="2800" dirty="0" err="1"/>
              <a:t>отримає</a:t>
            </a:r>
            <a:r>
              <a:rPr lang="ru-RU" sz="2800" dirty="0"/>
              <a:t> </a:t>
            </a:r>
            <a:r>
              <a:rPr lang="ru-RU" sz="2800" dirty="0" err="1"/>
              <a:t>токар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за один </a:t>
            </a:r>
            <a:r>
              <a:rPr lang="ru-RU" sz="2800" dirty="0" err="1"/>
              <a:t>виріб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сплачують</a:t>
            </a:r>
            <a:r>
              <a:rPr lang="ru-RU" sz="2800" dirty="0"/>
              <a:t> 2.5грн, а норма часу на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виготовлення</a:t>
            </a:r>
            <a:r>
              <a:rPr lang="ru-RU" sz="2800" dirty="0"/>
              <a:t> становить 10хв. (</a:t>
            </a:r>
            <a:r>
              <a:rPr lang="ru-RU" sz="2800" dirty="0" err="1"/>
              <a:t>Тривалість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– 8 год</a:t>
            </a:r>
            <a:r>
              <a:rPr lang="ru-RU" sz="2800" dirty="0" smtClean="0"/>
              <a:t>.)</a:t>
            </a:r>
            <a:br>
              <a:rPr lang="ru-RU" sz="2800" dirty="0" smtClean="0"/>
            </a:b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формула буде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в </a:t>
            </a:r>
            <a:r>
              <a:rPr lang="en-US" sz="2800" dirty="0" smtClean="0"/>
              <a:t>MS Excel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419872" y="3717032"/>
            <a:ext cx="2160240" cy="2880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А) 2520 </a:t>
            </a:r>
            <a:r>
              <a:rPr lang="ru-RU" dirty="0" err="1"/>
              <a:t>грн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Б) 2500 </a:t>
            </a:r>
            <a:r>
              <a:rPr lang="ru-RU" dirty="0" err="1"/>
              <a:t>грн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В) 2509 </a:t>
            </a:r>
            <a:r>
              <a:rPr lang="ru-RU" dirty="0" err="1"/>
              <a:t>грн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Г) 2590 </a:t>
            </a:r>
            <a:r>
              <a:rPr lang="ru-RU" dirty="0" err="1"/>
              <a:t>грн</a:t>
            </a:r>
            <a:endParaRPr lang="uk-UA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796136" y="3717032"/>
            <a:ext cx="3240360" cy="288031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А) </a:t>
            </a:r>
            <a:r>
              <a:rPr lang="en-US" dirty="0"/>
              <a:t>=</a:t>
            </a:r>
            <a:r>
              <a:rPr lang="en-US" dirty="0" smtClean="0"/>
              <a:t>B</a:t>
            </a:r>
            <a:r>
              <a:rPr lang="uk-UA" dirty="0" smtClean="0"/>
              <a:t>4</a:t>
            </a:r>
            <a:r>
              <a:rPr lang="en-US" dirty="0" smtClean="0"/>
              <a:t>/B</a:t>
            </a:r>
            <a:r>
              <a:rPr lang="uk-UA" dirty="0" smtClean="0"/>
              <a:t>6</a:t>
            </a:r>
            <a:r>
              <a:rPr lang="en-US" dirty="0" smtClean="0"/>
              <a:t>*B3*B2*B5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en-US" dirty="0"/>
              <a:t>=</a:t>
            </a:r>
            <a:r>
              <a:rPr lang="en-US" dirty="0" smtClean="0"/>
              <a:t>B</a:t>
            </a:r>
            <a:r>
              <a:rPr lang="uk-UA" dirty="0" smtClean="0"/>
              <a:t>5</a:t>
            </a:r>
            <a:r>
              <a:rPr lang="en-US" dirty="0" smtClean="0"/>
              <a:t>/B4*B3*B2*B</a:t>
            </a:r>
            <a:r>
              <a:rPr lang="uk-UA" dirty="0" smtClean="0"/>
              <a:t>6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en-US" dirty="0"/>
              <a:t>=</a:t>
            </a:r>
            <a:r>
              <a:rPr lang="en-US" dirty="0" smtClean="0"/>
              <a:t>B6/B</a:t>
            </a:r>
            <a:r>
              <a:rPr lang="uk-UA" dirty="0" smtClean="0"/>
              <a:t>3</a:t>
            </a:r>
            <a:r>
              <a:rPr lang="en-US" dirty="0" smtClean="0"/>
              <a:t>*B</a:t>
            </a:r>
            <a:r>
              <a:rPr lang="uk-UA" dirty="0" smtClean="0"/>
              <a:t>2</a:t>
            </a:r>
            <a:r>
              <a:rPr lang="en-US" dirty="0" smtClean="0"/>
              <a:t>*B</a:t>
            </a:r>
            <a:r>
              <a:rPr lang="uk-UA" dirty="0" smtClean="0"/>
              <a:t>4</a:t>
            </a:r>
            <a:r>
              <a:rPr lang="en-US" dirty="0" smtClean="0"/>
              <a:t>*B5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en-US" dirty="0"/>
              <a:t>=</a:t>
            </a:r>
            <a:r>
              <a:rPr lang="en-US" dirty="0" smtClean="0"/>
              <a:t>B6/B4*B3*B2*B5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5" b="19866"/>
          <a:stretch/>
        </p:blipFill>
        <p:spPr bwMode="auto">
          <a:xfrm>
            <a:off x="213103" y="3212976"/>
            <a:ext cx="30269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7"/>
          <a:stretch/>
        </p:blipFill>
        <p:spPr bwMode="auto">
          <a:xfrm>
            <a:off x="10943" y="45384"/>
            <a:ext cx="9133057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4" y="908720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1547664" y="4365104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6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316375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  тур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4005064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асоціації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3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Знайдіть відповідність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Математичні поняття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Прислів'я та приказки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А) Нуль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Б) Протилежні </a:t>
            </a:r>
            <a:r>
              <a:rPr lang="uk-UA" sz="2400" b="1" dirty="0"/>
              <a:t>числа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В) Подвійна </a:t>
            </a:r>
            <a:r>
              <a:rPr lang="uk-UA" sz="2400" b="1" dirty="0"/>
              <a:t>нерівність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Г) Модуль </a:t>
            </a:r>
            <a:r>
              <a:rPr lang="uk-UA" sz="2400" b="1" dirty="0"/>
              <a:t>числа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Д) Подібні доданки</a:t>
            </a:r>
            <a:endParaRPr lang="uk-UA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Book Antiqua" pitchFamily="18" charset="0"/>
              </a:rPr>
              <a:t>1. Ранок </a:t>
            </a:r>
            <a:r>
              <a:rPr lang="uk-UA" sz="2400" b="1" dirty="0">
                <a:latin typeface="Book Antiqua" pitchFamily="18" charset="0"/>
              </a:rPr>
              <a:t>старший за вечір і молодший за </a:t>
            </a:r>
            <a:r>
              <a:rPr lang="uk-UA" sz="2400" b="1" dirty="0" smtClean="0">
                <a:latin typeface="Book Antiqua" pitchFamily="18" charset="0"/>
              </a:rPr>
              <a:t>день.</a:t>
            </a:r>
            <a:endParaRPr lang="uk-UA" sz="24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Book Antiqua" pitchFamily="18" charset="0"/>
              </a:rPr>
              <a:t>2. Ні </a:t>
            </a:r>
            <a:r>
              <a:rPr lang="uk-UA" sz="2400" b="1" dirty="0">
                <a:latin typeface="Book Antiqua" pitchFamily="18" charset="0"/>
              </a:rPr>
              <a:t>риба ні м’ясо.</a:t>
            </a:r>
            <a:endParaRPr lang="uk-UA" sz="2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Book Antiqua" pitchFamily="18" charset="0"/>
              </a:rPr>
              <a:t>3</a:t>
            </a:r>
            <a:r>
              <a:rPr lang="uk-UA" sz="2400" b="1" dirty="0" smtClean="0">
                <a:latin typeface="Book Antiqua" pitchFamily="18" charset="0"/>
              </a:rPr>
              <a:t>. </a:t>
            </a:r>
            <a:r>
              <a:rPr lang="uk-UA" sz="2400" b="1" dirty="0">
                <a:latin typeface="Book Antiqua" pitchFamily="18" charset="0"/>
              </a:rPr>
              <a:t>Криве дерево, а яблука солодкі.</a:t>
            </a:r>
            <a:endParaRPr lang="uk-UA" sz="2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Book Antiqua" pitchFamily="18" charset="0"/>
              </a:rPr>
              <a:t>4</a:t>
            </a:r>
            <a:r>
              <a:rPr lang="uk-UA" sz="2400" b="1" dirty="0">
                <a:latin typeface="Book Antiqua" pitchFamily="18" charset="0"/>
              </a:rPr>
              <a:t>. Люди з людьми, а гори з горами.</a:t>
            </a:r>
            <a:endParaRPr lang="uk-UA" sz="2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Book Antiqua" pitchFamily="18" charset="0"/>
              </a:rPr>
              <a:t>5. Два брати у воду дивляться, а повік не зійдуться.</a:t>
            </a:r>
            <a:endParaRPr lang="uk-UA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Знайдіть відповідність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Математичні поняття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Прислів'я та приказки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2792" cy="408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А) Нуль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Б) Протилежні числа</a:t>
            </a:r>
          </a:p>
          <a:p>
            <a:pPr marL="0" indent="0">
              <a:buNone/>
            </a:pPr>
            <a:endParaRPr lang="uk-UA" sz="2400" b="1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В) Подвійна нерівність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Г) Модуль числа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Д) Подібні доданки</a:t>
            </a:r>
            <a:endParaRPr lang="uk-UA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2</a:t>
            </a:r>
            <a:r>
              <a:rPr lang="uk-UA" sz="2400" b="1" dirty="0" smtClean="0"/>
              <a:t>.Ні </a:t>
            </a:r>
            <a:r>
              <a:rPr lang="uk-UA" sz="2400" b="1" dirty="0"/>
              <a:t>риба ні м’ясо.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/>
              <a:t>5</a:t>
            </a:r>
            <a:r>
              <a:rPr lang="uk-UA" sz="2400" b="1" dirty="0" smtClean="0"/>
              <a:t>. </a:t>
            </a:r>
            <a:r>
              <a:rPr lang="uk-UA" sz="2400" b="1" dirty="0"/>
              <a:t>Два брати у воду дивляться, а повік не зійдуться. </a:t>
            </a:r>
          </a:p>
          <a:p>
            <a:pPr marL="0" indent="0">
              <a:buNone/>
            </a:pPr>
            <a:r>
              <a:rPr lang="uk-UA" sz="2400" b="1" dirty="0"/>
              <a:t>1</a:t>
            </a:r>
            <a:r>
              <a:rPr lang="uk-UA" sz="2400" b="1" dirty="0" smtClean="0"/>
              <a:t>. </a:t>
            </a:r>
            <a:r>
              <a:rPr lang="uk-UA" sz="2400" b="1" dirty="0"/>
              <a:t>Ранок старший за вечір і молодший за день.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/>
              <a:t>3</a:t>
            </a:r>
            <a:r>
              <a:rPr lang="uk-UA" sz="2400" b="1" dirty="0" smtClean="0"/>
              <a:t>. </a:t>
            </a:r>
            <a:r>
              <a:rPr lang="uk-UA" sz="2400" b="1" dirty="0"/>
              <a:t>Криве дерево, а яблука солодкі.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/>
              <a:t>4</a:t>
            </a:r>
            <a:r>
              <a:rPr lang="uk-UA" sz="2400" b="1" dirty="0" smtClean="0"/>
              <a:t>. Люди </a:t>
            </a:r>
            <a:r>
              <a:rPr lang="uk-UA" sz="2400" b="1" dirty="0"/>
              <a:t>з людьми, а гори з горами.</a:t>
            </a:r>
            <a:endParaRPr lang="uk-UA" sz="2400" dirty="0"/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958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316375"/>
            <a:ext cx="77768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uk-UA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ІІ  тур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717032"/>
            <a:ext cx="7844408" cy="1368152"/>
          </a:xfrm>
        </p:spPr>
        <p:txBody>
          <a:bodyPr>
            <a:noAutofit/>
          </a:bodyPr>
          <a:lstStyle/>
          <a:p>
            <a:pPr algn="ctr"/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Великі математики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6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рене дек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8" y="481777"/>
            <a:ext cx="2088232" cy="29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9" y="501741"/>
            <a:ext cx="2517308" cy="29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1.bp.blogspot.com/-GZ-A6fB4ZiE/U2NcwiYf-aI/AAAAAAAAAB4/breZDvqFD94/s1600/%D0%B0%D1%80%D1%85%D1%96%D0%BC%D0%B5%D0%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60" y="557673"/>
            <a:ext cx="2192288" cy="27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32536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Архімед</a:t>
            </a:r>
            <a:endParaRPr lang="uk-UA" dirty="0"/>
          </a:p>
        </p:txBody>
      </p:sp>
      <p:pic>
        <p:nvPicPr>
          <p:cNvPr id="15368" name="Picture 8" descr="http://3.bp.blogspot.com/-a8taSaFI1Q8/U2NdJmz0bfI/AAAAAAAAACI/6sCSjAHQP84/s1600/snF6u66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8" y="3534445"/>
            <a:ext cx="2225514" cy="28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128" y="6381328"/>
            <a:ext cx="222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Франсуа </a:t>
            </a:r>
            <a:r>
              <a:rPr lang="uk-UA" dirty="0" err="1" smtClean="0"/>
              <a:t>Вієт</a:t>
            </a:r>
            <a:endParaRPr lang="uk-UA" dirty="0"/>
          </a:p>
        </p:txBody>
      </p:sp>
      <p:pic>
        <p:nvPicPr>
          <p:cNvPr id="15370" name="Picture 10" descr="http://1.bp.blogspot.com/-HATVtPmg2A4/U2Nflkg_2KI/AAAAAAAAADg/PrmO4dO0WME/s1600/%D0%B7%D0%B0%D0%B2%D0%B0%D0%BD%D1%82%D0%B0%D0%B6%D0%B5%D0%BD%D0%BD%D1%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9" y="3534445"/>
            <a:ext cx="2573452" cy="28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2.bp.blogspot.com/-ji1Jwye7ChE/U2Nfa1pi7sI/AAAAAAAAADY/CHzMhrsjuvQ/s1600/31791.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60" y="3645024"/>
            <a:ext cx="2286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Блез</a:t>
            </a:r>
            <a:r>
              <a:rPr lang="uk-UA" dirty="0" smtClean="0"/>
              <a:t> Паскаль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5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Підведення підсумків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8075240" cy="39037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486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Картинки по запросу підсум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9" y="1801377"/>
            <a:ext cx="4874146" cy="48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Картинки по запросу підсу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488"/>
            <a:ext cx="6905386" cy="66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Franklin Gothic Medium" pitchFamily="34" charset="0"/>
              </a:rPr>
              <a:t>Що </a:t>
            </a:r>
            <a:r>
              <a:rPr lang="uk-UA" sz="4000" dirty="0">
                <a:latin typeface="Franklin Gothic Medium" pitchFamily="34" charset="0"/>
              </a:rPr>
              <a:t>входить до складу системного програмного забезпечення</a:t>
            </a:r>
            <a:r>
              <a:rPr lang="uk-UA" sz="4000" dirty="0" smtClean="0">
                <a:latin typeface="Franklin Gothic Medium" pitchFamily="34" charset="0"/>
              </a:rPr>
              <a:t>?</a:t>
            </a:r>
            <a:endParaRPr lang="uk-UA" sz="4000" dirty="0"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/>
              <a:t>А) текстовий процесор, табличний процесор</a:t>
            </a:r>
          </a:p>
          <a:p>
            <a:pPr marL="0" indent="0">
              <a:buNone/>
            </a:pPr>
            <a:r>
              <a:rPr lang="uk-UA" sz="3200" dirty="0"/>
              <a:t>Б) навчальні програми, моделювальні програми</a:t>
            </a:r>
          </a:p>
          <a:p>
            <a:pPr marL="0" indent="0">
              <a:buNone/>
            </a:pPr>
            <a:r>
              <a:rPr lang="uk-UA" sz="3200" dirty="0"/>
              <a:t>В) сервісні програми, операційні </a:t>
            </a:r>
            <a:r>
              <a:rPr lang="uk-UA" sz="3200" dirty="0" smtClean="0"/>
              <a:t>системи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5904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Що таке піктограма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623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000" dirty="0" smtClean="0"/>
              <a:t>А</a:t>
            </a:r>
            <a:r>
              <a:rPr lang="uk-UA" sz="3000" dirty="0"/>
              <a:t>) спеціальна область пам’яті, що використовується для пересилання між додатками та документами</a:t>
            </a:r>
          </a:p>
          <a:p>
            <a:pPr marL="0" indent="0">
              <a:buNone/>
            </a:pPr>
            <a:r>
              <a:rPr lang="uk-UA" sz="3000" dirty="0"/>
              <a:t>Б) поверхня екрана під час роботи оболонки Windows?</a:t>
            </a:r>
          </a:p>
          <a:p>
            <a:pPr marL="0" indent="0">
              <a:buNone/>
            </a:pPr>
            <a:r>
              <a:rPr lang="uk-UA" sz="3000" dirty="0"/>
              <a:t>В) невелика кольорова картинка, що представляє на екрані дисплея деяку програму, вікно</a:t>
            </a:r>
          </a:p>
          <a:p>
            <a:pPr marL="0" indent="0">
              <a:buNone/>
            </a:pPr>
            <a:r>
              <a:rPr lang="uk-UA" sz="3000" dirty="0"/>
              <a:t>Г) кольорова картинка, що визначає тип програми.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10440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568952" cy="1644792"/>
          </a:xfrm>
        </p:spPr>
        <p:txBody>
          <a:bodyPr>
            <a:noAutofit/>
          </a:bodyPr>
          <a:lstStyle/>
          <a:p>
            <a:r>
              <a:rPr lang="uk-UA" sz="3600" dirty="0">
                <a:latin typeface="Franklin Gothic Medium" pitchFamily="34" charset="0"/>
              </a:rPr>
              <a:t>Яка найменша структурна одиниця розміщення даних на робочому аркуші електронної таблиці?</a:t>
            </a:r>
            <a:endParaRPr lang="uk-UA" sz="3600" dirty="0"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А) адреса комірки</a:t>
            </a:r>
          </a:p>
          <a:p>
            <a:pPr marL="0" indent="0">
              <a:buNone/>
            </a:pPr>
            <a:r>
              <a:rPr lang="uk-UA" sz="3200" dirty="0"/>
              <a:t>Б) стовпець</a:t>
            </a:r>
          </a:p>
          <a:p>
            <a:pPr marL="0" indent="0">
              <a:buNone/>
            </a:pPr>
            <a:r>
              <a:rPr lang="uk-UA" sz="3200" dirty="0"/>
              <a:t>В) комірка</a:t>
            </a:r>
          </a:p>
          <a:p>
            <a:pPr marL="0" indent="0">
              <a:buNone/>
            </a:pPr>
            <a:r>
              <a:rPr lang="uk-UA" sz="3200" dirty="0"/>
              <a:t>Г) рядок</a:t>
            </a:r>
          </a:p>
          <a:p>
            <a:pPr marL="0" indent="0">
              <a:buNone/>
            </a:pPr>
            <a:r>
              <a:rPr lang="uk-UA" sz="3200" dirty="0"/>
              <a:t>Д) табличний курсор</a:t>
            </a:r>
            <a:endParaRPr lang="uk-UA" sz="3200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88" y="2587419"/>
            <a:ext cx="43434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Яка послідовність є алгоритмом запуску програми Калькулятор?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720" y="2090504"/>
            <a:ext cx="4316288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1) оберіть папку Стандартні</a:t>
            </a:r>
          </a:p>
          <a:p>
            <a:pPr marL="0" indent="0">
              <a:buNone/>
            </a:pPr>
            <a:r>
              <a:rPr lang="uk-UA" sz="3200" dirty="0"/>
              <a:t>2) оберіть програму Калькулятор</a:t>
            </a:r>
          </a:p>
          <a:p>
            <a:pPr marL="0" indent="0">
              <a:buNone/>
            </a:pPr>
            <a:r>
              <a:rPr lang="uk-UA" sz="3200" dirty="0"/>
              <a:t>3) клацніть по кнопці Пуск</a:t>
            </a:r>
          </a:p>
          <a:p>
            <a:pPr marL="0" indent="0">
              <a:buNone/>
            </a:pPr>
            <a:r>
              <a:rPr lang="uk-UA" sz="3200" dirty="0"/>
              <a:t>4) оберіть пункт Програми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348879"/>
            <a:ext cx="3682752" cy="400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>
                <a:latin typeface="Franklin Gothic Medium" pitchFamily="34" charset="0"/>
              </a:rPr>
              <a:t>А) 4, 3, 1, 2</a:t>
            </a:r>
          </a:p>
          <a:p>
            <a:pPr marL="0" indent="0">
              <a:buNone/>
            </a:pPr>
            <a:r>
              <a:rPr lang="uk-UA" sz="4400" dirty="0">
                <a:latin typeface="Franklin Gothic Medium" pitchFamily="34" charset="0"/>
              </a:rPr>
              <a:t>Б) 1, 3, 4, 2</a:t>
            </a:r>
          </a:p>
          <a:p>
            <a:pPr marL="0" indent="0">
              <a:buNone/>
            </a:pPr>
            <a:r>
              <a:rPr lang="uk-UA" sz="4400" dirty="0">
                <a:latin typeface="Franklin Gothic Medium" pitchFamily="34" charset="0"/>
              </a:rPr>
              <a:t>В) 2, 1, 4, 3</a:t>
            </a:r>
          </a:p>
          <a:p>
            <a:pPr marL="0" indent="0">
              <a:buNone/>
            </a:pPr>
            <a:r>
              <a:rPr lang="uk-UA" sz="4400" dirty="0">
                <a:latin typeface="Franklin Gothic Medium" pitchFamily="34" charset="0"/>
              </a:rPr>
              <a:t>Г) 3, 4, 1, </a:t>
            </a:r>
            <a:r>
              <a:rPr lang="uk-UA" sz="4400" dirty="0" smtClean="0">
                <a:latin typeface="Franklin Gothic Medium" pitchFamily="34" charset="0"/>
              </a:rPr>
              <a:t>2</a:t>
            </a:r>
            <a:endParaRPr lang="uk-UA" sz="44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7848"/>
            <a:ext cx="77048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Яке розширення має документ MS Word?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4" cy="35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А)  </a:t>
            </a:r>
            <a:r>
              <a:rPr lang="uk-UA" sz="3600" dirty="0" err="1"/>
              <a:t>xls</a:t>
            </a:r>
            <a:r>
              <a:rPr lang="uk-UA" sz="3600" dirty="0"/>
              <a:t> </a:t>
            </a:r>
          </a:p>
          <a:p>
            <a:pPr marL="0" indent="0">
              <a:buNone/>
            </a:pPr>
            <a:r>
              <a:rPr lang="uk-UA" sz="3600" dirty="0"/>
              <a:t>Б) </a:t>
            </a:r>
            <a:r>
              <a:rPr lang="uk-UA" sz="3600" dirty="0" err="1"/>
              <a:t>mdb</a:t>
            </a:r>
            <a:r>
              <a:rPr lang="uk-UA" sz="3600" dirty="0"/>
              <a:t> </a:t>
            </a:r>
          </a:p>
          <a:p>
            <a:pPr marL="0" indent="0">
              <a:buNone/>
            </a:pPr>
            <a:r>
              <a:rPr lang="uk-UA" sz="3600" dirty="0"/>
              <a:t>В) </a:t>
            </a:r>
            <a:r>
              <a:rPr lang="uk-UA" sz="3600" dirty="0" err="1"/>
              <a:t>doc</a:t>
            </a:r>
            <a:r>
              <a:rPr lang="uk-UA" sz="3600" dirty="0"/>
              <a:t> </a:t>
            </a:r>
          </a:p>
          <a:p>
            <a:pPr marL="0" indent="0">
              <a:buNone/>
            </a:pPr>
            <a:r>
              <a:rPr lang="uk-UA" sz="3600" dirty="0"/>
              <a:t>Г) </a:t>
            </a:r>
            <a:r>
              <a:rPr lang="uk-UA" sz="3600" dirty="0" err="1" smtClean="0"/>
              <a:t>txt</a:t>
            </a:r>
            <a:endParaRPr lang="uk-UA" sz="3600" dirty="0"/>
          </a:p>
        </p:txBody>
      </p:sp>
      <p:sp>
        <p:nvSpPr>
          <p:cNvPr id="4" name="AutoShape 2" descr="Картинки по запросу pyfxjr 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pyfxjr wo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Картинки по запросу pyfxjr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017"/>
            <a:ext cx="3129905" cy="32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1173</Words>
  <Application>Microsoft Office PowerPoint</Application>
  <PresentationFormat>Экран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Математико – інформатична мозаїка</vt:lpstr>
      <vt:lpstr>Кодування </vt:lpstr>
      <vt:lpstr>Презентация PowerPoint</vt:lpstr>
      <vt:lpstr>Презентация PowerPoint</vt:lpstr>
      <vt:lpstr>Що входить до складу системного програмного забезпечення?</vt:lpstr>
      <vt:lpstr>Що таке піктограма?</vt:lpstr>
      <vt:lpstr>Яка найменша структурна одиниця розміщення даних на робочому аркуші електронної таблиці?</vt:lpstr>
      <vt:lpstr>Яка послідовність є алгоритмом запуску програми Калькулятор?</vt:lpstr>
      <vt:lpstr>Яке розширення має документ MS Word?</vt:lpstr>
      <vt:lpstr>Які основні параметри форматування символів?</vt:lpstr>
      <vt:lpstr>Чому дорівнює 112 ?</vt:lpstr>
      <vt:lpstr>Яка зі старовинних мір не є одиницею довжини?</vt:lpstr>
      <vt:lpstr>Яка геометрична фігура була дуже популярною серед англійських джентльменів?</vt:lpstr>
      <vt:lpstr>Які природні кристали мають форму куба і є в кожного з нас?</vt:lpstr>
      <vt:lpstr>Який багатокутник не має жодної діагоналі?</vt:lpstr>
      <vt:lpstr>В яких одиницях не можна вимірювати кути?</vt:lpstr>
      <vt:lpstr>Презентация PowerPoint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Чи згодні ви, що…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Обчисліть, яку винагороду за свою працю в березні (21 робочий день) отримає токар, якщо за один виріб йому сплачують 2.5грн, а норма часу на його виготовлення становить 10хв. (Тривалість зміни – 8 год.) Який вигляд загальна формула буде мати в MS Excel?</vt:lpstr>
      <vt:lpstr>Презентация PowerPoint</vt:lpstr>
      <vt:lpstr>Презентация PowerPoint</vt:lpstr>
      <vt:lpstr>Знайдіть відповідність</vt:lpstr>
      <vt:lpstr>Знайдіть відповідність</vt:lpstr>
      <vt:lpstr>Презентация PowerPoint</vt:lpstr>
      <vt:lpstr>Презентация PowerPoint</vt:lpstr>
      <vt:lpstr>Підведення підсумків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Математико – інформатична мозаїка</dc:title>
  <dc:creator>Лена</dc:creator>
  <cp:lastModifiedBy>Лена</cp:lastModifiedBy>
  <cp:revision>24</cp:revision>
  <dcterms:created xsi:type="dcterms:W3CDTF">2017-02-01T17:01:08Z</dcterms:created>
  <dcterms:modified xsi:type="dcterms:W3CDTF">2017-02-01T23:07:33Z</dcterms:modified>
</cp:coreProperties>
</file>