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44"/>
  </p:notesMasterIdLst>
  <p:sldIdLst>
    <p:sldId id="399" r:id="rId3"/>
    <p:sldId id="337" r:id="rId4"/>
    <p:sldId id="327" r:id="rId5"/>
    <p:sldId id="332" r:id="rId6"/>
    <p:sldId id="267" r:id="rId7"/>
    <p:sldId id="370" r:id="rId8"/>
    <p:sldId id="292" r:id="rId9"/>
    <p:sldId id="340" r:id="rId10"/>
    <p:sldId id="341" r:id="rId11"/>
    <p:sldId id="289" r:id="rId12"/>
    <p:sldId id="270" r:id="rId13"/>
    <p:sldId id="262" r:id="rId14"/>
    <p:sldId id="286" r:id="rId15"/>
    <p:sldId id="354" r:id="rId16"/>
    <p:sldId id="302" r:id="rId17"/>
    <p:sldId id="351" r:id="rId18"/>
    <p:sldId id="352" r:id="rId19"/>
    <p:sldId id="357" r:id="rId20"/>
    <p:sldId id="355" r:id="rId21"/>
    <p:sldId id="394" r:id="rId22"/>
    <p:sldId id="380" r:id="rId23"/>
    <p:sldId id="369" r:id="rId24"/>
    <p:sldId id="395" r:id="rId25"/>
    <p:sldId id="311" r:id="rId26"/>
    <p:sldId id="367" r:id="rId27"/>
    <p:sldId id="360" r:id="rId28"/>
    <p:sldId id="361" r:id="rId29"/>
    <p:sldId id="297" r:id="rId30"/>
    <p:sldId id="298" r:id="rId31"/>
    <p:sldId id="368" r:id="rId32"/>
    <p:sldId id="371" r:id="rId33"/>
    <p:sldId id="271" r:id="rId34"/>
    <p:sldId id="294" r:id="rId35"/>
    <p:sldId id="374" r:id="rId36"/>
    <p:sldId id="364" r:id="rId37"/>
    <p:sldId id="313" r:id="rId38"/>
    <p:sldId id="373" r:id="rId39"/>
    <p:sldId id="316" r:id="rId40"/>
    <p:sldId id="388" r:id="rId41"/>
    <p:sldId id="283" r:id="rId42"/>
    <p:sldId id="36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431705"/>
    <a:srgbClr val="0033CC"/>
    <a:srgbClr val="4A1906"/>
    <a:srgbClr val="D60000"/>
    <a:srgbClr val="E9FECA"/>
    <a:srgbClr val="E0FDB5"/>
    <a:srgbClr val="EBE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771" autoAdjust="0"/>
  </p:normalViewPr>
  <p:slideViewPr>
    <p:cSldViewPr>
      <p:cViewPr varScale="1">
        <p:scale>
          <a:sx n="54" d="100"/>
          <a:sy n="54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7AEF-E205-4A37-9378-5C9E91A429DB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9357-72C0-48EA-815A-66C736E073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82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75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64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23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65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3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9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18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062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294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23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5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89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855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9357-72C0-48EA-815A-66C736E0738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09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2.wdp"/><Relationship Id="rId5" Type="http://schemas.openxmlformats.org/officeDocument/2006/relationships/image" Target="../media/image28.png"/><Relationship Id="rId4" Type="http://schemas.microsoft.com/office/2007/relationships/hdphoto" Target="../media/hdphoto2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95504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6000" i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6000" i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Узагальнюючий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урок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клас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</a:t>
            </a:r>
            <a:r>
              <a:rPr lang="ru-RU" sz="4800" i="1" dirty="0" err="1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Алгоритми</a:t>
            </a:r>
            <a:r>
              <a:rPr lang="ru-RU" sz="4800" i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»</a:t>
            </a:r>
            <a:endParaRPr lang="ru-RU" b="1" i="1" dirty="0">
              <a:ln w="1905"/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1380" name="Picture 4" descr="http://vchilka.in.ua/ippopbb/%D0%9B%D0%B5%D0%BA%D1%86%D1%96%D1%8F+7+%D0%B0%D0%BB%D0%B3%D0%BE%D1%80%D0%B8%D1%82%D0%BC%D0%B8.+%D0%A2%D0%B8%D0%BF%D0%B8+%D0%B0%D0%BB%D0%B3%D0%BE%D1%80%D0%B8%D1%82%D0%BC%D1%96%D0%B2.+%D0%A1%D0%BF%D0%BE%D1%81%D0%BE%D0%B1%D0%B8+%D0%BE%D0%BF%D0%B8%D1%81%D1%83+%D0%B0%D0%BB%D0%B3%D0%BE%D1%80%D0%B8%D1%82%D0%BC%D1%96%D0%B2b/7256_html_m4092a85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7234" b="14835"/>
          <a:stretch>
            <a:fillRect/>
          </a:stretch>
        </p:blipFill>
        <p:spPr bwMode="auto">
          <a:xfrm>
            <a:off x="857224" y="1857364"/>
            <a:ext cx="3857652" cy="4230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13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00" y="188640"/>
            <a:ext cx="8928992" cy="792088"/>
          </a:xfrm>
        </p:spPr>
        <p:txBody>
          <a:bodyPr>
            <a:noAutofit/>
          </a:bodyPr>
          <a:lstStyle/>
          <a:p>
            <a:r>
              <a:rPr lang="ru-RU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Зупинка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3</a:t>
            </a:r>
            <a:endParaRPr lang="ru-RU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00" y="1124744"/>
            <a:ext cx="8928992" cy="5328592"/>
          </a:xfrm>
        </p:spPr>
        <p:txBody>
          <a:bodyPr>
            <a:normAutofit/>
          </a:bodyPr>
          <a:lstStyle/>
          <a:p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l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</a:p>
          <a:p>
            <a:pPr algn="l"/>
            <a:endParaRPr lang="ru-RU" sz="28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l"/>
            <a:endParaRPr lang="ru-RU" sz="28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l"/>
            <a:endParaRPr lang="ru-RU" sz="30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карток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скласти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алгоритм.</a:t>
            </a:r>
            <a:endParaRPr lang="ru-RU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Мама\Desktop\67284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4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64807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0099"/>
                </a:solidFill>
              </a:rPr>
              <a:t>І підгрупа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229200"/>
            <a:ext cx="9036496" cy="151216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Порівняти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алгоритм в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зошиті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на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екрані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До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якого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виду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відноситься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алгоритм? </a:t>
            </a:r>
          </a:p>
          <a:p>
            <a:pPr algn="l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Давайте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виконаємо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61694" y="908720"/>
            <a:ext cx="3656965" cy="432048"/>
          </a:xfrm>
          <a:prstGeom prst="ellipse">
            <a:avLst/>
          </a:prstGeom>
          <a:solidFill>
            <a:schemeClr val="accent3">
              <a:tint val="50000"/>
              <a:satMod val="300000"/>
            </a:schemeClr>
          </a:solidFill>
          <a:ln w="28575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Початок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500174"/>
            <a:ext cx="3583616" cy="36004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Відкрити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зоши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5043" y="1988840"/>
            <a:ext cx="3602662" cy="36004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Взяти</a:t>
            </a:r>
            <a:r>
              <a:rPr lang="ru-RU" sz="2200" b="1" dirty="0" smtClean="0">
                <a:solidFill>
                  <a:schemeClr val="tx1"/>
                </a:solidFill>
              </a:rPr>
              <a:t> ручку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900" y="2492896"/>
            <a:ext cx="3624813" cy="36004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Запиши число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2263" y="2996952"/>
            <a:ext cx="3612211" cy="36004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Запиши «</a:t>
            </a:r>
            <a:r>
              <a:rPr lang="ru-RU" sz="2200" b="1" dirty="0" err="1" smtClean="0">
                <a:solidFill>
                  <a:schemeClr val="tx1"/>
                </a:solidFill>
              </a:rPr>
              <a:t>Класна</a:t>
            </a:r>
            <a:r>
              <a:rPr lang="ru-RU" sz="2200" b="1" dirty="0" smtClean="0">
                <a:solidFill>
                  <a:schemeClr val="tx1"/>
                </a:solidFill>
              </a:rPr>
              <a:t> робота»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6747" y="3501008"/>
            <a:ext cx="3637740" cy="347489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Запиши тему уроку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0274" y="4016377"/>
            <a:ext cx="3650685" cy="36004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Поклади</a:t>
            </a:r>
            <a:r>
              <a:rPr lang="ru-RU" sz="2200" b="1" dirty="0" smtClean="0">
                <a:solidFill>
                  <a:schemeClr val="tx1"/>
                </a:solidFill>
              </a:rPr>
              <a:t> ручку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87134" y="4581128"/>
            <a:ext cx="3656966" cy="432048"/>
          </a:xfrm>
          <a:prstGeom prst="ellipse">
            <a:avLst/>
          </a:prstGeom>
          <a:solidFill>
            <a:schemeClr val="accent3">
              <a:tint val="50000"/>
              <a:satMod val="30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Кінець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00958" y="3000372"/>
            <a:ext cx="876094" cy="440514"/>
          </a:xfrm>
          <a:prstGeom prst="rect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rgbClr val="FF0066"/>
                </a:solidFill>
              </a:rPr>
              <a:t>Ні</a:t>
            </a:r>
            <a:endParaRPr lang="ru-RU" sz="2200" b="1" dirty="0">
              <a:solidFill>
                <a:srgbClr val="FF0066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35756" y="785900"/>
            <a:ext cx="4665363" cy="504056"/>
          </a:xfrm>
          <a:prstGeom prst="ellipse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Початок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5757" y="1469541"/>
            <a:ext cx="4665364" cy="360040"/>
          </a:xfrm>
          <a:prstGeom prst="rect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Візьми</a:t>
            </a:r>
            <a:r>
              <a:rPr lang="ru-RU" sz="2200" b="1" dirty="0" smtClean="0">
                <a:solidFill>
                  <a:schemeClr val="tx1"/>
                </a:solidFill>
              </a:rPr>
              <a:t> портфель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5757" y="2027822"/>
            <a:ext cx="4704183" cy="404789"/>
          </a:xfrm>
          <a:prstGeom prst="rect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Дістань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з</a:t>
            </a:r>
            <a:r>
              <a:rPr lang="ru-RU" sz="2200" b="1" dirty="0" smtClean="0">
                <a:solidFill>
                  <a:schemeClr val="tx1"/>
                </a:solidFill>
              </a:rPr>
              <a:t> портфеля один </a:t>
            </a:r>
            <a:r>
              <a:rPr lang="ru-RU" sz="2200" b="1" dirty="0" err="1" smtClean="0">
                <a:solidFill>
                  <a:schemeClr val="tx1"/>
                </a:solidFill>
              </a:rPr>
              <a:t>зошит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Ромб 4"/>
          <p:cNvSpPr/>
          <p:nvPr/>
        </p:nvSpPr>
        <p:spPr>
          <a:xfrm flipH="1">
            <a:off x="2596455" y="2564904"/>
            <a:ext cx="4743485" cy="1380154"/>
          </a:xfrm>
          <a:prstGeom prst="diamond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Якщо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є</a:t>
            </a:r>
            <a:r>
              <a:rPr lang="ru-RU" sz="2200" b="1" dirty="0" smtClean="0">
                <a:solidFill>
                  <a:schemeClr val="tx1"/>
                </a:solidFill>
              </a:rPr>
              <a:t> в </a:t>
            </a:r>
            <a:r>
              <a:rPr lang="ru-RU" sz="2200" b="1" dirty="0" err="1" smtClean="0">
                <a:solidFill>
                  <a:schemeClr val="tx1"/>
                </a:solidFill>
              </a:rPr>
              <a:t>портфелі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ще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зошит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071810"/>
            <a:ext cx="826827" cy="403337"/>
          </a:xfrm>
          <a:prstGeom prst="rect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0066"/>
                </a:solidFill>
              </a:rPr>
              <a:t>Так</a:t>
            </a:r>
            <a:endParaRPr lang="ru-RU" sz="2200" b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5750" y="4046977"/>
            <a:ext cx="4693874" cy="371859"/>
          </a:xfrm>
          <a:prstGeom prst="rect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Закрити</a:t>
            </a:r>
            <a:r>
              <a:rPr lang="ru-RU" sz="2200" b="1" dirty="0" smtClean="0">
                <a:solidFill>
                  <a:schemeClr val="tx1"/>
                </a:solidFill>
              </a:rPr>
              <a:t> портфель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5751" y="4581127"/>
            <a:ext cx="4693874" cy="342181"/>
          </a:xfrm>
          <a:prstGeom prst="rect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Прибрати</a:t>
            </a:r>
            <a:r>
              <a:rPr lang="ru-RU" sz="2200" b="1" dirty="0" smtClean="0">
                <a:solidFill>
                  <a:schemeClr val="tx1"/>
                </a:solidFill>
              </a:rPr>
              <a:t> портфель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95750" y="5085184"/>
            <a:ext cx="4724906" cy="504056"/>
          </a:xfrm>
          <a:prstGeom prst="ellipse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Кінець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2128336" y="2027822"/>
            <a:ext cx="467414" cy="695043"/>
          </a:xfrm>
          <a:prstGeom prst="bentArrow">
            <a:avLst/>
          </a:prstGeom>
          <a:solidFill>
            <a:schemeClr val="accent6">
              <a:tint val="50000"/>
              <a:satMod val="30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8835" y="34171"/>
            <a:ext cx="9015165" cy="667236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1663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000099"/>
                </a:solidFill>
              </a:rPr>
              <a:t>ІІ підгрупа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7504" y="5715016"/>
            <a:ext cx="9036496" cy="1142984"/>
          </a:xfrm>
          <a:prstGeom prst="rect">
            <a:avLst/>
          </a:prstGeom>
          <a:ln w="425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0">
            <a:normAutofit fontScale="92500" lnSpcReduction="10000"/>
          </a:bodyPr>
          <a:lstStyle/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- Порівняти алгоритм в зошиті та на екрані. До якого виду відноситься цей алгоритм? </a:t>
            </a: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- Давайте виконаємо його. 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1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920880" cy="1902073"/>
          </a:xfrm>
        </p:spPr>
        <p:txBody>
          <a:bodyPr>
            <a:normAutofit fontScale="90000"/>
            <a:scene3d>
              <a:camera prst="perspectiveFront"/>
              <a:lightRig rig="threePt" dir="t"/>
            </a:scene3d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          </a:t>
            </a:r>
            <a:br>
              <a:rPr lang="ru-RU" sz="3600" dirty="0" smtClean="0"/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«Я думаю, то я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існую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»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    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   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31540" y="188640"/>
            <a:ext cx="7992888" cy="864096"/>
          </a:xfrm>
        </p:spPr>
        <p:txBody>
          <a:bodyPr>
            <a:noAutofit/>
          </a:bodyPr>
          <a:lstStyle/>
          <a:p>
            <a:r>
              <a:rPr lang="ru-RU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Зупинка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026" name="Picture 2" descr="C:\Users\Мам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636911"/>
            <a:ext cx="3312368" cy="31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12776"/>
            <a:ext cx="8390108" cy="245657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</a:t>
            </a:r>
            <a:b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4000" b="1" dirty="0" smtClean="0">
                <a:solidFill>
                  <a:srgbClr val="000099"/>
                </a:solidFill>
              </a:rPr>
              <a:t> вид та форму алгоритму.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Мама\Desktop\30.11.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1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9772" y="1169052"/>
            <a:ext cx="4079572" cy="7458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</a:t>
            </a:r>
            <a:endParaRPr lang="ru-RU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35996" y="1914867"/>
            <a:ext cx="0" cy="2989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28860" y="2214554"/>
            <a:ext cx="4088233" cy="5394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Слухай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35996" y="2786219"/>
            <a:ext cx="0" cy="2769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1111" y="3063164"/>
            <a:ext cx="4088232" cy="5506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Думай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1111" y="3881685"/>
            <a:ext cx="4088233" cy="5625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Міркуй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537319" y="4426277"/>
            <a:ext cx="5560" cy="240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519773" y="5499320"/>
            <a:ext cx="4079571" cy="7683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endParaRPr lang="ru-RU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377" y="3638550"/>
            <a:ext cx="2746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376" y="5229199"/>
            <a:ext cx="2746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9773" y="4684584"/>
            <a:ext cx="4079571" cy="5446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Відповідай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38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7809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3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72408" cy="49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2008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30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678" y="1268760"/>
            <a:ext cx="4059237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4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6" y="188640"/>
            <a:ext cx="9001000" cy="64807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30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124744"/>
            <a:ext cx="3852427" cy="50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0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11960" y="1484784"/>
            <a:ext cx="3024336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Алгоритм</a:t>
            </a:r>
          </a:p>
        </p:txBody>
      </p:sp>
      <p:pic>
        <p:nvPicPr>
          <p:cNvPr id="1026" name="Picture 2" descr="C:\Users\Мама\Desktop\slide_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695" y="2099072"/>
            <a:ext cx="4968552" cy="32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099072"/>
            <a:ext cx="3312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Обчислити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виразу</a:t>
            </a:r>
            <a:r>
              <a:rPr lang="ru-RU" sz="2200" b="1" dirty="0" smtClean="0"/>
              <a:t>: </a:t>
            </a:r>
            <a:endParaRPr lang="ru-RU" sz="2200" b="1" dirty="0"/>
          </a:p>
          <a:p>
            <a:r>
              <a:rPr lang="ru-RU" sz="2200" b="1" dirty="0"/>
              <a:t>2а – 6 + </a:t>
            </a:r>
            <a:r>
              <a:rPr lang="ru-RU" sz="2200" b="1" dirty="0" smtClean="0"/>
              <a:t>5, </a:t>
            </a:r>
            <a:r>
              <a:rPr lang="ru-RU" sz="2200" b="1" dirty="0" err="1" smtClean="0"/>
              <a:t>якщо</a:t>
            </a:r>
            <a:r>
              <a:rPr lang="ru-RU" sz="2200" b="1" dirty="0" smtClean="0"/>
              <a:t> </a:t>
            </a:r>
            <a:r>
              <a:rPr lang="ru-RU" sz="2200" b="1" dirty="0"/>
              <a:t>а = 3</a:t>
            </a:r>
          </a:p>
        </p:txBody>
      </p:sp>
    </p:spTree>
    <p:extLst>
      <p:ext uri="{BB962C8B-B14F-4D97-AF65-F5344CB8AC3E}">
        <p14:creationId xmlns:p14="http://schemas.microsoft.com/office/powerpoint/2010/main" xmlns="" val="5667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67286" y="404664"/>
            <a:ext cx="3816423" cy="64807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Початок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7286" y="1351037"/>
            <a:ext cx="381642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Підготовка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уроку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2951820" y="2369198"/>
            <a:ext cx="3600400" cy="1086222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настрій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733341" y="1052736"/>
            <a:ext cx="1" cy="298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50494" y="2033572"/>
            <a:ext cx="1526" cy="33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28184" y="3018811"/>
            <a:ext cx="0" cy="3051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142406" y="2923350"/>
            <a:ext cx="809414" cy="305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42406" y="2915360"/>
            <a:ext cx="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305984" y="2915360"/>
            <a:ext cx="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8596" y="3500438"/>
            <a:ext cx="2808312" cy="7281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Посміхніться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один одному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8805" y="3467569"/>
            <a:ext cx="3024336" cy="7281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Подивіться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інших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301408" y="4195691"/>
            <a:ext cx="915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658805" y="4483723"/>
            <a:ext cx="3027895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Посміхниться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325630" y="5131795"/>
            <a:ext cx="0" cy="302176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544529" y="2905302"/>
            <a:ext cx="756879" cy="1525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171031" y="5419828"/>
            <a:ext cx="5154599" cy="14143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932040" y="543397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2867286" y="5736067"/>
            <a:ext cx="3816424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Починаємо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22748" y="2325283"/>
            <a:ext cx="829072" cy="44619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437311" y="2326796"/>
            <a:ext cx="864097" cy="44619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71031" y="4195691"/>
            <a:ext cx="0" cy="1224137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xmlns="" val="39166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82123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20" y="188640"/>
            <a:ext cx="8928991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1. </a:t>
            </a:r>
            <a:r>
              <a:rPr lang="ru-RU" sz="28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28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5706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2. </a:t>
            </a:r>
            <a:r>
              <a:rPr lang="ru-RU" sz="2800" b="1" dirty="0" err="1" smtClean="0">
                <a:solidFill>
                  <a:srgbClr val="000099"/>
                </a:solidFill>
              </a:rPr>
              <a:t>Відгадати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</a:rPr>
              <a:t>прислів</a:t>
            </a:r>
            <a:r>
              <a:rPr lang="en-US" sz="2800" b="1" dirty="0" smtClean="0">
                <a:solidFill>
                  <a:srgbClr val="000099"/>
                </a:solidFill>
              </a:rPr>
              <a:t>’</a:t>
            </a:r>
            <a:r>
              <a:rPr lang="uk-UA" sz="2800" b="1" dirty="0" smtClean="0">
                <a:solidFill>
                  <a:srgbClr val="000099"/>
                </a:solidFill>
              </a:rPr>
              <a:t>я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39480" y="1268760"/>
            <a:ext cx="2448272" cy="504056"/>
          </a:xfrm>
          <a:prstGeom prst="ellipse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3347864" y="2060848"/>
            <a:ext cx="2448272" cy="792088"/>
          </a:xfrm>
          <a:prstGeom prst="diamond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 7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9" idx="2"/>
            <a:endCxn id="12" idx="0"/>
          </p:cNvCxnSpPr>
          <p:nvPr/>
        </p:nvCxnSpPr>
        <p:spPr>
          <a:xfrm>
            <a:off x="4572000" y="2852936"/>
            <a:ext cx="27620" cy="55111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75484" y="3404046"/>
            <a:ext cx="2448272" cy="481956"/>
          </a:xfrm>
          <a:prstGeom prst="rect">
            <a:avLst/>
          </a:prstGeom>
          <a:solidFill>
            <a:srgbClr val="67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Відміряти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75484" y="4380495"/>
            <a:ext cx="2465040" cy="504056"/>
          </a:xfrm>
          <a:prstGeom prst="rect">
            <a:avLst/>
          </a:prstGeom>
          <a:solidFill>
            <a:srgbClr val="67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Відрізати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75484" y="5181611"/>
            <a:ext cx="2514854" cy="504056"/>
          </a:xfrm>
          <a:prstGeom prst="ellipse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endCxn id="12" idx="1"/>
          </p:cNvCxnSpPr>
          <p:nvPr/>
        </p:nvCxnSpPr>
        <p:spPr>
          <a:xfrm>
            <a:off x="2583396" y="3645024"/>
            <a:ext cx="79208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74851" y="2456892"/>
            <a:ext cx="8545" cy="11881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1"/>
          </p:cNvCxnSpPr>
          <p:nvPr/>
        </p:nvCxnSpPr>
        <p:spPr>
          <a:xfrm>
            <a:off x="2574851" y="2456892"/>
            <a:ext cx="773013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3"/>
          </p:cNvCxnSpPr>
          <p:nvPr/>
        </p:nvCxnSpPr>
        <p:spPr>
          <a:xfrm>
            <a:off x="5796136" y="2456892"/>
            <a:ext cx="64807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444208" y="2456892"/>
            <a:ext cx="0" cy="16531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08004" y="4110000"/>
            <a:ext cx="18362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608004" y="4110000"/>
            <a:ext cx="0" cy="27049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646290" y="4884551"/>
            <a:ext cx="16768" cy="30556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787752" y="1988840"/>
            <a:ext cx="656456" cy="3600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707904" y="2924944"/>
            <a:ext cx="864096" cy="361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Так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9013"/>
            <a:ext cx="1899741" cy="28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Безымянный -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168858"/>
            <a:ext cx="1800200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>
            <a:stCxn id="3" idx="4"/>
            <a:endCxn id="9" idx="0"/>
          </p:cNvCxnSpPr>
          <p:nvPr/>
        </p:nvCxnSpPr>
        <p:spPr>
          <a:xfrm>
            <a:off x="4563616" y="1772816"/>
            <a:ext cx="838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69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30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64" y="1052737"/>
            <a:ext cx="7632848" cy="53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8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3200" dirty="0" smtClean="0">
                <a:solidFill>
                  <a:srgbClr val="000099"/>
                </a:solidFill>
              </a:rPr>
              <a:t> вид та форму алгоритму</a:t>
            </a:r>
            <a:endParaRPr lang="ru-RU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85728"/>
            <a:ext cx="9001000" cy="792088"/>
          </a:xfrm>
          <a:noFill/>
          <a:ln w="12700">
            <a:noFill/>
          </a:ln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0099"/>
                </a:solidFill>
              </a:rPr>
              <a:t>Скласти</a:t>
            </a:r>
            <a:r>
              <a:rPr lang="ru-RU" sz="2800" dirty="0" smtClean="0">
                <a:solidFill>
                  <a:srgbClr val="000099"/>
                </a:solidFill>
              </a:rPr>
              <a:t> алгоритм. 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err="1" smtClean="0">
                <a:solidFill>
                  <a:srgbClr val="000099"/>
                </a:solidFill>
              </a:rPr>
              <a:t>Визначити</a:t>
            </a:r>
            <a:r>
              <a:rPr lang="ru-RU" sz="2800" dirty="0" smtClean="0">
                <a:solidFill>
                  <a:srgbClr val="000099"/>
                </a:solidFill>
              </a:rPr>
              <a:t> вид та форму алгоритму.</a:t>
            </a:r>
            <a:endParaRPr lang="ru-RU" sz="3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Мама\Desktop\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6429420" cy="50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5847020" y="3573016"/>
            <a:ext cx="3137071" cy="295232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24936" cy="286633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2. 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err="1" smtClean="0">
                <a:solidFill>
                  <a:srgbClr val="000099"/>
                </a:solidFill>
              </a:rPr>
              <a:t>Обчислювальна</a:t>
            </a:r>
            <a:r>
              <a:rPr lang="ru-RU" sz="3600" b="1" dirty="0" smtClean="0">
                <a:solidFill>
                  <a:srgbClr val="000099"/>
                </a:solidFill>
              </a:rPr>
              <a:t>  </a:t>
            </a:r>
            <a:r>
              <a:rPr lang="ru-RU" sz="3600" b="1" dirty="0">
                <a:solidFill>
                  <a:srgbClr val="000099"/>
                </a:solidFill>
              </a:rPr>
              <a:t>машина </a:t>
            </a:r>
            <a:r>
              <a:rPr lang="ru-RU" sz="3600" b="1" dirty="0" err="1" smtClean="0">
                <a:solidFill>
                  <a:srgbClr val="000099"/>
                </a:solidFill>
              </a:rPr>
              <a:t>обчислює</a:t>
            </a:r>
            <a:r>
              <a:rPr lang="ru-RU" sz="3600" b="1" dirty="0" smtClean="0">
                <a:solidFill>
                  <a:srgbClr val="000099"/>
                </a:solidFill>
              </a:rPr>
              <a:t> за алгоритмом. </a:t>
            </a:r>
            <a:r>
              <a:rPr lang="ru-RU" sz="3600" b="1" dirty="0" err="1" smtClean="0">
                <a:solidFill>
                  <a:srgbClr val="000099"/>
                </a:solidFill>
              </a:rPr>
              <a:t>Визначте</a:t>
            </a:r>
            <a:r>
              <a:rPr lang="ru-RU" sz="3600" b="1" dirty="0" smtClean="0">
                <a:solidFill>
                  <a:srgbClr val="000099"/>
                </a:solidFill>
              </a:rPr>
              <a:t> результат.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9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43808" y="620688"/>
            <a:ext cx="3385517" cy="665820"/>
          </a:xfrm>
          <a:prstGeom prst="ellipse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4949" y="1628800"/>
            <a:ext cx="3384376" cy="504056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А:=5; В:=10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3204989" y="2512343"/>
            <a:ext cx="2664296" cy="720080"/>
          </a:xfrm>
          <a:prstGeom prst="diamond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48980"/>
            <a:ext cx="2521421" cy="72008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С:=(А+В)*2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7091" y="3248980"/>
            <a:ext cx="2088232" cy="72008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С:=(В-А)*3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3131840" y="4545124"/>
            <a:ext cx="2965251" cy="648072"/>
          </a:xfrm>
          <a:prstGeom prst="parallelogram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С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2843808" y="5517232"/>
            <a:ext cx="3385516" cy="688908"/>
          </a:xfrm>
          <a:prstGeom prst="ellipse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3" idx="4"/>
          </p:cNvCxnSpPr>
          <p:nvPr/>
        </p:nvCxnSpPr>
        <p:spPr>
          <a:xfrm>
            <a:off x="4536567" y="1286508"/>
            <a:ext cx="570" cy="3422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>
            <a:off x="4537137" y="2132856"/>
            <a:ext cx="0" cy="379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42667" y="2898093"/>
            <a:ext cx="115212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8144" y="2852936"/>
            <a:ext cx="127306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46040" y="2898093"/>
            <a:ext cx="0" cy="350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41207" y="2852936"/>
            <a:ext cx="0" cy="3960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32781" y="3969060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141207" y="3969060"/>
            <a:ext cx="0" cy="2754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32781" y="4257092"/>
            <a:ext cx="500842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0"/>
          </p:cNvCxnSpPr>
          <p:nvPr/>
        </p:nvCxnSpPr>
        <p:spPr>
          <a:xfrm>
            <a:off x="4611242" y="4257092"/>
            <a:ext cx="3224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132781" y="2446252"/>
            <a:ext cx="939021" cy="268368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Так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29064" y="2398242"/>
            <a:ext cx="792088" cy="360039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66"/>
                </a:solidFill>
              </a:rPr>
              <a:t>Ні</a:t>
            </a:r>
            <a:endParaRPr lang="ru-RU" sz="2800" b="1" dirty="0">
              <a:solidFill>
                <a:srgbClr val="FF0066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635044" y="5193196"/>
            <a:ext cx="0" cy="3240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82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Результат: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15</a:t>
            </a:r>
            <a:endParaRPr lang="ru-RU" sz="5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3818" y="1412776"/>
            <a:ext cx="2955659" cy="432048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Х:= 17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3818" y="2168159"/>
            <a:ext cx="2955659" cy="478892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У:= Х*3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омб 21"/>
          <p:cNvSpPr/>
          <p:nvPr/>
        </p:nvSpPr>
        <p:spPr>
          <a:xfrm>
            <a:off x="2933818" y="3013999"/>
            <a:ext cx="2988332" cy="910940"/>
          </a:xfrm>
          <a:prstGeom prst="diamond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50?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78800" y="3888852"/>
            <a:ext cx="936104" cy="36004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8052" y="3909634"/>
            <a:ext cx="1008112" cy="36004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>
            <a:stCxn id="34" idx="2"/>
          </p:cNvCxnSpPr>
          <p:nvPr/>
        </p:nvCxnSpPr>
        <p:spPr>
          <a:xfrm>
            <a:off x="2546852" y="4248892"/>
            <a:ext cx="5351" cy="2912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18194" y="4273632"/>
            <a:ext cx="6076" cy="2912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556029" y="4564876"/>
            <a:ext cx="37442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араллелограмм 44"/>
          <p:cNvSpPr/>
          <p:nvPr/>
        </p:nvSpPr>
        <p:spPr>
          <a:xfrm>
            <a:off x="2933819" y="4824199"/>
            <a:ext cx="2955658" cy="495325"/>
          </a:xfrm>
          <a:prstGeom prst="parallelogram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У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1835696" y="2924944"/>
            <a:ext cx="926039" cy="37828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66"/>
                </a:solidFill>
              </a:rPr>
              <a:t>Ні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5889476" y="2857496"/>
            <a:ext cx="1182854" cy="428629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66"/>
                </a:solidFill>
              </a:rPr>
              <a:t>Так</a:t>
            </a:r>
            <a:endParaRPr lang="ru-RU" sz="2800" b="1" dirty="0">
              <a:solidFill>
                <a:srgbClr val="FF0066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419697" y="3468374"/>
            <a:ext cx="514121" cy="10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2" idx="3"/>
          </p:cNvCxnSpPr>
          <p:nvPr/>
        </p:nvCxnSpPr>
        <p:spPr>
          <a:xfrm>
            <a:off x="5922150" y="3469469"/>
            <a:ext cx="3960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000364" y="500042"/>
            <a:ext cx="2955659" cy="603970"/>
          </a:xfrm>
          <a:prstGeom prst="ellipse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20592" y="5616696"/>
            <a:ext cx="2955658" cy="620616"/>
          </a:xfrm>
          <a:prstGeom prst="ellipse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endParaRPr lang="ru-RU" sz="28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23" idx="4"/>
            <a:endCxn id="5" idx="0"/>
          </p:cNvCxnSpPr>
          <p:nvPr/>
        </p:nvCxnSpPr>
        <p:spPr>
          <a:xfrm rot="5400000">
            <a:off x="4290539" y="1225121"/>
            <a:ext cx="308764" cy="665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8" idx="0"/>
          </p:cNvCxnSpPr>
          <p:nvPr/>
        </p:nvCxnSpPr>
        <p:spPr>
          <a:xfrm>
            <a:off x="4411648" y="1844824"/>
            <a:ext cx="0" cy="3233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stCxn id="8" idx="2"/>
            <a:endCxn id="22" idx="0"/>
          </p:cNvCxnSpPr>
          <p:nvPr/>
        </p:nvCxnSpPr>
        <p:spPr>
          <a:xfrm>
            <a:off x="4411648" y="2647051"/>
            <a:ext cx="16336" cy="3669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25362" y="3481733"/>
            <a:ext cx="9176" cy="4071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18194" y="3469469"/>
            <a:ext cx="6076" cy="4193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06729" y="4564876"/>
            <a:ext cx="0" cy="259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5" idx="4"/>
          </p:cNvCxnSpPr>
          <p:nvPr/>
        </p:nvCxnSpPr>
        <p:spPr>
          <a:xfrm flipH="1">
            <a:off x="4411647" y="5319524"/>
            <a:ext cx="1" cy="2971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77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Результат: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43</a:t>
            </a:r>
            <a:endParaRPr lang="ru-RU" sz="5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2772816" cy="150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уроку: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647975" y="109388"/>
            <a:ext cx="6388521" cy="6624736"/>
          </a:xfrm>
          <a:prstGeom prst="leftArrow">
            <a:avLst/>
          </a:prstGeom>
          <a:solidFill>
            <a:srgbClr val="19C3FF"/>
          </a:solidFill>
          <a:ln w="28575">
            <a:solidFill>
              <a:srgbClr val="00A7E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1934" y="714356"/>
            <a:ext cx="4824536" cy="1576932"/>
          </a:xfrm>
          <a:prstGeom prst="round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Навчальна</a:t>
            </a:r>
            <a:r>
              <a:rPr lang="ru-RU" sz="2800" b="1" dirty="0" smtClean="0"/>
              <a:t>: </a:t>
            </a:r>
            <a:r>
              <a:rPr lang="ru-RU" sz="2000" b="1" dirty="0" err="1" smtClean="0"/>
              <a:t>узагальнити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систематизувати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теми;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2714620"/>
            <a:ext cx="4841973" cy="1570496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Розвивальна</a:t>
            </a:r>
            <a:r>
              <a:rPr lang="ru-RU" sz="2800" b="1" dirty="0" smtClean="0"/>
              <a:t>:</a:t>
            </a:r>
            <a:r>
              <a:rPr lang="ru-RU" sz="2400" b="1" dirty="0" smtClean="0"/>
              <a:t> </a:t>
            </a:r>
            <a:r>
              <a:rPr lang="ru-RU" sz="2000" b="1" dirty="0" err="1" smtClean="0"/>
              <a:t>розвивати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логічне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алгоритмічне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мислення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формувати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планувати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аналізувати</a:t>
            </a:r>
            <a:r>
              <a:rPr lang="ru-RU" sz="2000" b="1" dirty="0" smtClean="0"/>
              <a:t> свою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4714884"/>
            <a:ext cx="4824536" cy="1576932"/>
          </a:xfrm>
          <a:prstGeom prst="round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Виховна</a:t>
            </a:r>
            <a:r>
              <a:rPr lang="ru-RU" sz="2800" b="1" dirty="0" smtClean="0"/>
              <a:t>: </a:t>
            </a:r>
            <a:r>
              <a:rPr lang="ru-RU" sz="2000" b="1" dirty="0" err="1" smtClean="0"/>
              <a:t>виховувати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інформаційну</a:t>
            </a:r>
            <a:r>
              <a:rPr lang="ru-RU" sz="2000" b="1" dirty="0" smtClean="0"/>
              <a:t> культуру, </a:t>
            </a:r>
            <a:r>
              <a:rPr lang="ru-RU" sz="2000" b="1" dirty="0" err="1" smtClean="0"/>
              <a:t>дбайливе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ставлення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комп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ютерної</a:t>
            </a:r>
            <a:r>
              <a:rPr lang="uk-UA" sz="2000" b="1" dirty="0" smtClean="0"/>
              <a:t> техніки.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126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036496" cy="1152128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алгоритмів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житті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4984948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8E0000"/>
                </a:solidFill>
              </a:rPr>
              <a:t> </a:t>
            </a:r>
          </a:p>
          <a:p>
            <a:pPr algn="l"/>
            <a:endParaRPr lang="ru-RU" b="1" dirty="0" smtClean="0">
              <a:solidFill>
                <a:srgbClr val="580000"/>
              </a:solidFill>
            </a:endParaRPr>
          </a:p>
          <a:p>
            <a:pPr algn="l"/>
            <a:endParaRPr lang="ru-RU" b="1" dirty="0">
              <a:solidFill>
                <a:srgbClr val="580000"/>
              </a:solidFill>
            </a:endParaRPr>
          </a:p>
          <a:p>
            <a:pPr algn="l"/>
            <a:r>
              <a:rPr lang="ru-RU" b="1" dirty="0" smtClean="0">
                <a:solidFill>
                  <a:srgbClr val="580000"/>
                </a:solidFill>
              </a:rPr>
              <a:t>                                                                      </a:t>
            </a:r>
          </a:p>
          <a:p>
            <a:pPr algn="l"/>
            <a:r>
              <a:rPr lang="ru-RU" b="1" dirty="0" smtClean="0">
                <a:solidFill>
                  <a:srgbClr val="580000"/>
                </a:solidFill>
              </a:rPr>
              <a:t> </a:t>
            </a:r>
            <a:r>
              <a:rPr lang="ru-RU" sz="2800" b="1" dirty="0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ru-RU" sz="2800" b="1" dirty="0" err="1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Закрити</a:t>
            </a:r>
            <a:r>
              <a:rPr lang="ru-RU" sz="2800" b="1" dirty="0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2800" b="1" dirty="0" err="1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Збиратися</a:t>
            </a:r>
            <a:endParaRPr lang="ru-RU" sz="2800" b="1" dirty="0" smtClean="0">
              <a:ln w="1905"/>
              <a:solidFill>
                <a:srgbClr val="4317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sz="2800" b="1" dirty="0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sz="2800" b="1" dirty="0" err="1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двері</a:t>
            </a:r>
            <a:r>
              <a:rPr lang="ru-RU" sz="2800" b="1" dirty="0" smtClean="0">
                <a:ln w="1905"/>
                <a:solidFill>
                  <a:srgbClr val="4317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в школу</a:t>
            </a:r>
            <a:endParaRPr lang="ru-RU" sz="2800" b="1" dirty="0">
              <a:ln w="1905"/>
              <a:solidFill>
                <a:srgbClr val="4317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ru-RU" b="1" dirty="0">
                <a:solidFill>
                  <a:srgbClr val="580000"/>
                </a:solidFill>
              </a:rPr>
              <a:t> </a:t>
            </a:r>
            <a:r>
              <a:rPr lang="ru-RU" b="1" dirty="0" smtClean="0">
                <a:solidFill>
                  <a:srgbClr val="580000"/>
                </a:solidFill>
              </a:rPr>
              <a:t>                                                                                </a:t>
            </a:r>
            <a:endParaRPr lang="ru-RU" sz="39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3900" b="1" dirty="0" smtClean="0">
                <a:solidFill>
                  <a:srgbClr val="FF0000"/>
                </a:solidFill>
              </a:rPr>
              <a:t>  </a:t>
            </a:r>
            <a:r>
              <a:rPr lang="ru-RU" sz="3900" b="1" dirty="0" err="1" smtClean="0">
                <a:ln w="1905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Наведіть</a:t>
            </a:r>
            <a:r>
              <a:rPr lang="ru-RU" sz="3900" b="1" dirty="0" smtClean="0">
                <a:ln w="1905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3900" b="1" dirty="0" err="1" smtClean="0">
                <a:ln w="1905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приклади</a:t>
            </a:r>
            <a:r>
              <a:rPr lang="ru-RU" sz="3900" b="1" dirty="0" smtClean="0">
                <a:ln w="1905"/>
                <a:solidFill>
                  <a:srgbClr val="0000FF"/>
                </a:solidFill>
                <a:effectLst>
                  <a:innerShdw blurRad="114300">
                    <a:prstClr val="black"/>
                  </a:innerShdw>
                </a:effectLst>
              </a:rPr>
              <a:t>!</a:t>
            </a:r>
            <a:endParaRPr lang="ru-RU" sz="3900" dirty="0">
              <a:solidFill>
                <a:srgbClr val="0000FF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Picture 2" descr="C:\Users\Мама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15841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ма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357298"/>
            <a:ext cx="1368152" cy="13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720080"/>
          </a:xfrm>
        </p:spPr>
        <p:txBody>
          <a:bodyPr>
            <a:noAutofit/>
          </a:bodyPr>
          <a:lstStyle/>
          <a:p>
            <a:r>
              <a:rPr lang="ru-RU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Зупинка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230263"/>
            <a:ext cx="8784976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Працюємо</a:t>
            </a:r>
            <a:r>
              <a:rPr lang="ru-RU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 в парах»</a:t>
            </a:r>
            <a:endParaRPr lang="ru-RU" sz="3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384375" cy="207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0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3" y="188640"/>
            <a:ext cx="8712968" cy="6552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програмісти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На </a:t>
            </a:r>
            <a:r>
              <a:rPr lang="ru-RU" sz="2800" b="1" dirty="0" err="1" smtClean="0">
                <a:solidFill>
                  <a:schemeClr val="tx1"/>
                </a:solidFill>
              </a:rPr>
              <a:t>екрані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етапи</a:t>
            </a:r>
            <a:r>
              <a:rPr lang="ru-RU" sz="2800" b="1" dirty="0" smtClean="0">
                <a:solidFill>
                  <a:schemeClr val="tx1"/>
                </a:solidFill>
              </a:rPr>
              <a:t> плану </a:t>
            </a:r>
            <a:r>
              <a:rPr lang="ru-RU" sz="2800" b="1" dirty="0" err="1" smtClean="0">
                <a:solidFill>
                  <a:schemeClr val="tx1"/>
                </a:solidFill>
              </a:rPr>
              <a:t>змішані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2800" b="1" dirty="0" err="1" smtClean="0">
                <a:solidFill>
                  <a:schemeClr val="tx1"/>
                </a:solidFill>
              </a:rPr>
              <a:t>встановіть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запишить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цифрами в </a:t>
            </a:r>
            <a:r>
              <a:rPr lang="ru-RU" sz="2800" b="1" dirty="0" err="1" smtClean="0">
                <a:solidFill>
                  <a:schemeClr val="tx1"/>
                </a:solidFill>
              </a:rPr>
              <a:t>зошитах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правильний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план </a:t>
            </a:r>
            <a:r>
              <a:rPr lang="ru-RU" sz="2800" b="1" dirty="0" err="1" smtClean="0">
                <a:solidFill>
                  <a:schemeClr val="tx1"/>
                </a:solidFill>
              </a:rPr>
              <a:t>роботи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програміста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1.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Передати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програму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користувачу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/>
            </a:r>
            <a:b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</a:b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2.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Написати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алгоритм</a:t>
            </a:r>
            <a:b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</a:b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.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Сформулювати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задачу</a:t>
            </a:r>
            <a:b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</a:b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4.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Відладити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програму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/>
            </a:r>
            <a:b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</a:b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5. Перевести алгоритм в </a:t>
            </a:r>
            <a:r>
              <a:rPr lang="ru-RU" b="1" dirty="0" err="1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програму</a:t>
            </a:r>
            <a:endParaRPr lang="ru-RU" b="1" dirty="0" smtClean="0">
              <a:ln w="12700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marL="742950" indent="-742950" algn="l">
              <a:buAutoNum type="arabicPeriod"/>
            </a:pPr>
            <a:endParaRPr lang="ru-RU" sz="3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6478381"/>
              </p:ext>
            </p:extLst>
          </p:nvPr>
        </p:nvGraphicFramePr>
        <p:xfrm>
          <a:off x="539552" y="5085184"/>
          <a:ext cx="5040560" cy="936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</a:tblGrid>
              <a:tr h="936104"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1C14B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1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Самоперевірка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720" y="980728"/>
            <a:ext cx="8784976" cy="547260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                           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0418072"/>
              </p:ext>
            </p:extLst>
          </p:nvPr>
        </p:nvGraphicFramePr>
        <p:xfrm>
          <a:off x="2411760" y="1252251"/>
          <a:ext cx="5616625" cy="10081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23325"/>
                <a:gridCol w="1123325"/>
                <a:gridCol w="1123325"/>
                <a:gridCol w="1123325"/>
                <a:gridCol w="1123325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1726"/>
            <a:ext cx="1622425" cy="13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348612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ПРАВИЛА ТБ!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079052"/>
            <a:ext cx="4968552" cy="141384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Навати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4 «не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час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 ПК: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61" y="1988841"/>
            <a:ext cx="3800958" cy="416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5040560" cy="402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7772400" cy="79208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Зупинка 6</a:t>
            </a:r>
            <a:endParaRPr kumimoji="0" lang="ru-RU" sz="4800" b="1" i="0" u="sng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1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Різнорівневі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карткам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ютером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899592" y="4725144"/>
            <a:ext cx="3240360" cy="1728192"/>
          </a:xfrm>
          <a:prstGeom prst="foldedCorner">
            <a:avLst/>
          </a:prstGeom>
          <a:ln w="63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І </a:t>
            </a:r>
            <a:r>
              <a:rPr lang="ru-RU" sz="2400" b="1" dirty="0" err="1" smtClean="0">
                <a:solidFill>
                  <a:srgbClr val="002060"/>
                </a:solidFill>
              </a:rPr>
              <a:t>рівень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(4-6 б.)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98304" y="2996952"/>
            <a:ext cx="3303622" cy="1642938"/>
          </a:xfrm>
          <a:prstGeom prst="foldedCorner">
            <a:avLst/>
          </a:prstGeom>
          <a:ln w="63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ІІ </a:t>
            </a:r>
            <a:r>
              <a:rPr lang="ru-RU" sz="2400" b="1" dirty="0" err="1" smtClean="0">
                <a:solidFill>
                  <a:srgbClr val="002060"/>
                </a:solidFill>
              </a:rPr>
              <a:t>рівень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(7-9 б.)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298246" y="1340768"/>
            <a:ext cx="3090178" cy="1561213"/>
          </a:xfrm>
          <a:prstGeom prst="foldedCorner">
            <a:avLst/>
          </a:prstGeom>
          <a:ln w="63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ІІІ </a:t>
            </a:r>
            <a:r>
              <a:rPr lang="ru-RU" sz="2400" b="1" dirty="0" err="1" smtClean="0">
                <a:solidFill>
                  <a:srgbClr val="002060"/>
                </a:solidFill>
              </a:rPr>
              <a:t>рівень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(10-12 б.)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864" y="1412776"/>
            <a:ext cx="67543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7736"/>
            <a:ext cx="648072" cy="62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50" y="4800872"/>
            <a:ext cx="682166" cy="64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8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57"/>
            <a:ext cx="9144000" cy="432047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Гімнастика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очей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216008" cy="61206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1C14B8"/>
                </a:solidFill>
              </a:rPr>
              <a:t>    </a:t>
            </a:r>
            <a:r>
              <a:rPr lang="ru-RU" sz="2800" b="1" dirty="0" err="1" smtClean="0">
                <a:solidFill>
                  <a:srgbClr val="000099"/>
                </a:solidFill>
              </a:rPr>
              <a:t>Виконати</a:t>
            </a:r>
            <a:r>
              <a:rPr lang="ru-RU" sz="2800" b="1" dirty="0" smtClean="0">
                <a:solidFill>
                  <a:srgbClr val="000099"/>
                </a:solidFill>
              </a:rPr>
              <a:t> алгоритм </a:t>
            </a:r>
            <a:r>
              <a:rPr lang="ru-RU" sz="2800" b="1" dirty="0" err="1" smtClean="0">
                <a:solidFill>
                  <a:srgbClr val="000099"/>
                </a:solidFill>
              </a:rPr>
              <a:t>самостійно</a:t>
            </a:r>
            <a:endParaRPr lang="ru-RU" sz="2800" b="1" dirty="0" smtClean="0">
              <a:solidFill>
                <a:srgbClr val="000099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9752" y="1255638"/>
            <a:ext cx="3600400" cy="504056"/>
          </a:xfrm>
          <a:prstGeom prst="ellipse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765" y="1969147"/>
            <a:ext cx="3302370" cy="360040"/>
          </a:xfrm>
          <a:prstGeom prst="rect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Моргнути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3765" y="2564904"/>
            <a:ext cx="3309650" cy="360040"/>
          </a:xfrm>
          <a:prstGeom prst="rect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вверх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3764" y="3140968"/>
            <a:ext cx="3309650" cy="360040"/>
          </a:xfrm>
          <a:prstGeom prst="rect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вниз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3764" y="3706416"/>
            <a:ext cx="3302371" cy="360040"/>
          </a:xfrm>
          <a:prstGeom prst="rect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вправо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93765" y="4293096"/>
            <a:ext cx="3302371" cy="347067"/>
          </a:xfrm>
          <a:prstGeom prst="rect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влево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339752" y="6014189"/>
            <a:ext cx="3600400" cy="504056"/>
          </a:xfrm>
          <a:prstGeom prst="ellipse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Мама\Desktop\bodypart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142984"/>
            <a:ext cx="1800200" cy="10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1938982" y="2194598"/>
            <a:ext cx="0" cy="313866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Ромб 18"/>
          <p:cNvSpPr/>
          <p:nvPr/>
        </p:nvSpPr>
        <p:spPr>
          <a:xfrm>
            <a:off x="2502583" y="4873195"/>
            <a:ext cx="3302370" cy="913992"/>
          </a:xfrm>
          <a:prstGeom prst="diamond">
            <a:avLst/>
          </a:prstGeom>
          <a:solidFill>
            <a:srgbClr val="CCFF99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 </a:t>
            </a: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13" idx="2"/>
            <a:endCxn id="20" idx="0"/>
          </p:cNvCxnSpPr>
          <p:nvPr/>
        </p:nvCxnSpPr>
        <p:spPr>
          <a:xfrm flipH="1">
            <a:off x="4144950" y="3501008"/>
            <a:ext cx="3639" cy="2054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2"/>
            <a:endCxn id="23" idx="0"/>
          </p:cNvCxnSpPr>
          <p:nvPr/>
        </p:nvCxnSpPr>
        <p:spPr>
          <a:xfrm>
            <a:off x="4144950" y="4066456"/>
            <a:ext cx="1" cy="226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2"/>
            <a:endCxn id="19" idx="0"/>
          </p:cNvCxnSpPr>
          <p:nvPr/>
        </p:nvCxnSpPr>
        <p:spPr>
          <a:xfrm>
            <a:off x="4144951" y="4640163"/>
            <a:ext cx="8817" cy="233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4126136" y="5787187"/>
            <a:ext cx="13816" cy="227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19" idx="1"/>
          </p:cNvCxnSpPr>
          <p:nvPr/>
        </p:nvCxnSpPr>
        <p:spPr>
          <a:xfrm>
            <a:off x="1940520" y="5330191"/>
            <a:ext cx="56206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1938982" y="2189100"/>
            <a:ext cx="554782" cy="54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" idx="2"/>
            <a:endCxn id="13" idx="0"/>
          </p:cNvCxnSpPr>
          <p:nvPr/>
        </p:nvCxnSpPr>
        <p:spPr>
          <a:xfrm flipH="1">
            <a:off x="4148589" y="2924944"/>
            <a:ext cx="1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4" idx="4"/>
            <a:endCxn id="7" idx="0"/>
          </p:cNvCxnSpPr>
          <p:nvPr/>
        </p:nvCxnSpPr>
        <p:spPr>
          <a:xfrm>
            <a:off x="4139952" y="1759694"/>
            <a:ext cx="4998" cy="2094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7" idx="2"/>
            <a:endCxn id="10" idx="0"/>
          </p:cNvCxnSpPr>
          <p:nvPr/>
        </p:nvCxnSpPr>
        <p:spPr>
          <a:xfrm>
            <a:off x="4144950" y="2329187"/>
            <a:ext cx="3640" cy="2357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576064"/>
          </a:xfrm>
        </p:spPr>
        <p:txBody>
          <a:bodyPr>
            <a:noAutofit/>
          </a:bodyPr>
          <a:lstStyle/>
          <a:p>
            <a:r>
              <a:rPr lang="ru-RU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Зупинка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1772816"/>
            <a:ext cx="84568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Оцінювання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7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4824"/>
            <a:ext cx="8229600" cy="1138138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Домашнє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261854" y="2708920"/>
            <a:ext cx="2404793" cy="2774566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b="1" u="sng" dirty="0" err="1" smtClean="0">
                <a:solidFill>
                  <a:srgbClr val="0000FF"/>
                </a:solidFill>
              </a:rPr>
              <a:t>Середній</a:t>
            </a:r>
            <a:r>
              <a:rPr lang="ru-RU" sz="2400" b="1" u="sng" dirty="0" smtClean="0">
                <a:solidFill>
                  <a:srgbClr val="0000FF"/>
                </a:solidFill>
              </a:rPr>
              <a:t> </a:t>
            </a:r>
            <a:r>
              <a:rPr lang="ru-RU" sz="2400" b="1" u="sng" dirty="0" err="1" smtClean="0">
                <a:solidFill>
                  <a:srgbClr val="0000FF"/>
                </a:solidFill>
              </a:rPr>
              <a:t>рівень</a:t>
            </a:r>
            <a:r>
              <a:rPr lang="ru-RU" sz="2400" b="1" u="sng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(4-6 </a:t>
            </a:r>
            <a:r>
              <a:rPr lang="ru-RU" sz="2400" b="1" dirty="0">
                <a:solidFill>
                  <a:srgbClr val="C00000"/>
                </a:solidFill>
              </a:rPr>
              <a:t>б</a:t>
            </a:r>
            <a:r>
              <a:rPr lang="ru-RU" sz="2400" b="1" dirty="0" smtClean="0">
                <a:solidFill>
                  <a:srgbClr val="C00000"/>
                </a:solidFill>
              </a:rPr>
              <a:t>.)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err="1" smtClean="0"/>
              <a:t>Підручник</a:t>
            </a:r>
            <a:r>
              <a:rPr lang="ru-RU" sz="2400" b="1" dirty="0" smtClean="0"/>
              <a:t> с. 67-69,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 2,3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                 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57793" y="2132856"/>
            <a:ext cx="2678863" cy="3240360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2400" dirty="0" smtClean="0"/>
              <a:t>       </a:t>
            </a:r>
            <a:r>
              <a:rPr lang="ru-RU" sz="2400" b="1" u="sng" dirty="0" smtClean="0">
                <a:solidFill>
                  <a:srgbClr val="0000FF"/>
                </a:solidFill>
              </a:rPr>
              <a:t> </a:t>
            </a:r>
            <a:r>
              <a:rPr lang="ru-RU" sz="2400" b="1" u="sng" dirty="0" err="1" smtClean="0">
                <a:solidFill>
                  <a:srgbClr val="0000FF"/>
                </a:solidFill>
              </a:rPr>
              <a:t>Достатній</a:t>
            </a:r>
            <a:endParaRPr lang="ru-RU" sz="2400" b="1" u="sng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00FF"/>
                </a:solidFill>
              </a:rPr>
              <a:t>рівень</a:t>
            </a:r>
            <a:r>
              <a:rPr lang="ru-RU" sz="2400" b="1" u="sng" dirty="0" smtClean="0">
                <a:solidFill>
                  <a:srgbClr val="0000FF"/>
                </a:solidFill>
              </a:rPr>
              <a:t>     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(7-9 </a:t>
            </a:r>
            <a:r>
              <a:rPr lang="ru-RU" sz="2400" b="1" dirty="0">
                <a:solidFill>
                  <a:srgbClr val="C00000"/>
                </a:solidFill>
              </a:rPr>
              <a:t>б</a:t>
            </a:r>
            <a:r>
              <a:rPr lang="ru-RU" sz="2400" b="1" dirty="0" smtClean="0">
                <a:solidFill>
                  <a:srgbClr val="C00000"/>
                </a:solidFill>
              </a:rPr>
              <a:t>.)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err="1" smtClean="0"/>
              <a:t>Скласти</a:t>
            </a:r>
            <a:r>
              <a:rPr lang="ru-RU" sz="2400" b="1" dirty="0" smtClean="0"/>
              <a:t> алгоритм «</a:t>
            </a:r>
            <a:r>
              <a:rPr lang="ru-RU" sz="2400" b="1" dirty="0" err="1" smtClean="0"/>
              <a:t>Перехід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вулиці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світлофор</a:t>
            </a:r>
            <a:r>
              <a:rPr lang="ru-RU" sz="2400" b="1" dirty="0" smtClean="0"/>
              <a:t>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7457" y="1700808"/>
            <a:ext cx="2592288" cy="3096344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rgbClr val="0000FF"/>
                </a:solidFill>
              </a:rPr>
              <a:t>Високий</a:t>
            </a:r>
            <a:r>
              <a:rPr lang="ru-RU" sz="2400" b="1" u="sng" dirty="0" smtClean="0">
                <a:solidFill>
                  <a:srgbClr val="0000FF"/>
                </a:solidFill>
              </a:rPr>
              <a:t> </a:t>
            </a:r>
            <a:r>
              <a:rPr lang="ru-RU" sz="2400" b="1" u="sng" dirty="0" err="1" smtClean="0">
                <a:solidFill>
                  <a:srgbClr val="0000FF"/>
                </a:solidFill>
              </a:rPr>
              <a:t>рівень</a:t>
            </a:r>
            <a:endParaRPr lang="ru-RU" sz="2400" b="1" u="sng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(10-12 б.)</a:t>
            </a:r>
          </a:p>
          <a:p>
            <a:pPr algn="ctr"/>
            <a:r>
              <a:rPr lang="ru-RU" sz="2000" b="1" dirty="0" err="1" smtClean="0"/>
              <a:t>Скласти</a:t>
            </a:r>
            <a:r>
              <a:rPr lang="ru-RU" sz="2000" b="1" dirty="0" smtClean="0"/>
              <a:t> алгоритм та блок – схему до алгоритму «</a:t>
            </a:r>
            <a:r>
              <a:rPr lang="ru-RU" sz="2000" b="1" dirty="0" err="1" smtClean="0"/>
              <a:t>Виконання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на завтра,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сьогодні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учняне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школі</a:t>
            </a:r>
            <a:r>
              <a:rPr lang="ru-RU" sz="2000" b="1" dirty="0" smtClean="0"/>
              <a:t>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3" name="Picture 2" descr="C:\Users\Мама\Desktop\домашнее задание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9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696743" cy="720080"/>
          </a:xfrm>
          <a:noFill/>
          <a:ln w="3175"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err="1" smtClean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Підсумок</a:t>
            </a:r>
            <a:r>
              <a:rPr lang="ru-RU" sz="4900" b="1" dirty="0" smtClean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 уроку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259" y="1585950"/>
            <a:ext cx="2614574" cy="3931282"/>
          </a:xfrm>
          <a:prstGeom prst="roundRect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Яку мету ми ставили на </a:t>
            </a:r>
            <a:r>
              <a:rPr lang="ru-RU" sz="3000" b="1" dirty="0" err="1" smtClean="0"/>
              <a:t>уроці</a:t>
            </a:r>
            <a:r>
              <a:rPr lang="ru-RU" sz="3000" b="1" dirty="0" smtClean="0"/>
              <a:t>?</a:t>
            </a:r>
            <a:endParaRPr lang="ru-RU" sz="3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548927"/>
            <a:ext cx="2786082" cy="3968305"/>
          </a:xfrm>
          <a:prstGeom prst="roundRect">
            <a:avLst/>
          </a:prstGeom>
          <a:solidFill>
            <a:srgbClr val="66FF33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/>
              <a:t>Чи</a:t>
            </a:r>
            <a:r>
              <a:rPr lang="ru-RU" sz="3000" b="1" dirty="0" smtClean="0"/>
              <a:t> досягнули ми мети?</a:t>
            </a:r>
          </a:p>
          <a:p>
            <a:pPr algn="ctr"/>
            <a:r>
              <a:rPr lang="ru-RU" sz="3000" b="1" dirty="0" smtClean="0"/>
              <a:t>Чим </a:t>
            </a:r>
            <a:r>
              <a:rPr lang="ru-RU" sz="3000" b="1" dirty="0" err="1" smtClean="0"/>
              <a:t>займались</a:t>
            </a:r>
            <a:r>
              <a:rPr lang="ru-RU" sz="3000" b="1" dirty="0" smtClean="0"/>
              <a:t> на </a:t>
            </a:r>
            <a:r>
              <a:rPr lang="ru-RU" sz="3000" b="1" dirty="0" err="1" smtClean="0"/>
              <a:t>уроці</a:t>
            </a:r>
            <a:r>
              <a:rPr lang="ru-RU" sz="3000" b="1" dirty="0" smtClean="0"/>
              <a:t>?</a:t>
            </a:r>
            <a:endParaRPr lang="ru-RU" sz="3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9326" y="1608019"/>
            <a:ext cx="2609138" cy="390921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Кому </a:t>
            </a:r>
            <a:r>
              <a:rPr lang="ru-RU" sz="3000" b="1" dirty="0" err="1" smtClean="0"/>
              <a:t>було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цікаво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працювати</a:t>
            </a:r>
            <a:r>
              <a:rPr lang="ru-RU" sz="3000" b="1" dirty="0" smtClean="0"/>
              <a:t> на </a:t>
            </a:r>
            <a:r>
              <a:rPr lang="ru-RU" sz="3000" b="1" dirty="0" err="1" smtClean="0"/>
              <a:t>уроці</a:t>
            </a:r>
            <a:r>
              <a:rPr lang="ru-RU" sz="3000" b="1" dirty="0" smtClean="0"/>
              <a:t>?</a:t>
            </a:r>
            <a:endParaRPr lang="ru-RU" sz="3000" b="1" dirty="0"/>
          </a:p>
        </p:txBody>
      </p:sp>
      <p:sp>
        <p:nvSpPr>
          <p:cNvPr id="8" name="Овал 7"/>
          <p:cNvSpPr/>
          <p:nvPr/>
        </p:nvSpPr>
        <p:spPr>
          <a:xfrm>
            <a:off x="1446064" y="1260895"/>
            <a:ext cx="590678" cy="57606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304750" y="1275850"/>
            <a:ext cx="576064" cy="57606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7155863" y="1275850"/>
            <a:ext cx="576064" cy="576065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76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714356"/>
            <a:ext cx="80073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Подорож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країну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“Алгоритм”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5234" name="Picture 2" descr="http://sch2.luninec.edu.by/be/sm.aspx?guid=6463"/>
          <p:cNvPicPr>
            <a:picLocks noChangeAspect="1" noChangeArrowheads="1"/>
          </p:cNvPicPr>
          <p:nvPr/>
        </p:nvPicPr>
        <p:blipFill>
          <a:blip r:embed="rId2"/>
          <a:srcRect b="14606"/>
          <a:stretch>
            <a:fillRect/>
          </a:stretch>
        </p:blipFill>
        <p:spPr bwMode="auto">
          <a:xfrm>
            <a:off x="2071670" y="2571744"/>
            <a:ext cx="5000660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896544" cy="57606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1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00"/>
                </a:solidFill>
                <a:effectLst/>
              </a:rPr>
              <a:t>Рефлексія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60000"/>
              </a:solidFill>
              <a:effectLst/>
            </a:endParaRPr>
          </a:p>
        </p:txBody>
      </p:sp>
      <p:pic>
        <p:nvPicPr>
          <p:cNvPr id="3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61200" cy="45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0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тест по тем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76672"/>
            <a:ext cx="6120680" cy="24522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Дякуємо</a:t>
            </a:r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за </a:t>
            </a:r>
            <a:r>
              <a:rPr lang="ru-RU" b="1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увагу</a:t>
            </a:r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!</a:t>
            </a:r>
            <a:endParaRPr lang="ru-RU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 descr="C:\Users\Мама\Desktop\slide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18002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5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720080"/>
          </a:xfrm>
        </p:spPr>
        <p:txBody>
          <a:bodyPr>
            <a:noAutofit/>
          </a:bodyPr>
          <a:lstStyle/>
          <a:p>
            <a:r>
              <a:rPr lang="ru-RU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Зупинка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1</a:t>
            </a:r>
            <a:endParaRPr lang="ru-RU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таке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алгоритм?  </a:t>
            </a:r>
          </a:p>
          <a:p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84776" cy="4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7"/>
          </a:xfrm>
        </p:spPr>
        <p:txBody>
          <a:bodyPr>
            <a:noAutofit/>
          </a:bodyPr>
          <a:lstStyle/>
          <a:p>
            <a:r>
              <a:rPr lang="ru-RU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Зупинка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496944" cy="18966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«</a:t>
            </a:r>
            <a:r>
              <a:rPr lang="ru-RU" sz="4000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Повторення</a:t>
            </a:r>
            <a:r>
              <a:rPr lang="ru-RU" sz="40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»</a:t>
            </a:r>
            <a:endParaRPr lang="ru-RU" sz="40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Мама\Desktop\77609_origi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4" y="2780928"/>
            <a:ext cx="35337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7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91313" cy="792088"/>
          </a:xfrm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1.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Фронтальне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опитування</a:t>
            </a:r>
            <a:endParaRPr lang="ru-RU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3" y="980728"/>
            <a:ext cx="9036497" cy="5780248"/>
          </a:xfrm>
          <a:solidFill>
            <a:schemeClr val="bg1"/>
          </a:solidFill>
          <a:ln w="3175">
            <a:noFill/>
          </a:ln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sz="2800" b="1" dirty="0" smtClean="0">
                <a:solidFill>
                  <a:srgbClr val="0066FF"/>
                </a:solidFill>
              </a:rPr>
              <a:t>                      </a:t>
            </a:r>
          </a:p>
          <a:p>
            <a:pPr algn="l"/>
            <a:r>
              <a:rPr lang="ru-RU" sz="2800" b="1" dirty="0">
                <a:solidFill>
                  <a:srgbClr val="0066FF"/>
                </a:solidFill>
              </a:rPr>
              <a:t> </a:t>
            </a:r>
            <a:r>
              <a:rPr lang="ru-RU" sz="2800" b="1" dirty="0" smtClean="0">
                <a:solidFill>
                  <a:srgbClr val="0066FF"/>
                </a:solidFill>
              </a:rPr>
              <a:t>                   </a:t>
            </a:r>
            <a:endParaRPr lang="ru-RU" sz="2800" b="1" dirty="0">
              <a:solidFill>
                <a:srgbClr val="0066FF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009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</a:t>
            </a:r>
          </a:p>
          <a:p>
            <a:pPr algn="l"/>
            <a:endParaRPr lang="ru-RU" sz="2800" b="1" dirty="0">
              <a:solidFill>
                <a:srgbClr val="000099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ru-RU" sz="2800" b="1" dirty="0" smtClean="0">
                <a:solidFill>
                  <a:srgbClr val="00009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ru-RU" sz="28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499992" y="4581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Волна 4"/>
          <p:cNvSpPr/>
          <p:nvPr/>
        </p:nvSpPr>
        <p:spPr>
          <a:xfrm>
            <a:off x="2786050" y="2428868"/>
            <a:ext cx="3682518" cy="2388414"/>
          </a:xfrm>
          <a:prstGeom prst="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Алгоритми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4449" y="1268760"/>
            <a:ext cx="3528392" cy="787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Утворення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 слова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854" y="2488819"/>
            <a:ext cx="1481731" cy="44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Види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1283" y="3789040"/>
            <a:ext cx="272481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Форми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5819" y="4979972"/>
            <a:ext cx="18772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Властивості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994194"/>
            <a:ext cx="1628032" cy="424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2571768" cy="444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Програма</a:t>
            </a:r>
            <a:endParaRPr lang="ru-RU" sz="3000" b="1" dirty="0">
              <a:ln w="9525"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000636"/>
            <a:ext cx="39165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Висловлювання</a:t>
            </a:r>
            <a:r>
              <a:rPr lang="ru-RU" sz="30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30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30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000" b="1" dirty="0">
              <a:ln w="9525"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4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71480"/>
            <a:ext cx="8771953" cy="13776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2. Робота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картками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Перевірь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себе»</a:t>
            </a:r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1008112"/>
          </a:xfrm>
        </p:spPr>
        <p:txBody>
          <a:bodyPr>
            <a:noAutofit/>
          </a:bodyPr>
          <a:lstStyle/>
          <a:p>
            <a:pPr algn="l"/>
            <a:r>
              <a:rPr lang="ru-RU" sz="3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sz="3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3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встановити</a:t>
            </a:r>
            <a:r>
              <a:rPr lang="ru-RU" sz="3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відповідність</a:t>
            </a:r>
            <a:r>
              <a:rPr lang="ru-RU" sz="3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елементів</a:t>
            </a:r>
            <a:r>
              <a:rPr lang="ru-RU" sz="3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блок-схеми</a:t>
            </a:r>
            <a:endParaRPr lang="ru-RU" sz="3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C:\Users\Мама\Desktop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497"/>
          <a:stretch>
            <a:fillRect/>
          </a:stretch>
        </p:blipFill>
        <p:spPr bwMode="auto">
          <a:xfrm>
            <a:off x="1857356" y="3143248"/>
            <a:ext cx="1857388" cy="30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628" y="3428999"/>
            <a:ext cx="2547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214818"/>
            <a:ext cx="28616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Початок та </a:t>
            </a:r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кінець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929198"/>
            <a:ext cx="30796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Ввід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вивід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даних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643578"/>
            <a:ext cx="11079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Умова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500438"/>
            <a:ext cx="40735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Послідовність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команд, </a:t>
            </a:r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дій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2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6819" y="1340768"/>
            <a:ext cx="2212973" cy="864096"/>
          </a:xfrm>
          <a:prstGeom prst="ellips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омб 2"/>
          <p:cNvSpPr/>
          <p:nvPr/>
        </p:nvSpPr>
        <p:spPr>
          <a:xfrm>
            <a:off x="486819" y="3771038"/>
            <a:ext cx="2118716" cy="1080120"/>
          </a:xfrm>
          <a:prstGeom prst="diamond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509068" y="2580590"/>
            <a:ext cx="2118716" cy="864096"/>
          </a:xfrm>
          <a:prstGeom prst="flowChartInputOutpu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819" y="5157192"/>
            <a:ext cx="2212973" cy="936104"/>
          </a:xfrm>
          <a:prstGeom prst="rect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3" y="1556792"/>
            <a:ext cx="3600401" cy="432048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err="1" smtClean="0">
                <a:solidFill>
                  <a:schemeClr val="tx1"/>
                </a:solidFill>
              </a:rPr>
              <a:t>Умова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0986" y="2643182"/>
            <a:ext cx="3587478" cy="785818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Початок та </a:t>
            </a:r>
            <a:r>
              <a:rPr lang="ru-RU" sz="3000" dirty="0" err="1" smtClean="0">
                <a:solidFill>
                  <a:schemeClr val="tx1"/>
                </a:solidFill>
              </a:rPr>
              <a:t>кінець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5065" y="4077072"/>
            <a:ext cx="3613399" cy="709250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err="1" smtClean="0">
                <a:solidFill>
                  <a:schemeClr val="tx1"/>
                </a:solidFill>
              </a:rPr>
              <a:t>Ввід</a:t>
            </a:r>
            <a:r>
              <a:rPr lang="ru-RU" sz="3000" dirty="0" smtClean="0">
                <a:solidFill>
                  <a:schemeClr val="tx1"/>
                </a:solidFill>
              </a:rPr>
              <a:t> та </a:t>
            </a:r>
            <a:r>
              <a:rPr lang="ru-RU" sz="3000" dirty="0" err="1" smtClean="0">
                <a:solidFill>
                  <a:schemeClr val="tx1"/>
                </a:solidFill>
              </a:rPr>
              <a:t>вивід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даних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409220"/>
            <a:ext cx="3600400" cy="805862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err="1" smtClean="0">
                <a:solidFill>
                  <a:schemeClr val="tx1"/>
                </a:solidFill>
              </a:rPr>
              <a:t>Послідовність</a:t>
            </a:r>
            <a:r>
              <a:rPr lang="ru-RU" sz="3000" dirty="0" smtClean="0">
                <a:solidFill>
                  <a:schemeClr val="tx1"/>
                </a:solidFill>
              </a:rPr>
              <a:t> команд, </a:t>
            </a:r>
            <a:r>
              <a:rPr lang="ru-RU" sz="3000" dirty="0" err="1" smtClean="0">
                <a:solidFill>
                  <a:schemeClr val="tx1"/>
                </a:solidFill>
              </a:rPr>
              <a:t>дій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73525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Взаємоперевірка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Прямая со стрелкой 10"/>
          <p:cNvCxnSpPr>
            <a:stCxn id="2" idx="6"/>
            <a:endCxn id="8" idx="1"/>
          </p:cNvCxnSpPr>
          <p:nvPr/>
        </p:nvCxnSpPr>
        <p:spPr>
          <a:xfrm>
            <a:off x="2699792" y="1772816"/>
            <a:ext cx="2461194" cy="1263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5"/>
            <a:endCxn id="9" idx="1"/>
          </p:cNvCxnSpPr>
          <p:nvPr/>
        </p:nvCxnSpPr>
        <p:spPr>
          <a:xfrm>
            <a:off x="2415912" y="3012638"/>
            <a:ext cx="2719153" cy="14190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23728" y="1772816"/>
            <a:ext cx="3011337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  <a:endCxn id="10" idx="1"/>
          </p:cNvCxnSpPr>
          <p:nvPr/>
        </p:nvCxnSpPr>
        <p:spPr>
          <a:xfrm>
            <a:off x="2699792" y="5625244"/>
            <a:ext cx="2448272" cy="1869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60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7332</TotalTime>
  <Words>610</Words>
  <Application>Microsoft Office PowerPoint</Application>
  <PresentationFormat>Экран (4:3)</PresentationFormat>
  <Paragraphs>228</Paragraphs>
  <Slides>41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Аспект</vt:lpstr>
      <vt:lpstr>Тема Office</vt:lpstr>
      <vt:lpstr>  Узагальнюючий урок 7 клас «Алгоритми»</vt:lpstr>
      <vt:lpstr>Слайд 2</vt:lpstr>
      <vt:lpstr>Мета уроку:</vt:lpstr>
      <vt:lpstr>Слайд 4</vt:lpstr>
      <vt:lpstr>Зупинка 1</vt:lpstr>
      <vt:lpstr>Зупинка 2</vt:lpstr>
      <vt:lpstr>1. Фронтальне опитування</vt:lpstr>
      <vt:lpstr>   2. Робота з картками «Перевірь себе» </vt:lpstr>
      <vt:lpstr>Взаємоперевірка</vt:lpstr>
      <vt:lpstr>Зупинка 3</vt:lpstr>
      <vt:lpstr>І підгрупа</vt:lpstr>
      <vt:lpstr> </vt:lpstr>
      <vt:lpstr>            «Я думаю, то я існую»                                 </vt:lpstr>
      <vt:lpstr>Завдання 1.  Визначити вид та форму алгоритму.</vt:lpstr>
      <vt:lpstr>Слайд 15</vt:lpstr>
      <vt:lpstr>Визначити вид та форму алгоритму</vt:lpstr>
      <vt:lpstr>Визначити вид та форму алгоритму</vt:lpstr>
      <vt:lpstr>Визначити вид та форму алгоритму</vt:lpstr>
      <vt:lpstr>Визначити вид та форму алгоритму</vt:lpstr>
      <vt:lpstr>Визначити вид та форму алгоритму</vt:lpstr>
      <vt:lpstr>1. Визначити вид та форму алгоритму</vt:lpstr>
      <vt:lpstr>Визначити вид та форму алгоритму</vt:lpstr>
      <vt:lpstr>Визначити вид та форму алгоритму</vt:lpstr>
      <vt:lpstr>Скласти алгоритм.  Визначити вид та форму алгоритму.</vt:lpstr>
      <vt:lpstr>Завдання 2.  Обчислювальна  машина обчислює за алгоритмом. Визначте результат. </vt:lpstr>
      <vt:lpstr>Слайд 26</vt:lpstr>
      <vt:lpstr>Результат:  15</vt:lpstr>
      <vt:lpstr>Слайд 28</vt:lpstr>
      <vt:lpstr>Результат:  43</vt:lpstr>
      <vt:lpstr>Застосування  алгоритмів  у житті</vt:lpstr>
      <vt:lpstr>Зупинка 5</vt:lpstr>
      <vt:lpstr>Слайд 32</vt:lpstr>
      <vt:lpstr>      Самоперевірка</vt:lpstr>
      <vt:lpstr>ПРАВИЛА ТБ!</vt:lpstr>
      <vt:lpstr>Різнорівневі завдання по карткам за комп’ютером </vt:lpstr>
      <vt:lpstr>           Гімнастика для очей</vt:lpstr>
      <vt:lpstr>Зупинка 7</vt:lpstr>
      <vt:lpstr>Домашнє завдання </vt:lpstr>
      <vt:lpstr> Підсумок уроку </vt:lpstr>
      <vt:lpstr>Рефлексія</vt:lpstr>
      <vt:lpstr>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Любовь</cp:lastModifiedBy>
  <cp:revision>1221</cp:revision>
  <dcterms:created xsi:type="dcterms:W3CDTF">2014-11-19T10:28:06Z</dcterms:created>
  <dcterms:modified xsi:type="dcterms:W3CDTF">2017-03-21T10:27:01Z</dcterms:modified>
</cp:coreProperties>
</file>