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7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950000"/>
    <a:srgbClr val="007535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0952D-0602-4CE6-A03F-4FF08D99D992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60E-063D-4F35-AB15-CC30E0358B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0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542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59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45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84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938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55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494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11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3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477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228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EBE3C-5C41-43AA-9BF6-A31F9C7DB130}" type="datetimeFigureOut">
              <a:rPr lang="uk-UA" smtClean="0"/>
              <a:t>03.03.2017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E358-84BD-4C5C-8CC5-60272AFB7C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7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learningapps.org/display?v=pqtr744dc1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learningapps.org/2735371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126830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arningapps.org/319747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interactive.ranok.com.ua/course/pdrychniki/hmya-7-klas-pdrychnik-o-v-grigorovich" TargetMode="Externa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122023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319414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apps.org/display?v=p30ariq7n1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29553" y="534875"/>
            <a:ext cx="6858000" cy="21181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dirty="0" smtClean="0"/>
              <a:t> </a:t>
            </a:r>
            <a:br>
              <a:rPr lang="uk-UA" altLang="ru-RU" sz="4000" b="1" dirty="0" smtClean="0"/>
            </a:br>
            <a:r>
              <a:rPr lang="uk-UA" altLang="ru-RU" sz="4000" b="1" dirty="0"/>
              <a:t/>
            </a:r>
            <a:br>
              <a:rPr lang="uk-UA" altLang="ru-RU" sz="4000" b="1" dirty="0"/>
            </a:br>
            <a:r>
              <a:rPr lang="uk-UA" altLang="ru-RU" b="1" dirty="0" smtClean="0"/>
              <a:t/>
            </a:r>
            <a:br>
              <a:rPr lang="uk-UA" altLang="ru-RU" b="1" dirty="0" smtClean="0"/>
            </a:br>
            <a:r>
              <a:rPr lang="uk-UA" altLang="ru-RU" sz="6000" b="1" dirty="0" smtClean="0">
                <a:solidFill>
                  <a:srgbClr val="0070C0"/>
                </a:solidFill>
              </a:rPr>
              <a:t> </a:t>
            </a:r>
            <a:r>
              <a:rPr lang="uk-UA" altLang="ru-RU" dirty="0" smtClean="0">
                <a:solidFill>
                  <a:srgbClr val="0070C0"/>
                </a:solidFill>
              </a:rPr>
              <a:t>  </a:t>
            </a:r>
            <a:endParaRPr lang="ru-RU" altLang="ru-RU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160" y="3212555"/>
            <a:ext cx="2867025" cy="2790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850006" y="772732"/>
            <a:ext cx="6761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rgbClr val="950000"/>
                </a:solidFill>
              </a:rPr>
              <a:t>Подорож країною хімічних знань</a:t>
            </a:r>
            <a:endParaRPr lang="ru-RU" sz="6600" dirty="0">
              <a:solidFill>
                <a:srgbClr val="95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03" y="270998"/>
            <a:ext cx="7886700" cy="2060078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Вправа « Ти мені, я тобі»</a:t>
            </a:r>
            <a:b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Гра з м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ячем</a:t>
            </a:r>
            <a:endParaRPr lang="uk-UA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77" y="5396042"/>
            <a:ext cx="1240492" cy="1208820"/>
          </a:xfrm>
          <a:prstGeom prst="rect">
            <a:avLst/>
          </a:prstGeom>
        </p:spPr>
      </p:pic>
      <p:pic>
        <p:nvPicPr>
          <p:cNvPr id="1026" name="Picture 2" descr="F:\Users\qat\Desktop\скачанные файлы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91" y="3733502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03" y="296755"/>
            <a:ext cx="7886700" cy="1892521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Перша зупинка             «</a:t>
            </a:r>
            <a:r>
              <a:rPr lang="uk-UA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Елементарія</a:t>
            </a:r>
            <a:r>
              <a:rPr lang="uk-UA" sz="6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6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777" y="5396042"/>
            <a:ext cx="1240492" cy="1208820"/>
          </a:xfrm>
          <a:prstGeom prst="rect">
            <a:avLst/>
          </a:prstGeom>
        </p:spPr>
      </p:pic>
      <p:pic>
        <p:nvPicPr>
          <p:cNvPr id="13" name="Рисунок 12" descr="F:\Users\qat\Desktop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1" y="3115346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Users\qat\Desktop\images (2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48" y="1925526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6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28150" y="515580"/>
            <a:ext cx="7009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solidFill>
                  <a:srgbClr val="0070C0"/>
                </a:solidFill>
              </a:rPr>
              <a:t>  </a:t>
            </a:r>
            <a:r>
              <a:rPr lang="uk-UA" sz="9600" b="1" dirty="0" err="1" smtClean="0">
                <a:solidFill>
                  <a:srgbClr val="0070C0"/>
                </a:solidFill>
              </a:rPr>
              <a:t>Атомград</a:t>
            </a:r>
            <a:endParaRPr lang="uk-UA" sz="9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4857" y="2775945"/>
            <a:ext cx="591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>
                <a:solidFill>
                  <a:srgbClr val="FF0000"/>
                </a:solidFill>
                <a:hlinkClick r:id="rId2"/>
              </a:rPr>
              <a:t>http://LearningApps.org/display?v=pqtr744dc17</a:t>
            </a:r>
            <a:r>
              <a:rPr lang="uk-UA" dirty="0">
                <a:solidFill>
                  <a:srgbClr val="FF0505"/>
                </a:solidFill>
              </a:rPr>
              <a:t/>
            </a:r>
            <a:br>
              <a:rPr lang="uk-UA" dirty="0">
                <a:solidFill>
                  <a:srgbClr val="FF0505"/>
                </a:solidFill>
              </a:rPr>
            </a:br>
            <a:endParaRPr lang="uk-UA" dirty="0">
              <a:solidFill>
                <a:srgbClr val="FF0505"/>
              </a:solidFill>
            </a:endParaRPr>
          </a:p>
        </p:txBody>
      </p:sp>
      <p:pic>
        <p:nvPicPr>
          <p:cNvPr id="12" name="Рисунок 11" descr="F:\Users\qat\Desktop\скачанные файлы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2" y="396729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Users\qat\Desktop\скачанные файлы (3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09" y="2322138"/>
            <a:ext cx="1866900" cy="220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74" y="386367"/>
            <a:ext cx="7886700" cy="1313644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 таблицю</a:t>
            </a:r>
            <a:endParaRPr lang="uk-UA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0" y="4636396"/>
            <a:ext cx="2125013" cy="21005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521" y="1648496"/>
            <a:ext cx="7315200" cy="34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3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74" y="849789"/>
            <a:ext cx="788670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«Речовинне»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1" y="4391696"/>
            <a:ext cx="2125013" cy="21005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22" y="4727611"/>
            <a:ext cx="191452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26" y="4632361"/>
            <a:ext cx="19145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088776"/>
            <a:ext cx="17907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65916" y="3244334"/>
            <a:ext cx="4391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6"/>
              </a:rPr>
              <a:t>http://LearningApps.org/2735371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03" y="763213"/>
            <a:ext cx="788670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Метали і неметали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1" y="4391696"/>
            <a:ext cx="2125013" cy="21005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23494" y="3353182"/>
            <a:ext cx="775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>
                <a:hlinkClick r:id="rId3"/>
              </a:rPr>
              <a:t>http://</a:t>
            </a:r>
            <a:r>
              <a:rPr lang="uk-UA" u="sng" dirty="0" smtClean="0">
                <a:hlinkClick r:id="rId3"/>
              </a:rPr>
              <a:t>LearningApps.org/1268300</a:t>
            </a:r>
            <a:endParaRPr lang="uk-UA" u="sng" dirty="0" smtClean="0"/>
          </a:p>
          <a:p>
            <a:endParaRPr lang="ru-RU" dirty="0"/>
          </a:p>
          <a:p>
            <a:r>
              <a:rPr lang="ru-RU" u="sng" dirty="0">
                <a:hlinkClick r:id="rId4"/>
              </a:rPr>
              <a:t>http://LearningApps.org/3197476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58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03" y="7632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долина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pic>
        <p:nvPicPr>
          <p:cNvPr id="6" name="Рисунок 5" descr="F:\Users\qat\Desktop\скачанные файлы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7" y="43529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Users\qat\Desktop\images (3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32" y="2197927"/>
            <a:ext cx="2409825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28034" y="3105835"/>
            <a:ext cx="4675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http://interactive.ranok.com.ua/course/pdrychniki/hmya-7-klas-pdrychnik-o-v-grigorovich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203" y="763213"/>
            <a:ext cx="7886700" cy="1325563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Галявина формул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pic>
        <p:nvPicPr>
          <p:cNvPr id="9" name="Рисунок 8" descr="F:\Users\qat\Desktop\скачанные файлы (5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71" y="3768613"/>
            <a:ext cx="25050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Users\qat\Desktop\images (6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0" y="2533650"/>
            <a:ext cx="2736019" cy="179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6" y="257578"/>
            <a:ext cx="7886700" cy="132476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танець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307" y="2274838"/>
            <a:ext cx="6252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>2АgС1 = 2Аg+С1</a:t>
            </a:r>
            <a:r>
              <a:rPr lang="uk-UA" baseline="-25000" dirty="0"/>
              <a:t>2</a:t>
            </a:r>
            <a:r>
              <a:rPr lang="uk-UA" dirty="0"/>
              <a:t>                              </a:t>
            </a:r>
            <a:endParaRPr lang="ru-RU" dirty="0"/>
          </a:p>
          <a:p>
            <a:pPr fontAlgn="base"/>
            <a:r>
              <a:rPr lang="uk-UA" i="1" dirty="0"/>
              <a:t> </a:t>
            </a:r>
            <a:r>
              <a:rPr lang="uk-UA" dirty="0"/>
              <a:t>2Fе+ЗС1</a:t>
            </a:r>
            <a:r>
              <a:rPr lang="uk-UA" baseline="-25000" dirty="0"/>
              <a:t>2</a:t>
            </a:r>
            <a:r>
              <a:rPr lang="uk-UA" dirty="0"/>
              <a:t> =2FеС1</a:t>
            </a:r>
            <a:r>
              <a:rPr lang="uk-UA" baseline="-25000" dirty="0"/>
              <a:t>3</a:t>
            </a:r>
            <a:r>
              <a:rPr lang="uk-UA" dirty="0"/>
              <a:t>                          </a:t>
            </a:r>
            <a:endParaRPr lang="ru-RU" dirty="0"/>
          </a:p>
          <a:p>
            <a:pPr fontAlgn="base"/>
            <a:r>
              <a:rPr lang="uk-UA" i="1" dirty="0"/>
              <a:t> </a:t>
            </a:r>
            <a:r>
              <a:rPr lang="uk-UA" dirty="0"/>
              <a:t>2К+2Н</a:t>
            </a:r>
            <a:r>
              <a:rPr lang="uk-UA" baseline="-25000" dirty="0"/>
              <a:t>2</a:t>
            </a:r>
            <a:r>
              <a:rPr lang="uk-UA" dirty="0"/>
              <a:t>0 = 2КОН + Н</a:t>
            </a:r>
            <a:r>
              <a:rPr lang="uk-UA" baseline="-25000" dirty="0"/>
              <a:t>2</a:t>
            </a:r>
            <a:r>
              <a:rPr lang="uk-UA" i="1" dirty="0"/>
              <a:t> </a:t>
            </a:r>
            <a:endParaRPr lang="ru-RU" dirty="0"/>
          </a:p>
          <a:p>
            <a:pPr fontAlgn="base"/>
            <a:r>
              <a:rPr lang="uk-UA" dirty="0"/>
              <a:t>H</a:t>
            </a:r>
            <a:r>
              <a:rPr lang="uk-UA" baseline="-25000" dirty="0"/>
              <a:t>2</a:t>
            </a:r>
            <a:r>
              <a:rPr lang="uk-UA" dirty="0"/>
              <a:t> + Cl</a:t>
            </a:r>
            <a:r>
              <a:rPr lang="uk-UA" baseline="-25000" dirty="0"/>
              <a:t>2</a:t>
            </a:r>
            <a:r>
              <a:rPr lang="uk-UA" dirty="0"/>
              <a:t> = 2НС1</a:t>
            </a:r>
            <a:endParaRPr lang="ru-RU" dirty="0"/>
          </a:p>
          <a:p>
            <a:pPr fontAlgn="base"/>
            <a:r>
              <a:rPr lang="uk-UA" i="1" dirty="0"/>
              <a:t> </a:t>
            </a:r>
            <a:r>
              <a:rPr lang="uk-UA" dirty="0"/>
              <a:t>С+0</a:t>
            </a:r>
            <a:r>
              <a:rPr lang="uk-UA" baseline="-25000" dirty="0"/>
              <a:t>2</a:t>
            </a:r>
            <a:r>
              <a:rPr lang="uk-UA" dirty="0"/>
              <a:t>=С0</a:t>
            </a:r>
            <a:r>
              <a:rPr lang="uk-UA" baseline="-25000" dirty="0"/>
              <a:t>2</a:t>
            </a:r>
            <a:endParaRPr lang="ru-RU" dirty="0"/>
          </a:p>
          <a:p>
            <a:pPr fontAlgn="base"/>
            <a:r>
              <a:rPr lang="uk-UA" dirty="0" err="1"/>
              <a:t>Нg</a:t>
            </a:r>
            <a:r>
              <a:rPr lang="uk-UA" dirty="0"/>
              <a:t> + 0</a:t>
            </a:r>
            <a:r>
              <a:rPr lang="uk-UA" baseline="-25000" dirty="0"/>
              <a:t>2==</a:t>
            </a:r>
            <a:endParaRPr lang="ru-RU" dirty="0"/>
          </a:p>
          <a:p>
            <a:pPr fontAlgn="base"/>
            <a:r>
              <a:rPr lang="uk-UA" dirty="0"/>
              <a:t>С + 2Н</a:t>
            </a:r>
            <a:r>
              <a:rPr lang="uk-UA" baseline="-25000" dirty="0"/>
              <a:t>2=</a:t>
            </a:r>
            <a:endParaRPr lang="ru-RU" dirty="0"/>
          </a:p>
          <a:p>
            <a:pPr fontAlgn="base"/>
            <a:r>
              <a:rPr lang="pt-BR" dirty="0"/>
              <a:t>Al+ O</a:t>
            </a:r>
            <a:r>
              <a:rPr lang="pt-BR" baseline="-25000" dirty="0"/>
              <a:t>2</a:t>
            </a:r>
            <a:r>
              <a:rPr lang="pt-BR" dirty="0"/>
              <a:t> =Al</a:t>
            </a:r>
            <a:r>
              <a:rPr lang="pt-BR" baseline="-25000" dirty="0"/>
              <a:t>2</a:t>
            </a:r>
            <a:r>
              <a:rPr lang="pt-BR" dirty="0"/>
              <a:t>O</a:t>
            </a:r>
            <a:r>
              <a:rPr lang="pt-BR" baseline="-25000" dirty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6" y="257578"/>
            <a:ext cx="7886700" cy="132476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Оксигенія</a:t>
            </a:r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306" y="2205721"/>
            <a:ext cx="62526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600" dirty="0" smtClean="0"/>
              <a:t>Живу троянду занурили у посудину з рідким киснем. Поясніть чому квітка стала крихкою?</a:t>
            </a:r>
          </a:p>
          <a:p>
            <a:pPr fontAlgn="base"/>
            <a:r>
              <a:rPr lang="uk-UA" sz="2800" b="1" u="sng" dirty="0">
                <a:hlinkClick r:id="rId3"/>
              </a:rPr>
              <a:t>http://LearningApps.org/1220231</a:t>
            </a:r>
            <a:endParaRPr lang="ru-RU" sz="2800" dirty="0"/>
          </a:p>
          <a:p>
            <a:pPr fontAlgn="base"/>
            <a:endParaRPr lang="ru-RU" sz="3600" dirty="0"/>
          </a:p>
        </p:txBody>
      </p:sp>
      <p:pic>
        <p:nvPicPr>
          <p:cNvPr id="7" name="Рисунок 6" descr="F:\Users\qat\Desktop\images (7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9" y="650395"/>
            <a:ext cx="1905000" cy="2028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Рисунок 1" descr="mou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r="10342" b="44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3" descr="Whitetrillium-ontari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8" y="1125539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8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6" y="257578"/>
            <a:ext cx="7886700" cy="132476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Оксидія</a:t>
            </a:r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5769" y="3244334"/>
            <a:ext cx="4568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hlinkClick r:id="rId3"/>
              </a:rPr>
              <a:t>http://LearningApps.org/3194143</a:t>
            </a:r>
            <a:endParaRPr lang="ru-RU" dirty="0"/>
          </a:p>
        </p:txBody>
      </p:sp>
      <p:pic>
        <p:nvPicPr>
          <p:cNvPr id="7" name="Рисунок 6" descr="F:\Users\qat\Desktop\images (9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34" y="1089807"/>
            <a:ext cx="25050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Users\qat\Desktop\images (10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6" y="422656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70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6" y="257578"/>
            <a:ext cx="7886700" cy="1324764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Вікторинбург</a:t>
            </a:r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9402" y="3105835"/>
            <a:ext cx="5518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hlinkClick r:id="rId3"/>
              </a:rPr>
              <a:t>http://LearningApps.org/display?v=p30ariq7n17</a:t>
            </a:r>
            <a:endParaRPr lang="ru-RU" sz="2000" dirty="0"/>
          </a:p>
        </p:txBody>
      </p:sp>
      <p:pic>
        <p:nvPicPr>
          <p:cNvPr id="9" name="Рисунок 8" descr="F:\Users\qat\Desktop\images (5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9" y="4017409"/>
            <a:ext cx="18669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Users\qat\Desktop\image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650" y="1275008"/>
            <a:ext cx="1868107" cy="1830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2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36" y="257578"/>
            <a:ext cx="7886700" cy="1324764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Домашнє завдання </a:t>
            </a:r>
            <a:endParaRPr lang="uk-UA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471" y="107576"/>
            <a:ext cx="8848164" cy="662940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4" y="4226560"/>
            <a:ext cx="2125013" cy="2100580"/>
          </a:xfrm>
          <a:prstGeom prst="rect">
            <a:avLst/>
          </a:prstGeom>
        </p:spPr>
      </p:pic>
      <p:pic>
        <p:nvPicPr>
          <p:cNvPr id="9" name="Рисунок 8" descr="F:\Users\qat\Desktop\images (5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9" y="4017409"/>
            <a:ext cx="18669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18952" y="2274838"/>
            <a:ext cx="60788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№ 17 с.121. </a:t>
            </a:r>
            <a:r>
              <a:rPr lang="uk-UA" dirty="0" err="1"/>
              <a:t>Виписити</a:t>
            </a:r>
            <a:r>
              <a:rPr lang="uk-UA" dirty="0"/>
              <a:t> хімічні формули оксидів</a:t>
            </a:r>
            <a:endParaRPr lang="ru-RU" b="1" dirty="0"/>
          </a:p>
          <a:p>
            <a:r>
              <a:rPr lang="uk-UA" dirty="0"/>
              <a:t>№ 18 с.121 Відтворити рівняння  реакції горіння</a:t>
            </a:r>
            <a:endParaRPr lang="ru-RU" b="1" dirty="0"/>
          </a:p>
          <a:p>
            <a:r>
              <a:rPr lang="uk-UA" dirty="0"/>
              <a:t>Творче завдання. Створити малюнки, що відображають склад молекули кисню; фізичні властивості кисню;речовини, які містять атоми </a:t>
            </a:r>
            <a:r>
              <a:rPr lang="uk-UA" dirty="0" err="1"/>
              <a:t>Оксигену</a:t>
            </a:r>
            <a:r>
              <a:rPr lang="uk-UA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795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Рисунок 12" descr="1352931885_3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13" descr="bf853230-01f8-429c-aa12-0dc0756beb52_K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6"/>
          <a:stretch>
            <a:fillRect/>
          </a:stretch>
        </p:blipFill>
        <p:spPr bwMode="auto">
          <a:xfrm>
            <a:off x="1187451" y="1700216"/>
            <a:ext cx="4211639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14" descr="bf853230-01f8-429c-aa12-0dc0756beb52_Ki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1"/>
          <a:stretch>
            <a:fillRect/>
          </a:stretch>
        </p:blipFill>
        <p:spPr bwMode="auto">
          <a:xfrm>
            <a:off x="5148265" y="1700216"/>
            <a:ext cx="2016125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9442"/>
            <a:ext cx="9144793" cy="6876884"/>
          </a:xfrm>
          <a:prstGeom prst="rect">
            <a:avLst/>
          </a:prstGeom>
        </p:spPr>
      </p:pic>
      <p:pic>
        <p:nvPicPr>
          <p:cNvPr id="6146" name="Рисунок 2" descr="0_83446_173eeac9_or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7"/>
          <a:stretch>
            <a:fillRect/>
          </a:stretch>
        </p:blipFill>
        <p:spPr bwMode="auto">
          <a:xfrm>
            <a:off x="611190" y="1125539"/>
            <a:ext cx="2546351" cy="51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bf853230-01f8-429c-aa12-0dc0756beb52_Kids.png"/>
          <p:cNvPicPr>
            <a:picLocks noChangeAspect="1"/>
          </p:cNvPicPr>
          <p:nvPr/>
        </p:nvPicPr>
        <p:blipFill>
          <a:blip r:embed="rId4" cstate="print"/>
          <a:srcRect r="56166"/>
          <a:stretch>
            <a:fillRect/>
          </a:stretch>
        </p:blipFill>
        <p:spPr>
          <a:xfrm>
            <a:off x="3635896" y="2924946"/>
            <a:ext cx="3174104" cy="308313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bf853230-01f8-429c-aa12-0dc0756beb52_Kids.png"/>
          <p:cNvPicPr>
            <a:picLocks noChangeAspect="1"/>
          </p:cNvPicPr>
          <p:nvPr/>
        </p:nvPicPr>
        <p:blipFill>
          <a:blip r:embed="rId4" cstate="print"/>
          <a:srcRect l="78582"/>
          <a:stretch>
            <a:fillRect/>
          </a:stretch>
        </p:blipFill>
        <p:spPr>
          <a:xfrm>
            <a:off x="6012160" y="3068963"/>
            <a:ext cx="1656184" cy="329238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6" name="Прямоугольная выноска 5"/>
          <p:cNvSpPr/>
          <p:nvPr/>
        </p:nvSpPr>
        <p:spPr>
          <a:xfrm>
            <a:off x="3203577" y="476253"/>
            <a:ext cx="5256213" cy="2016125"/>
          </a:xfrm>
          <a:prstGeom prst="wedgeRectCallout">
            <a:avLst>
              <a:gd name="adj1" fmla="val -59906"/>
              <a:gd name="adj2" fmla="val 48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</a:rPr>
              <a:t>Впадеш сім разів - піднімися вісім разів!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Рисунок 2" descr="1352133720_gla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3" descr="2d4c0f7fa56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2781303"/>
            <a:ext cx="23749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" descr="mou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t="24800" r="10342" b="4437"/>
          <a:stretch>
            <a:fillRect/>
          </a:stretch>
        </p:blipFill>
        <p:spPr bwMode="auto">
          <a:xfrm>
            <a:off x="6588128" y="2136778"/>
            <a:ext cx="25558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916239" y="333379"/>
            <a:ext cx="5472112" cy="2303463"/>
          </a:xfrm>
          <a:prstGeom prst="wedgeRoundRectCallout">
            <a:avLst>
              <a:gd name="adj1" fmla="val -46025"/>
              <a:gd name="adj2" fmla="val 80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dirty="0">
                <a:solidFill>
                  <a:schemeClr val="tx1"/>
                </a:solidFill>
              </a:rPr>
              <a:t>Неправий був мудрець. Я впав сім разів, а коли восьмий раз піднявся, то побачив, що пройшов лише чверть гори. Тоді я вирішив повернутися.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468316" y="620713"/>
            <a:ext cx="1482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/>
              <a:t>Через 1 год.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8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Рисунок 2" descr="1352133720_gla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1" descr="mou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t="24800" r="10342" b="4437"/>
          <a:stretch>
            <a:fillRect/>
          </a:stretch>
        </p:blipFill>
        <p:spPr bwMode="auto">
          <a:xfrm>
            <a:off x="6588128" y="2136778"/>
            <a:ext cx="25558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700339" y="260350"/>
            <a:ext cx="5688012" cy="2305051"/>
          </a:xfrm>
          <a:prstGeom prst="wedgeRoundRectCallout">
            <a:avLst>
              <a:gd name="adj1" fmla="val -46025"/>
              <a:gd name="adj2" fmla="val 80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dirty="0">
                <a:solidFill>
                  <a:schemeClr val="tx1"/>
                </a:solidFill>
              </a:rPr>
              <a:t>Мудрець нас обдурив. Я впав сім разів, а коли на восьмий раз піднявся, то побачив, що пройшов тільки третину гори. Тоді я вирішив повернутися.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198" name="TextBox 9"/>
          <p:cNvSpPr txBox="1">
            <a:spLocks noChangeArrowheads="1"/>
          </p:cNvSpPr>
          <p:nvPr/>
        </p:nvSpPr>
        <p:spPr bwMode="auto">
          <a:xfrm>
            <a:off x="468316" y="620713"/>
            <a:ext cx="1482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/>
              <a:t>Через 2 год.</a:t>
            </a:r>
            <a:endParaRPr lang="ru-RU" altLang="ru-RU"/>
          </a:p>
        </p:txBody>
      </p:sp>
      <p:pic>
        <p:nvPicPr>
          <p:cNvPr id="8199" name="Рисунок 10" descr="0_831f5_14127e85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4" y="3573464"/>
            <a:ext cx="2232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Рисунок 2" descr="1352133720_gla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1" descr="mou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3" t="24800" r="10342" b="4437"/>
          <a:stretch>
            <a:fillRect/>
          </a:stretch>
        </p:blipFill>
        <p:spPr bwMode="auto">
          <a:xfrm>
            <a:off x="6588128" y="2136778"/>
            <a:ext cx="255587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908175" y="476251"/>
            <a:ext cx="3671888" cy="1081088"/>
          </a:xfrm>
          <a:prstGeom prst="wedgeRoundRectCallout">
            <a:avLst>
              <a:gd name="adj1" fmla="val -35299"/>
              <a:gd name="adj2" fmla="val 1646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dirty="0">
                <a:solidFill>
                  <a:schemeClr val="tx1"/>
                </a:solidFill>
              </a:rPr>
              <a:t>Хіба ти не падав?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468317" y="620713"/>
            <a:ext cx="1392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/>
              <a:t>Через добу</a:t>
            </a:r>
            <a:endParaRPr lang="ru-RU" altLang="ru-RU"/>
          </a:p>
        </p:txBody>
      </p:sp>
      <p:pic>
        <p:nvPicPr>
          <p:cNvPr id="9223" name="Рисунок 10" descr="0_831f5_14127e85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357564"/>
            <a:ext cx="2232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Рисунок 11" descr="e7c004f3c68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8" y="3716339"/>
            <a:ext cx="271462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12" descr="2d4c0f7fa56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924176"/>
            <a:ext cx="1968500" cy="280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4716467" y="1557338"/>
            <a:ext cx="3671887" cy="1223963"/>
          </a:xfrm>
          <a:prstGeom prst="wedgeRoundRectCallout">
            <a:avLst>
              <a:gd name="adj1" fmla="val 29822"/>
              <a:gd name="adj2" fmla="val 982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dirty="0">
                <a:solidFill>
                  <a:schemeClr val="tx1"/>
                </a:solidFill>
              </a:rPr>
              <a:t>Падав, може, сто разів падав, а може, й більше. Я не рахував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908175" y="476251"/>
            <a:ext cx="3671888" cy="1081088"/>
          </a:xfrm>
          <a:prstGeom prst="wedgeRoundRectCallout">
            <a:avLst>
              <a:gd name="adj1" fmla="val -35299"/>
              <a:gd name="adj2" fmla="val 1646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dirty="0">
                <a:solidFill>
                  <a:schemeClr val="tx1"/>
                </a:solidFill>
              </a:rPr>
              <a:t>Чому на тобі немає синців і саден?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716467" y="1628778"/>
            <a:ext cx="3671887" cy="1223963"/>
          </a:xfrm>
          <a:prstGeom prst="wedgeRoundRectCallout">
            <a:avLst>
              <a:gd name="adj1" fmla="val 29822"/>
              <a:gd name="adj2" fmla="val 982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400" dirty="0">
                <a:solidFill>
                  <a:schemeClr val="tx1"/>
                </a:solidFill>
              </a:rPr>
              <a:t>Перед тим як іти на гору, я навчився падати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Рисунок 2" descr="1352133720_gla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7" descr="0_83446_173eeac9_or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7"/>
          <a:stretch>
            <a:fillRect/>
          </a:stretch>
        </p:blipFill>
        <p:spPr bwMode="auto">
          <a:xfrm>
            <a:off x="611190" y="1125539"/>
            <a:ext cx="2546351" cy="513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059113" y="188917"/>
            <a:ext cx="5689600" cy="1368425"/>
          </a:xfrm>
          <a:prstGeom prst="wedgeRoundRectCallout">
            <a:avLst>
              <a:gd name="adj1" fmla="val -46025"/>
              <a:gd name="adj2" fmla="val 80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2800" dirty="0">
                <a:solidFill>
                  <a:schemeClr val="tx1"/>
                </a:solidFill>
              </a:rPr>
              <a:t>Ця людина </a:t>
            </a:r>
            <a:r>
              <a:rPr lang="uk-UA" sz="2800" dirty="0" smtClean="0">
                <a:solidFill>
                  <a:schemeClr val="tx1"/>
                </a:solidFill>
              </a:rPr>
              <a:t>навчилася </a:t>
            </a:r>
            <a:r>
              <a:rPr lang="uk-UA" sz="2800" dirty="0">
                <a:solidFill>
                  <a:schemeClr val="tx1"/>
                </a:solidFill>
              </a:rPr>
              <a:t>не падати, а підніматися, значить, </a:t>
            </a:r>
            <a:r>
              <a:rPr lang="uk-UA" sz="2800" dirty="0" smtClean="0">
                <a:solidFill>
                  <a:schemeClr val="tx1"/>
                </a:solidFill>
              </a:rPr>
              <a:t>вона </a:t>
            </a:r>
            <a:r>
              <a:rPr lang="uk-UA" sz="2800" dirty="0">
                <a:solidFill>
                  <a:schemeClr val="tx1"/>
                </a:solidFill>
              </a:rPr>
              <a:t>досягне будь-якої мети в житті!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Рисунок 2" descr="1352133720_glav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651" y="549276"/>
            <a:ext cx="7632700" cy="360045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dirty="0">
                <a:solidFill>
                  <a:schemeClr val="tx1"/>
                </a:solidFill>
              </a:rPr>
              <a:t>Більшість людей хочуть швидкого успіху, тому вони схильні кидати розпочату справу після кількох невдач. Досягають вершин лише ті, хто не рахує кількість своїх помилок, а просто наполегливо йде до своєї мети.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0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</TotalTime>
  <Words>295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Вправа « Ти мені, я тобі»       Гра з м’ячем</vt:lpstr>
      <vt:lpstr> Перша зупинка             «Елементарія»</vt:lpstr>
      <vt:lpstr>Презентация PowerPoint</vt:lpstr>
      <vt:lpstr>Заповнити таблицю</vt:lpstr>
      <vt:lpstr>Село «Речовинне» </vt:lpstr>
      <vt:lpstr>Метали і неметали </vt:lpstr>
      <vt:lpstr>Лабораторна долина </vt:lpstr>
      <vt:lpstr>Галявина формул </vt:lpstr>
      <vt:lpstr>Хімічний танець </vt:lpstr>
      <vt:lpstr>      Оксигенія </vt:lpstr>
      <vt:lpstr>      Оксидія </vt:lpstr>
      <vt:lpstr>      Вікторинбург </vt:lpstr>
      <vt:lpstr>      Домашнє завдання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Успіх не буває швидким</dc:title>
  <dc:creator>Оксана Жукова</dc:creator>
  <cp:lastModifiedBy>qat</cp:lastModifiedBy>
  <cp:revision>35</cp:revision>
  <dcterms:created xsi:type="dcterms:W3CDTF">2016-06-20T10:24:56Z</dcterms:created>
  <dcterms:modified xsi:type="dcterms:W3CDTF">2017-03-03T15:20:48Z</dcterms:modified>
</cp:coreProperties>
</file>