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6" r:id="rId2"/>
    <p:sldId id="261" r:id="rId3"/>
    <p:sldId id="351" r:id="rId4"/>
    <p:sldId id="256" r:id="rId5"/>
    <p:sldId id="264" r:id="rId6"/>
    <p:sldId id="334" r:id="rId7"/>
    <p:sldId id="357" r:id="rId8"/>
    <p:sldId id="303" r:id="rId9"/>
    <p:sldId id="333" r:id="rId10"/>
    <p:sldId id="324" r:id="rId11"/>
    <p:sldId id="352" r:id="rId12"/>
    <p:sldId id="305" r:id="rId13"/>
    <p:sldId id="335" r:id="rId14"/>
    <p:sldId id="336" r:id="rId15"/>
    <p:sldId id="326" r:id="rId16"/>
    <p:sldId id="308" r:id="rId17"/>
    <p:sldId id="337" r:id="rId18"/>
    <p:sldId id="283" r:id="rId19"/>
    <p:sldId id="313" r:id="rId20"/>
    <p:sldId id="340" r:id="rId21"/>
    <p:sldId id="341" r:id="rId22"/>
    <p:sldId id="328" r:id="rId23"/>
    <p:sldId id="355" r:id="rId24"/>
    <p:sldId id="319" r:id="rId25"/>
    <p:sldId id="321" r:id="rId26"/>
    <p:sldId id="332" r:id="rId27"/>
    <p:sldId id="343" r:id="rId28"/>
    <p:sldId id="344" r:id="rId29"/>
    <p:sldId id="349" r:id="rId30"/>
    <p:sldId id="350" r:id="rId31"/>
    <p:sldId id="345" r:id="rId32"/>
    <p:sldId id="353" r:id="rId33"/>
    <p:sldId id="346" r:id="rId34"/>
    <p:sldId id="285" r:id="rId35"/>
    <p:sldId id="358" r:id="rId36"/>
    <p:sldId id="354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8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8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8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8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00FF00"/>
    <a:srgbClr val="FF9933"/>
    <a:srgbClr val="FF3399"/>
    <a:srgbClr val="C4F11D"/>
    <a:srgbClr val="FF9966"/>
    <a:srgbClr val="FFFFFF"/>
    <a:srgbClr val="CC66FF"/>
    <a:srgbClr val="FF9999"/>
  </p:clrMru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6CB29-BDA2-4281-A489-37BFA29E0315}" type="datetimeFigureOut">
              <a:rPr lang="ru-RU"/>
              <a:pPr>
                <a:defRPr/>
              </a:pPr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4FE71-D9D4-45AB-B8EE-646DAA4553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2C5F2-B0D5-4255-B13D-924725060939}" type="datetimeFigureOut">
              <a:rPr lang="ru-RU"/>
              <a:pPr>
                <a:defRPr/>
              </a:pPr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05473-CEF7-4A65-A07D-0121D500BB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D17E2-6539-4C48-8654-D1BF39F2D35B}" type="datetimeFigureOut">
              <a:rPr lang="ru-RU"/>
              <a:pPr>
                <a:defRPr/>
              </a:pPr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AD501-75BC-4AB7-BE58-386680ABBA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AF933-C25E-4167-81A4-50BCC5F8527C}" type="datetimeFigureOut">
              <a:rPr lang="ru-RU"/>
              <a:pPr>
                <a:defRPr/>
              </a:pPr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ED44-17DA-4ABD-8362-B3464898DC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6A31D-257C-432E-8AC8-F7FD61EF356B}" type="datetimeFigureOut">
              <a:rPr lang="ru-RU"/>
              <a:pPr>
                <a:defRPr/>
              </a:pPr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95EF8-F0B4-4701-877D-2E95DAA15D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A103C-72DB-493A-AED3-01DAB42800F0}" type="datetimeFigureOut">
              <a:rPr lang="ru-RU"/>
              <a:pPr>
                <a:defRPr/>
              </a:pPr>
              <a:t>02.03.2017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A2850-019F-420B-A4F6-35661DC946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72EB0-9A34-4634-8811-E722354BAA2D}" type="datetimeFigureOut">
              <a:rPr lang="ru-RU"/>
              <a:pPr>
                <a:defRPr/>
              </a:pPr>
              <a:t>02.03.2017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21737-1D15-42C7-85DE-09D2779086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0CACD-C1D7-44F3-882B-19E2B2CCFE50}" type="datetimeFigureOut">
              <a:rPr lang="ru-RU"/>
              <a:pPr>
                <a:defRPr/>
              </a:pPr>
              <a:t>02.03.2017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BF96B-B163-4F41-B874-E4256E5E2B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4D8BA-9D7B-464A-A8CE-A3413C5B5169}" type="datetimeFigureOut">
              <a:rPr lang="ru-RU"/>
              <a:pPr>
                <a:defRPr/>
              </a:pPr>
              <a:t>02.03.2017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E90B7-2821-4C3A-84FD-14FFC2ED80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993CE-C651-4C4F-8416-3D63DDC6CFFC}" type="datetimeFigureOut">
              <a:rPr lang="ru-RU"/>
              <a:pPr>
                <a:defRPr/>
              </a:pPr>
              <a:t>02.03.2017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BB091-BB3C-44D6-9027-EA703FD674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DFC65-C47C-4F1F-A611-728700564DED}" type="datetimeFigureOut">
              <a:rPr lang="ru-RU"/>
              <a:pPr>
                <a:defRPr/>
              </a:pPr>
              <a:t>02.03.2017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27C55-22B3-4AA2-AEC0-CDB4133687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F383AA-D931-4282-9F34-1730B25FED40}" type="datetimeFigureOut">
              <a:rPr lang="ru-RU"/>
              <a:pPr>
                <a:defRPr/>
              </a:pPr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8117E0-B30B-4CE5-B59C-41A80D2AE1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1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1.jpeg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.jpeg"/><Relationship Id="rId4" Type="http://schemas.openxmlformats.org/officeDocument/2006/relationships/image" Target="../media/image5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863080"/>
          </a:xfrm>
        </p:spPr>
        <p:txBody>
          <a:bodyPr/>
          <a:lstStyle/>
          <a:p>
            <a:r>
              <a:rPr lang="ru-RU" b="1" noProof="1" smtClean="0">
                <a:solidFill>
                  <a:srgbClr val="002060"/>
                </a:solidFill>
              </a:rPr>
              <a:t/>
            </a:r>
            <a:br>
              <a:rPr lang="ru-RU" b="1" noProof="1" smtClean="0">
                <a:solidFill>
                  <a:srgbClr val="002060"/>
                </a:solidFill>
              </a:rPr>
            </a:br>
            <a:r>
              <a:rPr lang="uk-UA" b="1" noProof="1" smtClean="0">
                <a:solidFill>
                  <a:srgbClr val="002060"/>
                </a:solidFill>
              </a:rPr>
              <a:t>Урок з української мови </a:t>
            </a:r>
            <a:br>
              <a:rPr lang="uk-UA" b="1" noProof="1" smtClean="0">
                <a:solidFill>
                  <a:srgbClr val="002060"/>
                </a:solidFill>
              </a:rPr>
            </a:br>
            <a:r>
              <a:rPr lang="uk-UA" b="1" noProof="1" smtClean="0">
                <a:solidFill>
                  <a:srgbClr val="002060"/>
                </a:solidFill>
              </a:rPr>
              <a:t>в 3-му класі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332656"/>
            <a:ext cx="8229600" cy="778098"/>
          </a:xfrm>
        </p:spPr>
        <p:txBody>
          <a:bodyPr/>
          <a:lstStyle/>
          <a:p>
            <a:pPr algn="ctr"/>
            <a:r>
              <a:rPr lang="uk-UA" sz="4000" b="1" dirty="0" smtClean="0">
                <a:effectLst/>
              </a:rPr>
              <a:t>Взаємоперевірка </a:t>
            </a:r>
            <a:endParaRPr lang="ru-RU" sz="4000" b="1" dirty="0">
              <a:effectLst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39552" y="1412776"/>
            <a:ext cx="8219256" cy="4525963"/>
          </a:xfrm>
        </p:spPr>
        <p:txBody>
          <a:bodyPr/>
          <a:lstStyle/>
          <a:p>
            <a:pPr algn="ctr">
              <a:buNone/>
            </a:pPr>
            <a:r>
              <a:rPr lang="uk-UA" sz="4800" b="1" dirty="0" smtClean="0">
                <a:solidFill>
                  <a:schemeClr val="tx2">
                    <a:lumMod val="75000"/>
                  </a:schemeClr>
                </a:solidFill>
              </a:rPr>
              <a:t>Будує – будувати. </a:t>
            </a:r>
          </a:p>
          <a:p>
            <a:pPr algn="ctr">
              <a:buNone/>
            </a:pPr>
            <a:r>
              <a:rPr lang="uk-UA" sz="4800" b="1" dirty="0" smtClean="0">
                <a:solidFill>
                  <a:schemeClr val="tx2">
                    <a:lumMod val="75000"/>
                  </a:schemeClr>
                </a:solidFill>
              </a:rPr>
              <a:t>Руйнує – руйнувати. </a:t>
            </a:r>
          </a:p>
          <a:p>
            <a:pPr algn="ctr">
              <a:buNone/>
            </a:pPr>
            <a:r>
              <a:rPr lang="uk-UA" sz="4800" b="1" dirty="0" smtClean="0">
                <a:solidFill>
                  <a:schemeClr val="tx2">
                    <a:lumMod val="75000"/>
                  </a:schemeClr>
                </a:solidFill>
              </a:rPr>
              <a:t>Палить – палити. </a:t>
            </a:r>
          </a:p>
          <a:p>
            <a:pPr algn="ctr">
              <a:buNone/>
            </a:pPr>
            <a:r>
              <a:rPr lang="uk-UA" sz="4800" b="1" dirty="0" smtClean="0">
                <a:solidFill>
                  <a:schemeClr val="tx2">
                    <a:lumMod val="75000"/>
                  </a:schemeClr>
                </a:solidFill>
              </a:rPr>
              <a:t>Сушить – сушити.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" descr="прин1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13" y="1000125"/>
            <a:ext cx="286702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8"/>
          <p:cNvGrpSpPr>
            <a:grpSpLocks/>
          </p:cNvGrpSpPr>
          <p:nvPr/>
        </p:nvGrpSpPr>
        <p:grpSpPr bwMode="auto">
          <a:xfrm>
            <a:off x="3563888" y="1196752"/>
            <a:ext cx="2397962" cy="4850278"/>
            <a:chOff x="3649011" y="1102979"/>
            <a:chExt cx="2397979" cy="4850312"/>
          </a:xfrm>
        </p:grpSpPr>
        <p:pic>
          <p:nvPicPr>
            <p:cNvPr id="18438" name="Рисунок 6" descr="35921_3_CompressedImage.jpg"/>
            <p:cNvPicPr>
              <a:picLocks noChangeAspect="1"/>
            </p:cNvPicPr>
            <p:nvPr/>
          </p:nvPicPr>
          <p:blipFill>
            <a:blip r:embed="rId3" cstate="print"/>
            <a:srcRect l="12500" t="6250" r="8333" b="5208"/>
            <a:stretch>
              <a:fillRect/>
            </a:stretch>
          </p:blipFill>
          <p:spPr bwMode="auto">
            <a:xfrm>
              <a:off x="4945164" y="4310217"/>
              <a:ext cx="1101826" cy="1643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0" name="Рисунок 10" descr="navesnoi-zamok-0001690346-preview.jpg"/>
            <p:cNvPicPr>
              <a:picLocks noChangeAspect="1"/>
            </p:cNvPicPr>
            <p:nvPr/>
          </p:nvPicPr>
          <p:blipFill>
            <a:blip r:embed="rId4" cstate="print"/>
            <a:srcRect l="19476" t="17894" r="15115" b="21104"/>
            <a:stretch>
              <a:fillRect/>
            </a:stretch>
          </p:blipFill>
          <p:spPr bwMode="auto">
            <a:xfrm>
              <a:off x="3649011" y="3302098"/>
              <a:ext cx="1071570" cy="1357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1" name="Рисунок 11" descr="navesnoi-zamok-0001690346-preview.jpg"/>
            <p:cNvPicPr>
              <a:picLocks noChangeAspect="1"/>
            </p:cNvPicPr>
            <p:nvPr/>
          </p:nvPicPr>
          <p:blipFill>
            <a:blip r:embed="rId4" cstate="print"/>
            <a:srcRect l="19476" t="17894" r="15115" b="21104"/>
            <a:stretch>
              <a:fillRect/>
            </a:stretch>
          </p:blipFill>
          <p:spPr bwMode="auto">
            <a:xfrm>
              <a:off x="4786314" y="1102979"/>
              <a:ext cx="1071570" cy="1357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" name="Рисунок 13" descr="35921_3_CompressedImage.jpg"/>
          <p:cNvPicPr>
            <a:picLocks noChangeAspect="1"/>
          </p:cNvPicPr>
          <p:nvPr/>
        </p:nvPicPr>
        <p:blipFill>
          <a:blip r:embed="rId3" cstate="print"/>
          <a:srcRect l="12500" t="6250" r="8333" b="5208"/>
          <a:stretch>
            <a:fillRect/>
          </a:stretch>
        </p:blipFill>
        <p:spPr bwMode="auto">
          <a:xfrm>
            <a:off x="2714625" y="1000125"/>
            <a:ext cx="11017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1" descr="navesnoi-zamok-0001690346-preview.jpg"/>
          <p:cNvPicPr>
            <a:picLocks noChangeAspect="1"/>
          </p:cNvPicPr>
          <p:nvPr/>
        </p:nvPicPr>
        <p:blipFill>
          <a:blip r:embed="rId4" cstate="print"/>
          <a:srcRect l="19476" t="17894" r="15115" b="21104"/>
          <a:stretch>
            <a:fillRect/>
          </a:stretch>
        </p:blipFill>
        <p:spPr bwMode="auto">
          <a:xfrm>
            <a:off x="2339752" y="2708920"/>
            <a:ext cx="1071562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1" descr="navesnoi-zamok-0001690346-preview.jpg"/>
          <p:cNvPicPr>
            <a:picLocks noChangeAspect="1"/>
          </p:cNvPicPr>
          <p:nvPr/>
        </p:nvPicPr>
        <p:blipFill>
          <a:blip r:embed="rId4" cstate="print"/>
          <a:srcRect l="19476" t="17894" r="15115" b="21104"/>
          <a:stretch>
            <a:fillRect/>
          </a:stretch>
        </p:blipFill>
        <p:spPr bwMode="auto">
          <a:xfrm rot="604348">
            <a:off x="4826451" y="2792164"/>
            <a:ext cx="1071562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1" descr="navesnoi-zamok-0001690346-preview.jpg"/>
          <p:cNvPicPr>
            <a:picLocks noChangeAspect="1"/>
          </p:cNvPicPr>
          <p:nvPr/>
        </p:nvPicPr>
        <p:blipFill>
          <a:blip r:embed="rId4" cstate="print"/>
          <a:srcRect l="19476" t="17894" r="15115" b="21104"/>
          <a:stretch>
            <a:fillRect/>
          </a:stretch>
        </p:blipFill>
        <p:spPr bwMode="auto">
          <a:xfrm>
            <a:off x="2843808" y="4941168"/>
            <a:ext cx="1071562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fairytalecast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9143999" cy="6822831"/>
          </a:xfrm>
          <a:prstGeom prst="rect">
            <a:avLst/>
          </a:prstGeom>
          <a:noFill/>
        </p:spPr>
      </p:pic>
      <p:pic>
        <p:nvPicPr>
          <p:cNvPr id="17" name="Рисунок 3" descr="дверь1.jpg"/>
          <p:cNvPicPr>
            <a:picLocks noChangeAspect="1"/>
          </p:cNvPicPr>
          <p:nvPr/>
        </p:nvPicPr>
        <p:blipFill>
          <a:blip r:embed="rId6" cstate="print"/>
          <a:srcRect l="18359" t="1953" r="19531" b="1953"/>
          <a:stretch>
            <a:fillRect/>
          </a:stretch>
        </p:blipFill>
        <p:spPr bwMode="auto">
          <a:xfrm>
            <a:off x="755576" y="404664"/>
            <a:ext cx="4176464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35921_3_CompressedImage.jpg"/>
          <p:cNvPicPr>
            <a:picLocks noChangeAspect="1"/>
          </p:cNvPicPr>
          <p:nvPr/>
        </p:nvPicPr>
        <p:blipFill>
          <a:blip r:embed="rId3" cstate="print"/>
          <a:srcRect l="12500" t="6250" r="8333" b="5208"/>
          <a:stretch>
            <a:fillRect/>
          </a:stretch>
        </p:blipFill>
        <p:spPr bwMode="auto">
          <a:xfrm>
            <a:off x="1331640" y="908720"/>
            <a:ext cx="11017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35921_3_CompressedImage.jpg"/>
          <p:cNvPicPr>
            <a:picLocks noChangeAspect="1"/>
          </p:cNvPicPr>
          <p:nvPr/>
        </p:nvPicPr>
        <p:blipFill>
          <a:blip r:embed="rId3" cstate="print"/>
          <a:srcRect l="12500" t="6250" r="8333" b="5208"/>
          <a:stretch>
            <a:fillRect/>
          </a:stretch>
        </p:blipFill>
        <p:spPr bwMode="auto">
          <a:xfrm>
            <a:off x="3059832" y="980728"/>
            <a:ext cx="11017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35921_3_CompressedImage.jpg"/>
          <p:cNvPicPr>
            <a:picLocks noChangeAspect="1"/>
          </p:cNvPicPr>
          <p:nvPr/>
        </p:nvPicPr>
        <p:blipFill>
          <a:blip r:embed="rId3" cstate="print"/>
          <a:srcRect l="12500" t="6250" r="8333" b="5208"/>
          <a:stretch>
            <a:fillRect/>
          </a:stretch>
        </p:blipFill>
        <p:spPr bwMode="auto">
          <a:xfrm>
            <a:off x="1403648" y="4509120"/>
            <a:ext cx="11017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35921_3_CompressedImage.jpg"/>
          <p:cNvPicPr>
            <a:picLocks noChangeAspect="1"/>
          </p:cNvPicPr>
          <p:nvPr/>
        </p:nvPicPr>
        <p:blipFill>
          <a:blip r:embed="rId3" cstate="print"/>
          <a:srcRect l="12500" t="6250" r="8333" b="5208"/>
          <a:stretch>
            <a:fillRect/>
          </a:stretch>
        </p:blipFill>
        <p:spPr bwMode="auto">
          <a:xfrm>
            <a:off x="3131840" y="2852936"/>
            <a:ext cx="11017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35921_3_CompressedImage.jpg"/>
          <p:cNvPicPr>
            <a:picLocks noChangeAspect="1"/>
          </p:cNvPicPr>
          <p:nvPr/>
        </p:nvPicPr>
        <p:blipFill>
          <a:blip r:embed="rId3" cstate="print"/>
          <a:srcRect l="12500" t="6250" r="8333" b="5208"/>
          <a:stretch>
            <a:fillRect/>
          </a:stretch>
        </p:blipFill>
        <p:spPr bwMode="auto">
          <a:xfrm>
            <a:off x="1403648" y="2780928"/>
            <a:ext cx="11017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35921_3_CompressedImage.jpg"/>
          <p:cNvPicPr>
            <a:picLocks noChangeAspect="1"/>
          </p:cNvPicPr>
          <p:nvPr/>
        </p:nvPicPr>
        <p:blipFill>
          <a:blip r:embed="rId3" cstate="print"/>
          <a:srcRect l="12500" t="6250" r="8333" b="5208"/>
          <a:stretch>
            <a:fillRect/>
          </a:stretch>
        </p:blipFill>
        <p:spPr bwMode="auto">
          <a:xfrm>
            <a:off x="3059832" y="4653136"/>
            <a:ext cx="11017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 descr="0_501bc_85bdf483_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260648"/>
            <a:ext cx="3851275" cy="43656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igroved.ru/games/labyrinth/labyrinth/big/igroved_labyrinth_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51520" y="476672"/>
            <a:ext cx="907415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>Доберіть до поданих дієслів антоніми.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ahoma" pitchFamily="34" charset="0"/>
              <a:ea typeface="+mj-ea"/>
              <a:cs typeface="+mj-cs"/>
            </a:endParaRP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251520" y="1988840"/>
            <a:ext cx="3672780" cy="406558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Зайти  –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3600" b="1" i="1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Відчинити  –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3600" b="1" i="1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3600" i="1" dirty="0" smtClean="0">
                <a:solidFill>
                  <a:srgbClr val="000099"/>
                </a:solidFill>
                <a:latin typeface="Bookman Old Style" pitchFamily="18" charset="0"/>
              </a:rPr>
              <a:t>Зав'язати </a:t>
            </a:r>
            <a:r>
              <a:rPr kumimoji="0" lang="uk-UA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–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3923928" y="1916832"/>
            <a:ext cx="4824536" cy="406558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вийти.</a:t>
            </a:r>
            <a:endParaRPr lang="uk-UA" sz="3600" i="1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3600" b="1" i="1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зачинити.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3600" b="1" i="1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розв'язати.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79388" y="476672"/>
            <a:ext cx="8964612" cy="12096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>Доберіть до поданих дієслів синоніми.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ahoma" pitchFamily="34" charset="0"/>
              <a:ea typeface="+mj-ea"/>
              <a:cs typeface="+mj-cs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1" y="1988840"/>
            <a:ext cx="4788024" cy="439261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Думати –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3600" b="1" i="1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Демонструвати –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3600" b="1" i="1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Турбуватися –</a:t>
            </a:r>
            <a:r>
              <a:rPr kumimoji="0" lang="uk-UA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4932040" y="1988840"/>
            <a:ext cx="4211960" cy="439261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3600" i="1" dirty="0" smtClean="0">
                <a:solidFill>
                  <a:srgbClr val="000099"/>
                </a:solidFill>
                <a:latin typeface="Bookman Old Style" pitchFamily="18" charset="0"/>
              </a:rPr>
              <a:t>міркувати.</a:t>
            </a:r>
            <a:endParaRPr kumimoji="0" lang="uk-UA" sz="3600" b="1" i="1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3600" b="1" i="1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3600" i="1" dirty="0" smtClean="0">
                <a:solidFill>
                  <a:srgbClr val="000099"/>
                </a:solidFill>
                <a:latin typeface="Bookman Old Style" pitchFamily="18" charset="0"/>
              </a:rPr>
              <a:t>презентувати.</a:t>
            </a:r>
            <a:endParaRPr kumimoji="0" lang="uk-UA" sz="3600" b="1" i="1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3600" b="1" i="1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3600" i="1" dirty="0" smtClean="0">
                <a:solidFill>
                  <a:srgbClr val="000099"/>
                </a:solidFill>
                <a:latin typeface="Bookman Old Style" pitchFamily="18" charset="0"/>
              </a:rPr>
              <a:t>піклуватися.</a:t>
            </a:r>
            <a:endParaRPr kumimoji="0" lang="uk-UA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fairytalecas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22831"/>
          </a:xfrm>
          <a:prstGeom prst="rect">
            <a:avLst/>
          </a:prstGeom>
          <a:noFill/>
        </p:spPr>
      </p:pic>
      <p:pic>
        <p:nvPicPr>
          <p:cNvPr id="11" name="Рисунок 3" descr="дверь1.jpg"/>
          <p:cNvPicPr>
            <a:picLocks noChangeAspect="1"/>
          </p:cNvPicPr>
          <p:nvPr/>
        </p:nvPicPr>
        <p:blipFill>
          <a:blip r:embed="rId3" cstate="print"/>
          <a:srcRect l="18359" t="1953" r="19531" b="1953"/>
          <a:stretch>
            <a:fillRect/>
          </a:stretch>
        </p:blipFill>
        <p:spPr bwMode="auto">
          <a:xfrm>
            <a:off x="827584" y="332656"/>
            <a:ext cx="432048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6" descr="35921_3_CompressedImage.jpg"/>
          <p:cNvPicPr>
            <a:picLocks noChangeAspect="1"/>
          </p:cNvPicPr>
          <p:nvPr/>
        </p:nvPicPr>
        <p:blipFill>
          <a:blip r:embed="rId4" cstate="print"/>
          <a:srcRect l="12500" t="6250" r="8333" b="5208"/>
          <a:stretch>
            <a:fillRect/>
          </a:stretch>
        </p:blipFill>
        <p:spPr bwMode="auto">
          <a:xfrm>
            <a:off x="1115616" y="2564904"/>
            <a:ext cx="1101725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6" descr="35921_3_CompressedImage.jpg"/>
          <p:cNvPicPr>
            <a:picLocks noChangeAspect="1"/>
          </p:cNvPicPr>
          <p:nvPr/>
        </p:nvPicPr>
        <p:blipFill>
          <a:blip r:embed="rId4" cstate="print"/>
          <a:srcRect l="12500" t="6250" r="8333" b="5208"/>
          <a:stretch>
            <a:fillRect/>
          </a:stretch>
        </p:blipFill>
        <p:spPr bwMode="auto">
          <a:xfrm>
            <a:off x="1187624" y="4653136"/>
            <a:ext cx="1101725" cy="1355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6" descr="35921_3_CompressedImage.jpg"/>
          <p:cNvPicPr>
            <a:picLocks noChangeAspect="1"/>
          </p:cNvPicPr>
          <p:nvPr/>
        </p:nvPicPr>
        <p:blipFill>
          <a:blip r:embed="rId4" cstate="print"/>
          <a:srcRect l="12500" t="6250" r="8333" b="5208"/>
          <a:stretch>
            <a:fillRect/>
          </a:stretch>
        </p:blipFill>
        <p:spPr bwMode="auto">
          <a:xfrm>
            <a:off x="2915816" y="4653136"/>
            <a:ext cx="1101725" cy="1355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6" descr="35921_3_CompressedImage.jpg"/>
          <p:cNvPicPr>
            <a:picLocks noChangeAspect="1"/>
          </p:cNvPicPr>
          <p:nvPr/>
        </p:nvPicPr>
        <p:blipFill>
          <a:blip r:embed="rId4" cstate="print"/>
          <a:srcRect l="12500" t="6250" r="8333" b="5208"/>
          <a:stretch>
            <a:fillRect/>
          </a:stretch>
        </p:blipFill>
        <p:spPr bwMode="auto">
          <a:xfrm>
            <a:off x="3131840" y="2564904"/>
            <a:ext cx="1101725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35921_3_CompressedImage.jpg"/>
          <p:cNvPicPr>
            <a:picLocks noChangeAspect="1"/>
          </p:cNvPicPr>
          <p:nvPr/>
        </p:nvPicPr>
        <p:blipFill>
          <a:blip r:embed="rId4" cstate="print"/>
          <a:srcRect l="12500" t="6250" r="8333" b="5208"/>
          <a:stretch>
            <a:fillRect/>
          </a:stretch>
        </p:blipFill>
        <p:spPr bwMode="auto">
          <a:xfrm>
            <a:off x="3275856" y="620688"/>
            <a:ext cx="11017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 descr="0_501bc_85bdf483_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725" y="260648"/>
            <a:ext cx="3851275" cy="4365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likefon.com/uk/1024x1024/uploads/p1g/les-reka-lodka-le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16832"/>
            <a:ext cx="2915816" cy="4379267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uk-UA" sz="3400" b="1" i="1" dirty="0" smtClean="0">
                <a:solidFill>
                  <a:srgbClr val="000099"/>
                </a:solidFill>
                <a:latin typeface="Bookman Old Style" pitchFamily="18" charset="0"/>
              </a:rPr>
              <a:t>С</a:t>
            </a:r>
            <a:r>
              <a:rPr lang="uk-UA" sz="3400" b="1" i="1" dirty="0" smtClean="0">
                <a:solidFill>
                  <a:srgbClr val="000099"/>
                </a:solidFill>
                <a:effectLst/>
                <a:latin typeface="Bookman Old Style" pitchFamily="18" charset="0"/>
              </a:rPr>
              <a:t>міявся – </a:t>
            </a:r>
            <a:r>
              <a:rPr lang="uk-UA" sz="3400" b="1" i="1" dirty="0">
                <a:solidFill>
                  <a:srgbClr val="000099"/>
                </a:solidFill>
                <a:effectLst/>
                <a:latin typeface="Bookman Old Style" pitchFamily="18" charset="0"/>
              </a:rPr>
              <a:t/>
            </a:r>
            <a:br>
              <a:rPr lang="uk-UA" sz="3400" b="1" i="1" dirty="0">
                <a:solidFill>
                  <a:srgbClr val="000099"/>
                </a:solidFill>
                <a:effectLst/>
                <a:latin typeface="Bookman Old Style" pitchFamily="18" charset="0"/>
              </a:rPr>
            </a:br>
            <a:r>
              <a:rPr lang="uk-UA" sz="3400" b="1" i="1" dirty="0" smtClean="0">
                <a:solidFill>
                  <a:srgbClr val="000099"/>
                </a:solidFill>
                <a:effectLst/>
                <a:latin typeface="Bookman Old Style" pitchFamily="18" charset="0"/>
              </a:rPr>
              <a:t/>
            </a:r>
            <a:br>
              <a:rPr lang="uk-UA" sz="3400" b="1" i="1" dirty="0" smtClean="0">
                <a:solidFill>
                  <a:srgbClr val="000099"/>
                </a:solidFill>
                <a:effectLst/>
                <a:latin typeface="Bookman Old Style" pitchFamily="18" charset="0"/>
              </a:rPr>
            </a:br>
            <a:r>
              <a:rPr lang="uk-UA" sz="3400" b="1" i="1" dirty="0" smtClean="0">
                <a:solidFill>
                  <a:srgbClr val="000099"/>
                </a:solidFill>
                <a:latin typeface="Bookman Old Style" pitchFamily="18" charset="0"/>
              </a:rPr>
              <a:t/>
            </a:r>
            <a:br>
              <a:rPr lang="uk-UA" sz="3400" b="1" i="1" dirty="0" smtClean="0">
                <a:solidFill>
                  <a:srgbClr val="000099"/>
                </a:solidFill>
                <a:latin typeface="Bookman Old Style" pitchFamily="18" charset="0"/>
              </a:rPr>
            </a:br>
            <a:r>
              <a:rPr lang="uk-UA" sz="3400" b="1" i="1" dirty="0" smtClean="0">
                <a:solidFill>
                  <a:srgbClr val="000099"/>
                </a:solidFill>
                <a:latin typeface="Bookman Old Style" pitchFamily="18" charset="0"/>
              </a:rPr>
              <a:t>К</a:t>
            </a:r>
            <a:r>
              <a:rPr lang="uk-UA" sz="3400" b="1" i="1" dirty="0" smtClean="0">
                <a:solidFill>
                  <a:srgbClr val="000099"/>
                </a:solidFill>
                <a:effectLst/>
                <a:latin typeface="Bookman Old Style" pitchFamily="18" charset="0"/>
              </a:rPr>
              <a:t>упався – </a:t>
            </a:r>
            <a:r>
              <a:rPr lang="uk-UA" sz="3400" b="1" i="1" dirty="0">
                <a:solidFill>
                  <a:srgbClr val="000099"/>
                </a:solidFill>
                <a:effectLst/>
                <a:latin typeface="Bookman Old Style" pitchFamily="18" charset="0"/>
              </a:rPr>
              <a:t/>
            </a:r>
            <a:br>
              <a:rPr lang="uk-UA" sz="3400" b="1" i="1" dirty="0">
                <a:solidFill>
                  <a:srgbClr val="000099"/>
                </a:solidFill>
                <a:effectLst/>
                <a:latin typeface="Bookman Old Style" pitchFamily="18" charset="0"/>
              </a:rPr>
            </a:br>
            <a:r>
              <a:rPr lang="uk-UA" sz="3400" b="1" i="1" dirty="0" smtClean="0">
                <a:solidFill>
                  <a:srgbClr val="000099"/>
                </a:solidFill>
                <a:effectLst/>
                <a:latin typeface="Bookman Old Style" pitchFamily="18" charset="0"/>
              </a:rPr>
              <a:t> </a:t>
            </a:r>
            <a:r>
              <a:rPr lang="uk-UA" sz="3400" b="1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Bookman Old Style" pitchFamily="18" charset="0"/>
              </a:rPr>
              <a:t> </a:t>
            </a:r>
            <a:r>
              <a:rPr lang="uk-UA" sz="3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sz="3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404664"/>
            <a:ext cx="8661648" cy="980728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uk-UA" dirty="0">
                <a:solidFill>
                  <a:srgbClr val="48165E"/>
                </a:solidFill>
              </a:rPr>
              <a:t>      </a:t>
            </a:r>
            <a:r>
              <a:rPr lang="uk-UA" sz="4000" b="1" dirty="0">
                <a:solidFill>
                  <a:schemeClr val="accent3">
                    <a:lumMod val="50000"/>
                  </a:schemeClr>
                </a:solidFill>
                <a:effectLst/>
              </a:rPr>
              <a:t>Поставте </a:t>
            </a:r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 подані дієслова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в теперішньому  </a:t>
            </a:r>
            <a:r>
              <a:rPr lang="uk-UA" sz="4000" b="1" dirty="0">
                <a:solidFill>
                  <a:schemeClr val="accent3">
                    <a:lumMod val="50000"/>
                  </a:schemeClr>
                </a:solidFill>
                <a:effectLst/>
              </a:rPr>
              <a:t>та </a:t>
            </a:r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майбутньому часі</a:t>
            </a:r>
            <a:r>
              <a:rPr lang="uk-UA" sz="4000" b="1" dirty="0">
                <a:solidFill>
                  <a:schemeClr val="accent3">
                    <a:lumMod val="50000"/>
                  </a:schemeClr>
                </a:solidFill>
                <a:effectLst/>
              </a:rPr>
              <a:t>.</a:t>
            </a:r>
            <a:r>
              <a:rPr lang="uk-UA" sz="2800" b="1" dirty="0">
                <a:solidFill>
                  <a:srgbClr val="48165E"/>
                </a:solidFill>
                <a:effectLst/>
              </a:rPr>
              <a:t/>
            </a:r>
            <a:br>
              <a:rPr lang="uk-UA" sz="2800" b="1" dirty="0">
                <a:solidFill>
                  <a:srgbClr val="48165E"/>
                </a:solidFill>
                <a:effectLst/>
              </a:rPr>
            </a:br>
            <a:endParaRPr lang="uk-UA" sz="2800" b="1" dirty="0" smtClean="0">
              <a:solidFill>
                <a:srgbClr val="48165E"/>
              </a:solidFill>
              <a:effectLst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uk-UA" sz="2800" b="1" dirty="0" smtClean="0">
              <a:solidFill>
                <a:srgbClr val="48165E"/>
              </a:solidFill>
              <a:effectLst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uk-UA" sz="2800" b="1" dirty="0" smtClean="0">
              <a:solidFill>
                <a:srgbClr val="48165E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uk-UA" sz="2800" b="1" dirty="0" smtClean="0">
              <a:solidFill>
                <a:srgbClr val="48165E"/>
              </a:solidFill>
              <a:effectLst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uk-UA" sz="2800" b="1" dirty="0" smtClean="0">
              <a:solidFill>
                <a:srgbClr val="48165E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uk-UA" sz="2800" b="1" dirty="0">
              <a:solidFill>
                <a:srgbClr val="48165E"/>
              </a:solidFill>
              <a:effectLst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uk-UA" sz="2800" b="1" dirty="0">
                <a:solidFill>
                  <a:srgbClr val="48165E"/>
                </a:solidFill>
                <a:effectLst/>
              </a:rPr>
              <a:t>      </a:t>
            </a:r>
            <a:endParaRPr lang="ru-RU" sz="2800" b="1" dirty="0">
              <a:solidFill>
                <a:srgbClr val="48165E"/>
              </a:solidFill>
              <a:effectLst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19264" y="2780928"/>
            <a:ext cx="662473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1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uk-UA" sz="3200" i="1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1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800" b="1" i="1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uk-UA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1" descr="прин1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13" y="1000125"/>
            <a:ext cx="286702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Рисунок 17" descr="navesnoi-zamok-0001690346-preview.jpg"/>
          <p:cNvPicPr>
            <a:picLocks noChangeAspect="1"/>
          </p:cNvPicPr>
          <p:nvPr/>
        </p:nvPicPr>
        <p:blipFill>
          <a:blip r:embed="rId3" cstate="print"/>
          <a:srcRect l="19476" t="17894" r="15115" b="21104"/>
          <a:stretch>
            <a:fillRect/>
          </a:stretch>
        </p:blipFill>
        <p:spPr bwMode="auto">
          <a:xfrm>
            <a:off x="2843808" y="4941168"/>
            <a:ext cx="1071562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7" descr="navesnoi-zamok-0001690346-preview.jpg"/>
          <p:cNvPicPr>
            <a:picLocks noChangeAspect="1"/>
          </p:cNvPicPr>
          <p:nvPr/>
        </p:nvPicPr>
        <p:blipFill>
          <a:blip r:embed="rId3" cstate="print"/>
          <a:srcRect l="19476" t="17894" r="15115" b="21104"/>
          <a:stretch>
            <a:fillRect/>
          </a:stretch>
        </p:blipFill>
        <p:spPr bwMode="auto">
          <a:xfrm>
            <a:off x="4572000" y="4941168"/>
            <a:ext cx="1071562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7" descr="navesnoi-zamok-0001690346-preview.jpg"/>
          <p:cNvPicPr>
            <a:picLocks noChangeAspect="1"/>
          </p:cNvPicPr>
          <p:nvPr/>
        </p:nvPicPr>
        <p:blipFill>
          <a:blip r:embed="rId3" cstate="print"/>
          <a:srcRect l="19476" t="17894" r="15115" b="21104"/>
          <a:stretch>
            <a:fillRect/>
          </a:stretch>
        </p:blipFill>
        <p:spPr bwMode="auto">
          <a:xfrm>
            <a:off x="4860032" y="2780928"/>
            <a:ext cx="1071562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fairytalecast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9143999" cy="6822831"/>
          </a:xfrm>
          <a:prstGeom prst="rect">
            <a:avLst/>
          </a:prstGeom>
          <a:noFill/>
        </p:spPr>
      </p:pic>
      <p:pic>
        <p:nvPicPr>
          <p:cNvPr id="9" name="Рисунок 3" descr="дверь1.jpg"/>
          <p:cNvPicPr>
            <a:picLocks noChangeAspect="1"/>
          </p:cNvPicPr>
          <p:nvPr/>
        </p:nvPicPr>
        <p:blipFill>
          <a:blip r:embed="rId5" cstate="print"/>
          <a:srcRect l="18359" t="1953" r="19531" b="1953"/>
          <a:stretch>
            <a:fillRect/>
          </a:stretch>
        </p:blipFill>
        <p:spPr bwMode="auto">
          <a:xfrm>
            <a:off x="755576" y="188640"/>
            <a:ext cx="4248472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35921_3_CompressedImage.jpg"/>
          <p:cNvPicPr>
            <a:picLocks noChangeAspect="1"/>
          </p:cNvPicPr>
          <p:nvPr/>
        </p:nvPicPr>
        <p:blipFill>
          <a:blip r:embed="rId6" cstate="print"/>
          <a:srcRect l="12500" t="6250" r="8333" b="5208"/>
          <a:stretch>
            <a:fillRect/>
          </a:stretch>
        </p:blipFill>
        <p:spPr bwMode="auto">
          <a:xfrm>
            <a:off x="1403648" y="2420888"/>
            <a:ext cx="11017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35921_3_CompressedImage.jpg"/>
          <p:cNvPicPr>
            <a:picLocks noChangeAspect="1"/>
          </p:cNvPicPr>
          <p:nvPr/>
        </p:nvPicPr>
        <p:blipFill>
          <a:blip r:embed="rId6" cstate="print"/>
          <a:srcRect l="12500" t="6250" r="8333" b="5208"/>
          <a:stretch>
            <a:fillRect/>
          </a:stretch>
        </p:blipFill>
        <p:spPr bwMode="auto">
          <a:xfrm>
            <a:off x="3131840" y="4293096"/>
            <a:ext cx="11017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35921_3_CompressedImage.jpg"/>
          <p:cNvPicPr>
            <a:picLocks noChangeAspect="1"/>
          </p:cNvPicPr>
          <p:nvPr/>
        </p:nvPicPr>
        <p:blipFill>
          <a:blip r:embed="rId6" cstate="print"/>
          <a:srcRect l="12500" t="6250" r="8333" b="5208"/>
          <a:stretch>
            <a:fillRect/>
          </a:stretch>
        </p:blipFill>
        <p:spPr bwMode="auto">
          <a:xfrm>
            <a:off x="3203848" y="2420888"/>
            <a:ext cx="11017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35921_3_CompressedImage.jpg"/>
          <p:cNvPicPr>
            <a:picLocks noChangeAspect="1"/>
          </p:cNvPicPr>
          <p:nvPr/>
        </p:nvPicPr>
        <p:blipFill>
          <a:blip r:embed="rId6" cstate="print"/>
          <a:srcRect l="12500" t="6250" r="8333" b="5208"/>
          <a:stretch>
            <a:fillRect/>
          </a:stretch>
        </p:blipFill>
        <p:spPr bwMode="auto">
          <a:xfrm>
            <a:off x="1331640" y="4293096"/>
            <a:ext cx="11017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0_501bc_85bdf483_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725" y="260648"/>
            <a:ext cx="3851275" cy="4365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www.tatur.ua/useruploads/regions_images/420285_195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лыбающееся лицо 1"/>
          <p:cNvSpPr/>
          <p:nvPr/>
        </p:nvSpPr>
        <p:spPr>
          <a:xfrm>
            <a:off x="785786" y="857232"/>
            <a:ext cx="2714644" cy="2857520"/>
          </a:xfrm>
          <a:prstGeom prst="smileyFac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/>
          </a:p>
        </p:txBody>
      </p:sp>
      <p:sp>
        <p:nvSpPr>
          <p:cNvPr id="3" name="Улыбающееся лицо 2"/>
          <p:cNvSpPr/>
          <p:nvPr/>
        </p:nvSpPr>
        <p:spPr>
          <a:xfrm>
            <a:off x="5357818" y="857232"/>
            <a:ext cx="2714644" cy="2857520"/>
          </a:xfrm>
          <a:prstGeom prst="smileyFace">
            <a:avLst>
              <a:gd name="adj" fmla="val -4653"/>
            </a:avLst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/>
          </a:p>
        </p:txBody>
      </p:sp>
      <p:sp>
        <p:nvSpPr>
          <p:cNvPr id="4" name="Улыбающееся лицо 3"/>
          <p:cNvSpPr/>
          <p:nvPr/>
        </p:nvSpPr>
        <p:spPr>
          <a:xfrm>
            <a:off x="3143240" y="3429000"/>
            <a:ext cx="2714644" cy="2857520"/>
          </a:xfrm>
          <a:prstGeom prst="smileyFace">
            <a:avLst>
              <a:gd name="adj" fmla="val 597"/>
            </a:avLst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3200" b="1" dirty="0" smtClean="0">
                <a:latin typeface="Tahoma" pitchFamily="34" charset="0"/>
              </a:rPr>
              <a:t>(Робота в парах)</a:t>
            </a:r>
            <a:r>
              <a:rPr lang="uk-UA" sz="3200" b="1" dirty="0" smtClean="0">
                <a:solidFill>
                  <a:srgbClr val="006600"/>
                </a:solidFill>
                <a:latin typeface="Tahoma" pitchFamily="34" charset="0"/>
              </a:rPr>
              <a:t/>
            </a:r>
            <a:br>
              <a:rPr lang="uk-UA" sz="3200" b="1" dirty="0" smtClean="0">
                <a:solidFill>
                  <a:srgbClr val="006600"/>
                </a:solidFill>
                <a:latin typeface="Tahoma" pitchFamily="34" charset="0"/>
              </a:rPr>
            </a:br>
            <a:r>
              <a:rPr lang="uk-UA" sz="3200" b="1" dirty="0" smtClean="0">
                <a:solidFill>
                  <a:srgbClr val="006600"/>
                </a:solidFill>
                <a:latin typeface="Tahoma" pitchFamily="34" charset="0"/>
              </a:rPr>
              <a:t>Відредагуйте  текст.</a:t>
            </a:r>
            <a:br>
              <a:rPr lang="uk-UA" sz="3200" b="1" dirty="0" smtClean="0">
                <a:solidFill>
                  <a:srgbClr val="006600"/>
                </a:solidFill>
                <a:latin typeface="Tahoma" pitchFamily="34" charset="0"/>
              </a:rPr>
            </a:br>
            <a:r>
              <a:rPr lang="uk-UA" sz="3200" b="1" dirty="0" smtClean="0">
                <a:solidFill>
                  <a:srgbClr val="006600"/>
                </a:solidFill>
                <a:latin typeface="Tahoma" pitchFamily="34" charset="0"/>
              </a:rPr>
              <a:t>Доберіть заголовок.</a:t>
            </a:r>
            <a:endParaRPr lang="ru-RU" sz="3200" b="1" dirty="0" smtClean="0">
              <a:solidFill>
                <a:srgbClr val="006600"/>
              </a:solidFill>
              <a:latin typeface="Tahoma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675"/>
            <a:ext cx="8229600" cy="4281488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uk-UA" sz="4000" b="1" i="1" dirty="0" smtClean="0">
                <a:latin typeface="Bookman Old Style" pitchFamily="18" charset="0"/>
              </a:rPr>
              <a:t>   </a:t>
            </a:r>
            <a:r>
              <a:rPr lang="uk-UA" sz="4000" b="1" i="1" dirty="0" smtClean="0">
                <a:solidFill>
                  <a:srgbClr val="000099"/>
                </a:solidFill>
                <a:latin typeface="Bookman Old Style" pitchFamily="18" charset="0"/>
              </a:rPr>
              <a:t>Беріть книжку брудними руками. Виривайте аркуші з книжки. Загинайте ріжки та робіть помітки олівцем або ручкою. Розмальовуйте сторінки фломастером.</a:t>
            </a:r>
            <a:endParaRPr lang="ru-RU" sz="4000" b="1" i="1" dirty="0" smtClean="0">
              <a:solidFill>
                <a:srgbClr val="000099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8229600" cy="562073"/>
          </a:xfrm>
        </p:spPr>
        <p:txBody>
          <a:bodyPr/>
          <a:lstStyle/>
          <a:p>
            <a:pPr eaLnBrk="1" hangingPunct="1"/>
            <a:r>
              <a:rPr lang="uk-UA" sz="4000" b="1" i="1" dirty="0" smtClean="0">
                <a:solidFill>
                  <a:srgbClr val="000099"/>
                </a:solidFill>
                <a:latin typeface="Bookman Old Style" pitchFamily="18" charset="0"/>
              </a:rPr>
              <a:t/>
            </a:r>
            <a:br>
              <a:rPr lang="uk-UA" sz="4000" b="1" i="1" dirty="0" smtClean="0">
                <a:solidFill>
                  <a:srgbClr val="000099"/>
                </a:solidFill>
                <a:latin typeface="Bookman Old Style" pitchFamily="18" charset="0"/>
              </a:rPr>
            </a:br>
            <a:r>
              <a:rPr lang="uk-UA" sz="4000" b="1" i="1" dirty="0" smtClean="0">
                <a:solidFill>
                  <a:srgbClr val="000099"/>
                </a:solidFill>
                <a:latin typeface="Bookman Old Style" pitchFamily="18" charset="0"/>
              </a:rPr>
              <a:t/>
            </a:r>
            <a:br>
              <a:rPr lang="uk-UA" sz="4000" b="1" i="1" dirty="0" smtClean="0">
                <a:solidFill>
                  <a:srgbClr val="000099"/>
                </a:solidFill>
                <a:latin typeface="Bookman Old Style" pitchFamily="18" charset="0"/>
              </a:rPr>
            </a:br>
            <a:r>
              <a:rPr lang="uk-UA" sz="4000" b="1" i="1" dirty="0" smtClean="0">
                <a:solidFill>
                  <a:srgbClr val="000099"/>
                </a:solidFill>
                <a:latin typeface="Bookman Old Style" pitchFamily="18" charset="0"/>
              </a:rPr>
              <a:t/>
            </a:r>
            <a:br>
              <a:rPr lang="uk-UA" sz="4000" b="1" i="1" dirty="0" smtClean="0">
                <a:solidFill>
                  <a:srgbClr val="000099"/>
                </a:solidFill>
                <a:latin typeface="Bookman Old Style" pitchFamily="18" charset="0"/>
              </a:rPr>
            </a:br>
            <a:r>
              <a:rPr lang="uk-UA" sz="4000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Бережіть книгу!</a:t>
            </a:r>
            <a:endParaRPr lang="ru-RU" sz="4000" b="1" i="1" dirty="0" smtClean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556792"/>
            <a:ext cx="8064896" cy="4536504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uk-UA" sz="4000" b="1" i="1" dirty="0" smtClean="0">
                <a:solidFill>
                  <a:srgbClr val="660066"/>
                </a:solidFill>
                <a:latin typeface="Bookman Old Style" pitchFamily="18" charset="0"/>
              </a:rPr>
              <a:t>     </a:t>
            </a:r>
            <a:r>
              <a:rPr lang="uk-UA" sz="4000" b="1" i="1" dirty="0" smtClean="0">
                <a:solidFill>
                  <a:srgbClr val="FF0000"/>
                </a:solidFill>
                <a:latin typeface="Bookman Old Style" pitchFamily="18" charset="0"/>
              </a:rPr>
              <a:t>Не</a:t>
            </a:r>
            <a:r>
              <a:rPr lang="uk-UA" sz="4000" b="1" i="1" dirty="0" smtClean="0">
                <a:solidFill>
                  <a:srgbClr val="000099"/>
                </a:solidFill>
                <a:latin typeface="Bookman Old Style" pitchFamily="18" charset="0"/>
              </a:rPr>
              <a:t> беріть книжку </a:t>
            </a:r>
            <a:endParaRPr lang="uk-UA" sz="800" b="1" i="1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uk-UA" sz="4000" b="1" i="1" dirty="0" smtClean="0">
                <a:solidFill>
                  <a:srgbClr val="000099"/>
                </a:solidFill>
                <a:latin typeface="Bookman Old Style" pitchFamily="18" charset="0"/>
              </a:rPr>
              <a:t>брудними руками.                </a:t>
            </a:r>
            <a:r>
              <a:rPr lang="uk-UA" sz="4000" b="1" i="1" dirty="0" smtClean="0">
                <a:solidFill>
                  <a:srgbClr val="FF0000"/>
                </a:solidFill>
                <a:latin typeface="Bookman Old Style" pitchFamily="18" charset="0"/>
              </a:rPr>
              <a:t>Не</a:t>
            </a:r>
            <a:r>
              <a:rPr lang="uk-UA" sz="4000" b="1" i="1" dirty="0" smtClean="0">
                <a:solidFill>
                  <a:srgbClr val="000099"/>
                </a:solidFill>
                <a:latin typeface="Bookman Old Style" pitchFamily="18" charset="0"/>
              </a:rPr>
              <a:t> виривайте аркуші з книжки. </a:t>
            </a:r>
            <a:r>
              <a:rPr lang="uk-UA" sz="4000" b="1" i="1" dirty="0" smtClean="0">
                <a:solidFill>
                  <a:srgbClr val="FF0000"/>
                </a:solidFill>
                <a:latin typeface="Bookman Old Style" pitchFamily="18" charset="0"/>
              </a:rPr>
              <a:t>Не</a:t>
            </a:r>
            <a:r>
              <a:rPr lang="uk-UA" sz="4000" b="1" i="1" dirty="0" smtClean="0">
                <a:solidFill>
                  <a:srgbClr val="000099"/>
                </a:solidFill>
                <a:latin typeface="Bookman Old Style" pitchFamily="18" charset="0"/>
              </a:rPr>
              <a:t> загинайте ріжки </a:t>
            </a:r>
            <a:endParaRPr lang="uk-UA" sz="800" b="1" i="1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uk-UA" sz="4000" b="1" i="1" dirty="0" smtClean="0">
                <a:solidFill>
                  <a:srgbClr val="000099"/>
                </a:solidFill>
                <a:latin typeface="Bookman Old Style" pitchFamily="18" charset="0"/>
              </a:rPr>
              <a:t>та </a:t>
            </a:r>
            <a:r>
              <a:rPr lang="uk-UA" sz="4000" b="1" i="1" dirty="0" smtClean="0">
                <a:solidFill>
                  <a:srgbClr val="FF0000"/>
                </a:solidFill>
                <a:latin typeface="Bookman Old Style" pitchFamily="18" charset="0"/>
              </a:rPr>
              <a:t>не</a:t>
            </a:r>
            <a:r>
              <a:rPr lang="uk-UA" sz="4000" b="1" i="1" dirty="0" smtClean="0">
                <a:solidFill>
                  <a:srgbClr val="000099"/>
                </a:solidFill>
                <a:latin typeface="Bookman Old Style" pitchFamily="18" charset="0"/>
              </a:rPr>
              <a:t> робіть помітки </a:t>
            </a:r>
            <a:endParaRPr lang="uk-UA" sz="800" b="1" i="1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uk-UA" sz="4000" b="1" i="1" dirty="0" smtClean="0">
                <a:solidFill>
                  <a:srgbClr val="000099"/>
                </a:solidFill>
                <a:latin typeface="Bookman Old Style" pitchFamily="18" charset="0"/>
              </a:rPr>
              <a:t>олівцем або ручкою.             </a:t>
            </a:r>
            <a:r>
              <a:rPr lang="uk-UA" sz="4000" b="1" i="1" dirty="0" smtClean="0">
                <a:solidFill>
                  <a:srgbClr val="FF0000"/>
                </a:solidFill>
                <a:latin typeface="Bookman Old Style" pitchFamily="18" charset="0"/>
              </a:rPr>
              <a:t>Не</a:t>
            </a:r>
            <a:r>
              <a:rPr lang="uk-UA" sz="4000" b="1" i="1" dirty="0" smtClean="0">
                <a:solidFill>
                  <a:srgbClr val="000099"/>
                </a:solidFill>
                <a:latin typeface="Bookman Old Style" pitchFamily="18" charset="0"/>
              </a:rPr>
              <a:t>  розмальовуйте сторінки фломастером.</a:t>
            </a:r>
            <a:endParaRPr lang="ru-RU" sz="4000" b="1" i="1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 marL="0" indent="0" eaLnBrk="1" hangingPunct="1">
              <a:lnSpc>
                <a:spcPct val="90000"/>
              </a:lnSpc>
            </a:pPr>
            <a:endParaRPr lang="ru-RU" sz="4000" b="1" i="1" dirty="0" smtClean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457200" y="0"/>
            <a:ext cx="822960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6000" noProof="1" smtClean="0">
                <a:latin typeface="Times New Roman" pitchFamily="18" charset="0"/>
                <a:ea typeface="+mj-ea"/>
                <a:cs typeface="Times New Roman" pitchFamily="18" charset="0"/>
              </a:rPr>
              <a:t>Самоперевірка </a:t>
            </a:r>
            <a:endParaRPr kumimoji="0" lang="ru-RU" sz="6000" b="1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Равно 4"/>
          <p:cNvSpPr/>
          <p:nvPr/>
        </p:nvSpPr>
        <p:spPr>
          <a:xfrm>
            <a:off x="611560" y="1988840"/>
            <a:ext cx="4104456" cy="432048"/>
          </a:xfrm>
          <a:prstGeom prst="mathEqual">
            <a:avLst>
              <a:gd name="adj1" fmla="val 2352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6" name="Равно 5"/>
          <p:cNvSpPr/>
          <p:nvPr/>
        </p:nvSpPr>
        <p:spPr>
          <a:xfrm>
            <a:off x="-324544" y="3212976"/>
            <a:ext cx="5688632" cy="360040"/>
          </a:xfrm>
          <a:prstGeom prst="mathEqual">
            <a:avLst>
              <a:gd name="adj1" fmla="val 2352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" name="Равно 6"/>
          <p:cNvSpPr/>
          <p:nvPr/>
        </p:nvSpPr>
        <p:spPr>
          <a:xfrm>
            <a:off x="971600" y="5013176"/>
            <a:ext cx="3672408" cy="360040"/>
          </a:xfrm>
          <a:prstGeom prst="mathEqual">
            <a:avLst>
              <a:gd name="adj1" fmla="val 2352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8" name="Равно 7"/>
          <p:cNvSpPr/>
          <p:nvPr/>
        </p:nvSpPr>
        <p:spPr>
          <a:xfrm>
            <a:off x="3275856" y="3789040"/>
            <a:ext cx="5148064" cy="360040"/>
          </a:xfrm>
          <a:prstGeom prst="mathEqual">
            <a:avLst>
              <a:gd name="adj1" fmla="val 2352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9" name="Равно 8"/>
          <p:cNvSpPr/>
          <p:nvPr/>
        </p:nvSpPr>
        <p:spPr>
          <a:xfrm>
            <a:off x="-180528" y="6165304"/>
            <a:ext cx="9324528" cy="360040"/>
          </a:xfrm>
          <a:prstGeom prst="mathEqual">
            <a:avLst>
              <a:gd name="adj1" fmla="val 2352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" descr="прин1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196752"/>
            <a:ext cx="286702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17" descr="navesnoi-zamok-0001690346-preview.jpg"/>
          <p:cNvPicPr>
            <a:picLocks noChangeAspect="1"/>
          </p:cNvPicPr>
          <p:nvPr/>
        </p:nvPicPr>
        <p:blipFill>
          <a:blip r:embed="rId3" cstate="print"/>
          <a:srcRect l="19476" t="17894" r="15115" b="21104"/>
          <a:stretch>
            <a:fillRect/>
          </a:stretch>
        </p:blipFill>
        <p:spPr bwMode="auto">
          <a:xfrm>
            <a:off x="2699792" y="5013176"/>
            <a:ext cx="1071562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6" descr="35921_3_CompressedImage.jpg"/>
          <p:cNvPicPr>
            <a:picLocks noChangeAspect="1"/>
          </p:cNvPicPr>
          <p:nvPr/>
        </p:nvPicPr>
        <p:blipFill>
          <a:blip r:embed="rId4" cstate="print"/>
          <a:srcRect l="12500" t="6250" r="8333" b="5208"/>
          <a:stretch>
            <a:fillRect/>
          </a:stretch>
        </p:blipFill>
        <p:spPr bwMode="auto">
          <a:xfrm>
            <a:off x="4644008" y="4941168"/>
            <a:ext cx="1101725" cy="1283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fairytalecast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3999" cy="6822831"/>
          </a:xfrm>
          <a:prstGeom prst="rect">
            <a:avLst/>
          </a:prstGeom>
          <a:noFill/>
        </p:spPr>
      </p:pic>
      <p:pic>
        <p:nvPicPr>
          <p:cNvPr id="9" name="Рисунок 3" descr="дверь1.jpg"/>
          <p:cNvPicPr>
            <a:picLocks noChangeAspect="1"/>
          </p:cNvPicPr>
          <p:nvPr/>
        </p:nvPicPr>
        <p:blipFill>
          <a:blip r:embed="rId6" cstate="print"/>
          <a:srcRect l="18359" t="1953" r="19531" b="1953"/>
          <a:stretch>
            <a:fillRect/>
          </a:stretch>
        </p:blipFill>
        <p:spPr bwMode="auto">
          <a:xfrm>
            <a:off x="827584" y="476672"/>
            <a:ext cx="4248472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navesnoi-zamok-0001690346-preview.jpg"/>
          <p:cNvPicPr>
            <a:picLocks noChangeAspect="1"/>
          </p:cNvPicPr>
          <p:nvPr/>
        </p:nvPicPr>
        <p:blipFill>
          <a:blip r:embed="rId3" cstate="print"/>
          <a:srcRect l="19476" t="17894" r="15115" b="21104"/>
          <a:stretch>
            <a:fillRect/>
          </a:stretch>
        </p:blipFill>
        <p:spPr bwMode="auto">
          <a:xfrm>
            <a:off x="3419872" y="2780928"/>
            <a:ext cx="107156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navesnoi-zamok-0001690346-preview.jpg"/>
          <p:cNvPicPr>
            <a:picLocks noChangeAspect="1"/>
          </p:cNvPicPr>
          <p:nvPr/>
        </p:nvPicPr>
        <p:blipFill>
          <a:blip r:embed="rId3" cstate="print"/>
          <a:srcRect l="19476" t="17894" r="15115" b="21104"/>
          <a:stretch>
            <a:fillRect/>
          </a:stretch>
        </p:blipFill>
        <p:spPr bwMode="auto">
          <a:xfrm>
            <a:off x="3419872" y="4653136"/>
            <a:ext cx="1071562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navesnoi-zamok-0001690346-preview.jpg"/>
          <p:cNvPicPr>
            <a:picLocks noChangeAspect="1"/>
          </p:cNvPicPr>
          <p:nvPr/>
        </p:nvPicPr>
        <p:blipFill>
          <a:blip r:embed="rId3" cstate="print"/>
          <a:srcRect l="19476" t="17894" r="15115" b="21104"/>
          <a:stretch>
            <a:fillRect/>
          </a:stretch>
        </p:blipFill>
        <p:spPr bwMode="auto">
          <a:xfrm>
            <a:off x="1331640" y="4725144"/>
            <a:ext cx="1071562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0_501bc_85bdf483_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725" y="260648"/>
            <a:ext cx="3851275" cy="4365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Содержимое 3" descr="http://forchel.ru/uploads/posts/2011-04/1302106654_1.jpg"/>
          <p:cNvPicPr>
            <a:picLocks noGrp="1"/>
          </p:cNvPicPr>
          <p:nvPr>
            <p:ph idx="4294967295"/>
          </p:nvPr>
        </p:nvPicPr>
        <p:blipFill>
          <a:blip r:embed="rId2" cstate="print">
            <a:lum bright="10000" contrast="30000"/>
          </a:blip>
          <a:srcRect t="48753" r="50124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3315" name="Picture 4" descr="http://t1.gstatic.com/images?q=tbn:ANd9GcRT-ZThXCyBUgRJjG_7AdEe3D7xDhXJvoBviG7RC3erX9CnYUZhgyDfuV87"/>
          <p:cNvPicPr>
            <a:picLocks noChangeAspect="1" noChangeArrowheads="1"/>
          </p:cNvPicPr>
          <p:nvPr/>
        </p:nvPicPr>
        <p:blipFill>
          <a:blip r:embed="rId3" cstate="print"/>
          <a:srcRect b="11082"/>
          <a:stretch>
            <a:fillRect/>
          </a:stretch>
        </p:blipFill>
        <p:spPr bwMode="auto">
          <a:xfrm>
            <a:off x="1571625" y="1857375"/>
            <a:ext cx="6113463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Прямоугольник 7"/>
          <p:cNvSpPr>
            <a:spLocks noChangeArrowheads="1"/>
          </p:cNvSpPr>
          <p:nvPr/>
        </p:nvSpPr>
        <p:spPr bwMode="auto">
          <a:xfrm>
            <a:off x="1571625" y="714375"/>
            <a:ext cx="72866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 dirty="0" err="1">
                <a:solidFill>
                  <a:srgbClr val="FF0000"/>
                </a:solidFill>
                <a:latin typeface="Calibri" pitchFamily="34" charset="0"/>
              </a:rPr>
              <a:t>Фізкультхвилинка</a:t>
            </a:r>
            <a:endParaRPr lang="ru-RU" sz="6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gcs.org.ua/habitats/wp-content/uploads/2013/03/IMG_88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aint  textures (2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85728"/>
            <a:ext cx="7772400" cy="1470025"/>
          </a:xfrm>
          <a:solidFill>
            <a:srgbClr val="00B050"/>
          </a:solidFill>
        </p:spPr>
        <p:txBody>
          <a:bodyPr anchor="t">
            <a:normAutofit/>
          </a:bodyPr>
          <a:lstStyle/>
          <a:p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Складіть  поради. </a:t>
            </a:r>
            <a:b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 приготувати бутерброд?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928802"/>
            <a:ext cx="3500462" cy="407196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uk-UA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Використовуйте такі дієслова: </a:t>
            </a:r>
          </a:p>
          <a:p>
            <a:pPr algn="l"/>
            <a:r>
              <a:rPr lang="uk-UA" b="1" i="1" dirty="0" smtClean="0">
                <a:ln w="18415" cmpd="sng">
                  <a:solidFill>
                    <a:srgbClr val="660066"/>
                  </a:solidFill>
                  <a:prstDash val="solid"/>
                </a:ln>
                <a:solidFill>
                  <a:srgbClr val="660066"/>
                </a:solidFill>
              </a:rPr>
              <a:t>порізати</a:t>
            </a:r>
          </a:p>
          <a:p>
            <a:pPr algn="l"/>
            <a:r>
              <a:rPr lang="uk-UA" b="1" i="1" dirty="0" smtClean="0">
                <a:ln w="18415" cmpd="sng">
                  <a:solidFill>
                    <a:srgbClr val="660066"/>
                  </a:solidFill>
                  <a:prstDash val="solid"/>
                </a:ln>
                <a:solidFill>
                  <a:srgbClr val="660066"/>
                </a:solidFill>
              </a:rPr>
              <a:t>намастити</a:t>
            </a:r>
          </a:p>
          <a:p>
            <a:pPr algn="l"/>
            <a:r>
              <a:rPr lang="uk-UA" b="1" i="1" dirty="0" smtClean="0">
                <a:ln w="18415" cmpd="sng">
                  <a:solidFill>
                    <a:srgbClr val="660066"/>
                  </a:solidFill>
                  <a:prstDash val="solid"/>
                </a:ln>
                <a:solidFill>
                  <a:srgbClr val="660066"/>
                </a:solidFill>
              </a:rPr>
              <a:t>покласти</a:t>
            </a:r>
          </a:p>
          <a:p>
            <a:pPr algn="l"/>
            <a:r>
              <a:rPr lang="uk-UA" b="1" i="1" dirty="0" smtClean="0">
                <a:ln w="18415" cmpd="sng">
                  <a:solidFill>
                    <a:srgbClr val="660066"/>
                  </a:solidFill>
                  <a:prstDash val="solid"/>
                </a:ln>
                <a:solidFill>
                  <a:srgbClr val="660066"/>
                </a:solidFill>
              </a:rPr>
              <a:t>прикрасити</a:t>
            </a:r>
          </a:p>
          <a:p>
            <a:pPr algn="l"/>
            <a:r>
              <a:rPr lang="uk-UA" b="1" i="1" dirty="0" smtClean="0">
                <a:ln w="18415" cmpd="sng">
                  <a:solidFill>
                    <a:srgbClr val="660066"/>
                  </a:solidFill>
                  <a:prstDash val="solid"/>
                </a:ln>
                <a:solidFill>
                  <a:srgbClr val="660066"/>
                </a:solidFill>
              </a:rPr>
              <a:t>подати </a:t>
            </a:r>
            <a:endParaRPr lang="ru-RU" b="1" i="1" dirty="0">
              <a:ln w="18415" cmpd="sng">
                <a:solidFill>
                  <a:srgbClr val="660066"/>
                </a:solidFill>
                <a:prstDash val="solid"/>
              </a:ln>
              <a:solidFill>
                <a:srgbClr val="66006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1928802"/>
            <a:ext cx="4853433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Рисунок 1" descr="прин1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13" y="1000125"/>
            <a:ext cx="286702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navesnoi-zamok-0001690346-preview.jpg"/>
          <p:cNvPicPr>
            <a:picLocks noChangeAspect="1"/>
          </p:cNvPicPr>
          <p:nvPr/>
        </p:nvPicPr>
        <p:blipFill>
          <a:blip r:embed="rId3" cstate="print"/>
          <a:srcRect l="19476" t="17894" r="15115" b="21104"/>
          <a:stretch>
            <a:fillRect/>
          </a:stretch>
        </p:blipFill>
        <p:spPr bwMode="auto">
          <a:xfrm>
            <a:off x="4644008" y="4941168"/>
            <a:ext cx="1071562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fairytalecast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9143999" cy="6822831"/>
          </a:xfrm>
          <a:prstGeom prst="rect">
            <a:avLst/>
          </a:prstGeom>
          <a:noFill/>
        </p:spPr>
      </p:pic>
      <p:pic>
        <p:nvPicPr>
          <p:cNvPr id="8" name="Рисунок 3" descr="дверь1.jpg"/>
          <p:cNvPicPr>
            <a:picLocks noChangeAspect="1"/>
          </p:cNvPicPr>
          <p:nvPr/>
        </p:nvPicPr>
        <p:blipFill>
          <a:blip r:embed="rId5" cstate="print"/>
          <a:srcRect l="18359" t="1953" r="19531" b="1953"/>
          <a:stretch>
            <a:fillRect/>
          </a:stretch>
        </p:blipFill>
        <p:spPr bwMode="auto">
          <a:xfrm>
            <a:off x="755576" y="548680"/>
            <a:ext cx="4248472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navesnoi-zamok-0001690346-preview.jpg"/>
          <p:cNvPicPr>
            <a:picLocks noChangeAspect="1"/>
          </p:cNvPicPr>
          <p:nvPr/>
        </p:nvPicPr>
        <p:blipFill>
          <a:blip r:embed="rId3" cstate="print"/>
          <a:srcRect l="19476" t="17894" r="15115" b="21104"/>
          <a:stretch>
            <a:fillRect/>
          </a:stretch>
        </p:blipFill>
        <p:spPr bwMode="auto">
          <a:xfrm>
            <a:off x="1403648" y="4869160"/>
            <a:ext cx="1071562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navesnoi-zamok-0001690346-preview.jpg"/>
          <p:cNvPicPr>
            <a:picLocks noChangeAspect="1"/>
          </p:cNvPicPr>
          <p:nvPr/>
        </p:nvPicPr>
        <p:blipFill>
          <a:blip r:embed="rId3" cstate="print"/>
          <a:srcRect l="19476" t="17894" r="15115" b="21104"/>
          <a:stretch>
            <a:fillRect/>
          </a:stretch>
        </p:blipFill>
        <p:spPr bwMode="auto">
          <a:xfrm>
            <a:off x="3275856" y="4797152"/>
            <a:ext cx="1071562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0_501bc_85bdf483_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725" y="260648"/>
            <a:ext cx="3851275" cy="4365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pp.vk.me/c313925/v313925150/557b/_tEpMMU6pa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964612" cy="1858962"/>
          </a:xfrm>
        </p:spPr>
        <p:txBody>
          <a:bodyPr/>
          <a:lstStyle/>
          <a:p>
            <a:pPr eaLnBrk="1" hangingPunct="1"/>
            <a:r>
              <a:rPr lang="uk-UA" sz="3200" b="1" dirty="0" smtClean="0">
                <a:solidFill>
                  <a:srgbClr val="006600"/>
                </a:solidFill>
                <a:latin typeface="Tahoma" pitchFamily="34" charset="0"/>
              </a:rPr>
              <a:t> (</a:t>
            </a:r>
            <a:r>
              <a:rPr lang="uk-UA" sz="3200" b="1" dirty="0" smtClean="0">
                <a:latin typeface="Tahoma" pitchFamily="34" charset="0"/>
              </a:rPr>
              <a:t>Робота за  варіантами)</a:t>
            </a:r>
            <a:br>
              <a:rPr lang="uk-UA" sz="3200" b="1" dirty="0" smtClean="0">
                <a:latin typeface="Tahoma" pitchFamily="34" charset="0"/>
              </a:rPr>
            </a:br>
            <a:r>
              <a:rPr lang="uk-UA" sz="3200" b="1" dirty="0" smtClean="0">
                <a:solidFill>
                  <a:srgbClr val="006600"/>
                </a:solidFill>
                <a:latin typeface="Tahoma" pitchFamily="34" charset="0"/>
              </a:rPr>
              <a:t>Утворіть від поданих слів дієслова </a:t>
            </a:r>
            <a:br>
              <a:rPr lang="uk-UA" sz="3200" b="1" dirty="0" smtClean="0">
                <a:solidFill>
                  <a:srgbClr val="006600"/>
                </a:solidFill>
                <a:latin typeface="Tahoma" pitchFamily="34" charset="0"/>
              </a:rPr>
            </a:br>
            <a:r>
              <a:rPr lang="uk-UA" sz="3200" b="1" dirty="0" smtClean="0">
                <a:solidFill>
                  <a:srgbClr val="006600"/>
                </a:solidFill>
                <a:latin typeface="Tahoma" pitchFamily="34" charset="0"/>
              </a:rPr>
              <a:t> з усіма можливими префіксами.</a:t>
            </a:r>
            <a:endParaRPr lang="ru-RU" sz="3200" b="1" dirty="0" smtClean="0">
              <a:solidFill>
                <a:srgbClr val="006600"/>
              </a:solidFill>
              <a:latin typeface="Tahoma" pitchFamily="34" charset="0"/>
            </a:endParaRPr>
          </a:p>
        </p:txBody>
      </p:sp>
      <p:sp>
        <p:nvSpPr>
          <p:cNvPr id="8195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68313" y="2492375"/>
            <a:ext cx="4038600" cy="36337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sz="4000" b="1" dirty="0" smtClean="0"/>
              <a:t>І варіант</a:t>
            </a:r>
          </a:p>
          <a:p>
            <a:pPr algn="ctr" eaLnBrk="1" hangingPunct="1">
              <a:buFontTx/>
              <a:buNone/>
            </a:pPr>
            <a:endParaRPr lang="uk-UA" sz="4000" b="1" dirty="0" smtClean="0">
              <a:solidFill>
                <a:srgbClr val="006600"/>
              </a:solidFill>
            </a:endParaRPr>
          </a:p>
          <a:p>
            <a:pPr algn="ctr" eaLnBrk="1" hangingPunct="1">
              <a:buFontTx/>
              <a:buNone/>
            </a:pPr>
            <a:r>
              <a:rPr lang="uk-UA" sz="4000" b="1" i="1" dirty="0" smtClean="0">
                <a:solidFill>
                  <a:srgbClr val="000099"/>
                </a:solidFill>
                <a:latin typeface="Bookman Old Style" pitchFamily="18" charset="0"/>
              </a:rPr>
              <a:t>бігти</a:t>
            </a:r>
            <a:endParaRPr lang="ru-RU" sz="4000" b="1" i="1" dirty="0" smtClean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8196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43438" y="2492375"/>
            <a:ext cx="4038600" cy="36337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sz="4000" b="1" dirty="0" smtClean="0"/>
              <a:t>ІІ варіант</a:t>
            </a:r>
          </a:p>
          <a:p>
            <a:pPr algn="ctr" eaLnBrk="1" hangingPunct="1">
              <a:buFontTx/>
              <a:buNone/>
            </a:pPr>
            <a:endParaRPr lang="uk-UA" sz="4000" b="1" dirty="0" smtClean="0"/>
          </a:p>
          <a:p>
            <a:pPr algn="ctr" eaLnBrk="1" hangingPunct="1">
              <a:buFontTx/>
              <a:buNone/>
            </a:pPr>
            <a:r>
              <a:rPr lang="uk-UA" sz="4000" b="1" i="1" dirty="0" smtClean="0">
                <a:solidFill>
                  <a:srgbClr val="000099"/>
                </a:solidFill>
                <a:latin typeface="Bookman Old Style" pitchFamily="18" charset="0"/>
              </a:rPr>
              <a:t>літати</a:t>
            </a:r>
            <a:endParaRPr lang="ru-RU" sz="4000" b="1" i="1" dirty="0" smtClean="0">
              <a:solidFill>
                <a:srgbClr val="000099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uk-UA" sz="2900" b="1" i="1" dirty="0" smtClean="0"/>
              <a:t>Довідкове  бюро </a:t>
            </a:r>
            <a:endParaRPr lang="ru-RU" sz="2900" b="1" i="1" dirty="0" smtClean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396941"/>
            <a:ext cx="5976664" cy="4552339"/>
          </a:xfrm>
        </p:spPr>
        <p:txBody>
          <a:bodyPr/>
          <a:lstStyle/>
          <a:p>
            <a:pPr algn="ctr">
              <a:buNone/>
            </a:pPr>
            <a:r>
              <a:rPr lang="uk-UA" b="1" i="1" noProof="1" smtClean="0"/>
              <a:t>„Префікс”.</a:t>
            </a:r>
            <a:endParaRPr lang="uk-UA" i="1" dirty="0" smtClean="0">
              <a:solidFill>
                <a:srgbClr val="006600"/>
              </a:solidFill>
            </a:endParaRPr>
          </a:p>
          <a:p>
            <a:pPr algn="ctr"/>
            <a:r>
              <a:rPr lang="uk-UA" dirty="0" smtClean="0"/>
              <a:t>Це дивне слово прийшло до нас із латинської мови, </a:t>
            </a:r>
          </a:p>
          <a:p>
            <a:pPr algn="ctr">
              <a:buNone/>
            </a:pPr>
            <a:r>
              <a:rPr lang="uk-UA" dirty="0" smtClean="0"/>
              <a:t> в перекладі означає </a:t>
            </a:r>
            <a:r>
              <a:rPr lang="uk-UA" b="1" i="1" noProof="1" smtClean="0"/>
              <a:t>„причеплений перед чимось”.</a:t>
            </a:r>
          </a:p>
          <a:p>
            <a:pPr algn="ctr">
              <a:buNone/>
            </a:pPr>
            <a:endParaRPr lang="uk-UA" b="1" i="1" noProof="1" smtClean="0"/>
          </a:p>
          <a:p>
            <a:pPr algn="ctr">
              <a:buNone/>
            </a:pPr>
            <a:r>
              <a:rPr lang="uk-UA" dirty="0" smtClean="0"/>
              <a:t>  • Префікс стоїть перед коренем.</a:t>
            </a:r>
          </a:p>
          <a:p>
            <a:pPr algn="ctr">
              <a:buNone/>
            </a:pPr>
            <a:endParaRPr lang="uk-UA" i="1" dirty="0" smtClean="0"/>
          </a:p>
          <a:p>
            <a:pPr algn="ctr">
              <a:buNone/>
            </a:pPr>
            <a:endParaRPr lang="uk-UA" b="1" i="1" noProof="1" smtClean="0"/>
          </a:p>
        </p:txBody>
      </p:sp>
      <p:pic>
        <p:nvPicPr>
          <p:cNvPr id="79877" name="Picture 5" descr="116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531841" y="750319"/>
            <a:ext cx="1887840" cy="2809735"/>
          </a:xfrm>
          <a:noFill/>
          <a:ln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40"/>
                            </p:stCondLst>
                            <p:childTnLst>
                              <p:par>
                                <p:cTn id="1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20"/>
                            </p:stCondLst>
                            <p:childTnLst>
                              <p:par>
                                <p:cTn id="2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340"/>
                            </p:stCondLst>
                            <p:childTnLst>
                              <p:par>
                                <p:cTn id="2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fairytalecas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3999" cy="6822831"/>
          </a:xfrm>
          <a:prstGeom prst="rect">
            <a:avLst/>
          </a:prstGeom>
          <a:noFill/>
        </p:spPr>
      </p:pic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323528" y="-315416"/>
            <a:ext cx="6338887" cy="5838825"/>
            <a:chOff x="1201" y="255"/>
            <a:chExt cx="3993" cy="3678"/>
          </a:xfrm>
        </p:grpSpPr>
        <p:pic>
          <p:nvPicPr>
            <p:cNvPr id="10" name="Picture 5" descr="0_5aa5b_29ea3810_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01" y="255"/>
              <a:ext cx="3811" cy="28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6" descr="0_501b9_c47929ba_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89" y="1207"/>
              <a:ext cx="2405" cy="2726"/>
            </a:xfrm>
            <a:prstGeom prst="rect">
              <a:avLst/>
            </a:prstGeom>
            <a:noFill/>
          </p:spPr>
        </p:pic>
      </p:grpSp>
      <p:pic>
        <p:nvPicPr>
          <p:cNvPr id="12" name="Рисунок 3" descr="дверь1.jpg"/>
          <p:cNvPicPr>
            <a:picLocks noChangeAspect="1"/>
          </p:cNvPicPr>
          <p:nvPr/>
        </p:nvPicPr>
        <p:blipFill>
          <a:blip r:embed="rId5" cstate="print"/>
          <a:srcRect l="18359" t="1953" r="19531" b="1953"/>
          <a:stretch>
            <a:fillRect/>
          </a:stretch>
        </p:blipFill>
        <p:spPr bwMode="auto">
          <a:xfrm>
            <a:off x="467544" y="332656"/>
            <a:ext cx="5832648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navesnoi-zamok-0001690346-preview.jpg"/>
          <p:cNvPicPr>
            <a:picLocks noChangeAspect="1"/>
          </p:cNvPicPr>
          <p:nvPr/>
        </p:nvPicPr>
        <p:blipFill>
          <a:blip r:embed="rId6" cstate="print"/>
          <a:srcRect l="19476" t="17894" r="15115" b="21104"/>
          <a:stretch>
            <a:fillRect/>
          </a:stretch>
        </p:blipFill>
        <p:spPr bwMode="auto">
          <a:xfrm>
            <a:off x="1187624" y="620688"/>
            <a:ext cx="1584176" cy="152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35921_3_CompressedImage.jpg"/>
          <p:cNvPicPr>
            <a:picLocks noChangeAspect="1"/>
          </p:cNvPicPr>
          <p:nvPr/>
        </p:nvPicPr>
        <p:blipFill>
          <a:blip r:embed="rId7" cstate="print"/>
          <a:srcRect l="12500" t="6250" r="8333" b="5208"/>
          <a:stretch>
            <a:fillRect/>
          </a:stretch>
        </p:blipFill>
        <p:spPr bwMode="auto">
          <a:xfrm>
            <a:off x="3923928" y="548680"/>
            <a:ext cx="1656184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navesnoi-zamok-0001690346-preview.jpg"/>
          <p:cNvPicPr>
            <a:picLocks noChangeAspect="1"/>
          </p:cNvPicPr>
          <p:nvPr/>
        </p:nvPicPr>
        <p:blipFill>
          <a:blip r:embed="rId6" cstate="print"/>
          <a:srcRect l="19476" t="17894" r="15115" b="21104"/>
          <a:stretch>
            <a:fillRect/>
          </a:stretch>
        </p:blipFill>
        <p:spPr bwMode="auto">
          <a:xfrm>
            <a:off x="1331640" y="2492896"/>
            <a:ext cx="150361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35921_3_CompressedImage.jpg"/>
          <p:cNvPicPr>
            <a:picLocks noChangeAspect="1"/>
          </p:cNvPicPr>
          <p:nvPr/>
        </p:nvPicPr>
        <p:blipFill>
          <a:blip r:embed="rId7" cstate="print"/>
          <a:srcRect l="12500" t="6250" r="8333" b="5208"/>
          <a:stretch>
            <a:fillRect/>
          </a:stretch>
        </p:blipFill>
        <p:spPr bwMode="auto">
          <a:xfrm>
            <a:off x="3923928" y="2420888"/>
            <a:ext cx="158417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35921_3_CompressedImage.jpg"/>
          <p:cNvPicPr>
            <a:picLocks noChangeAspect="1"/>
          </p:cNvPicPr>
          <p:nvPr/>
        </p:nvPicPr>
        <p:blipFill>
          <a:blip r:embed="rId7" cstate="print"/>
          <a:srcRect l="12500" t="6250" r="8333" b="5208"/>
          <a:stretch>
            <a:fillRect/>
          </a:stretch>
        </p:blipFill>
        <p:spPr bwMode="auto">
          <a:xfrm>
            <a:off x="3923928" y="4581128"/>
            <a:ext cx="151216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35921_3_CompressedImage.jpg"/>
          <p:cNvPicPr>
            <a:picLocks noChangeAspect="1"/>
          </p:cNvPicPr>
          <p:nvPr/>
        </p:nvPicPr>
        <p:blipFill>
          <a:blip r:embed="rId7" cstate="print"/>
          <a:srcRect l="12500" t="6250" r="8333" b="5208"/>
          <a:stretch>
            <a:fillRect/>
          </a:stretch>
        </p:blipFill>
        <p:spPr bwMode="auto">
          <a:xfrm>
            <a:off x="1331640" y="4365104"/>
            <a:ext cx="158417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 descr="0_501bc_85bdf483_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8144" y="0"/>
            <a:ext cx="3851275" cy="4365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332656"/>
            <a:ext cx="5832648" cy="4524955"/>
          </a:xfrm>
        </p:spPr>
        <p:txBody>
          <a:bodyPr/>
          <a:lstStyle/>
          <a:p>
            <a:pPr algn="ctr">
              <a:buFont typeface="Times New Roman" pitchFamily="18" charset="0"/>
              <a:buNone/>
            </a:pPr>
            <a:r>
              <a:rPr lang="uk-UA" dirty="0" smtClean="0"/>
              <a:t>•  Префікси дуже поширені в українській мові.</a:t>
            </a:r>
          </a:p>
          <a:p>
            <a:pPr algn="ctr">
              <a:buFont typeface="Times New Roman" pitchFamily="18" charset="0"/>
              <a:buNone/>
            </a:pPr>
            <a:r>
              <a:rPr lang="uk-UA" dirty="0" smtClean="0"/>
              <a:t> Їх налічується близько </a:t>
            </a:r>
          </a:p>
          <a:p>
            <a:pPr algn="ctr">
              <a:buFont typeface="Times New Roman" pitchFamily="18" charset="0"/>
              <a:buNone/>
            </a:pPr>
            <a:r>
              <a:rPr lang="uk-UA" dirty="0" smtClean="0"/>
              <a:t>двох десятків.</a:t>
            </a:r>
          </a:p>
          <a:p>
            <a:pPr algn="ctr">
              <a:buFont typeface="Times New Roman" pitchFamily="18" charset="0"/>
              <a:buNone/>
            </a:pPr>
            <a:endParaRPr lang="uk-UA" sz="1200" dirty="0" smtClean="0"/>
          </a:p>
          <a:p>
            <a:pPr algn="ctr">
              <a:buFont typeface="Times New Roman" pitchFamily="18" charset="0"/>
              <a:buNone/>
            </a:pPr>
            <a:r>
              <a:rPr lang="uk-UA" dirty="0" smtClean="0"/>
              <a:t>•</a:t>
            </a:r>
            <a:r>
              <a:rPr lang="uk-UA" dirty="0" smtClean="0">
                <a:solidFill>
                  <a:srgbClr val="006600"/>
                </a:solidFill>
              </a:rPr>
              <a:t> </a:t>
            </a:r>
            <a:r>
              <a:rPr lang="uk-UA" dirty="0" smtClean="0"/>
              <a:t>Найчастіше вживаються префікси</a:t>
            </a:r>
            <a:r>
              <a:rPr lang="uk-UA" noProof="1" smtClean="0"/>
              <a:t>, </a:t>
            </a:r>
            <a:r>
              <a:rPr lang="uk-UA" b="1" i="1" noProof="1" smtClean="0">
                <a:solidFill>
                  <a:srgbClr val="FF0000"/>
                </a:solidFill>
              </a:rPr>
              <a:t>в-, за-, з-,  при-, пере-,  до-,  від-,  ви-,  під-</a:t>
            </a:r>
            <a:r>
              <a:rPr lang="uk-UA" b="1" i="1" dirty="0" smtClean="0">
                <a:solidFill>
                  <a:srgbClr val="FF0000"/>
                </a:solidFill>
              </a:rPr>
              <a:t>.</a:t>
            </a:r>
            <a:endParaRPr lang="uk-UA" dirty="0" smtClean="0"/>
          </a:p>
        </p:txBody>
      </p:sp>
      <p:pic>
        <p:nvPicPr>
          <p:cNvPr id="94212" name="Picture 4" descr="11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4960" y="685513"/>
            <a:ext cx="1887840" cy="2809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4797152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i="1" dirty="0" smtClean="0">
                <a:solidFill>
                  <a:srgbClr val="FF0000"/>
                </a:solidFill>
                <a:cs typeface="FrankRuehl" pitchFamily="34" charset="-79"/>
              </a:rPr>
              <a:t>Префікси</a:t>
            </a:r>
            <a:r>
              <a:rPr lang="uk-UA" sz="3600" dirty="0" smtClean="0">
                <a:solidFill>
                  <a:srgbClr val="FFFF00"/>
                </a:solidFill>
                <a:cs typeface="FrankRuehl" pitchFamily="34" charset="-79"/>
              </a:rPr>
              <a:t> завжди пишуться </a:t>
            </a:r>
            <a:r>
              <a:rPr lang="uk-UA" sz="3600" i="1" dirty="0" smtClean="0">
                <a:solidFill>
                  <a:srgbClr val="FF0000"/>
                </a:solidFill>
                <a:cs typeface="FrankRuehl" pitchFamily="34" charset="-79"/>
              </a:rPr>
              <a:t>разом</a:t>
            </a:r>
            <a:r>
              <a:rPr lang="uk-UA" sz="3600" dirty="0" smtClean="0">
                <a:solidFill>
                  <a:srgbClr val="FFFF00"/>
                </a:solidFill>
                <a:cs typeface="FrankRuehl" pitchFamily="34" charset="-79"/>
              </a:rPr>
              <a:t>        зі словом. </a:t>
            </a:r>
          </a:p>
          <a:p>
            <a:pPr algn="ctr"/>
            <a:r>
              <a:rPr lang="uk-UA" sz="3600" dirty="0" smtClean="0">
                <a:solidFill>
                  <a:srgbClr val="FFFF00"/>
                </a:solidFill>
                <a:cs typeface="FrankRuehl" pitchFamily="34" charset="-79"/>
              </a:rPr>
              <a:t>Здебільшого вживаються з дієсловом.</a:t>
            </a:r>
            <a:endParaRPr lang="uk-UA" sz="3600" dirty="0">
              <a:solidFill>
                <a:srgbClr val="FFFF00"/>
              </a:solidFill>
              <a:cs typeface="FrankRuehl" pitchFamily="34" charset="-79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6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eaLnBrk="1" hangingPunct="1"/>
            <a:endParaRPr lang="ru-RU" sz="6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908720"/>
            <a:ext cx="4038600" cy="5649913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uk-UA" sz="3600" b="1" dirty="0" smtClean="0">
                <a:solidFill>
                  <a:srgbClr val="006600"/>
                </a:solidFill>
              </a:rPr>
              <a:t>І в.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uk-UA" sz="3600" b="1" i="1" dirty="0" smtClean="0">
                <a:solidFill>
                  <a:srgbClr val="000099"/>
                </a:solidFill>
                <a:latin typeface="Bookman Old Style" pitchFamily="18" charset="0"/>
              </a:rPr>
              <a:t>Літати – </a:t>
            </a:r>
            <a:r>
              <a:rPr lang="uk-UA" sz="3600" b="1" i="1" dirty="0" smtClean="0">
                <a:solidFill>
                  <a:srgbClr val="660066"/>
                </a:solidFill>
                <a:latin typeface="Bookman Old Style" pitchFamily="18" charset="0"/>
              </a:rPr>
              <a:t>за</a:t>
            </a:r>
            <a:r>
              <a:rPr lang="uk-UA" sz="3600" b="1" i="1" dirty="0" smtClean="0">
                <a:solidFill>
                  <a:srgbClr val="000099"/>
                </a:solidFill>
                <a:latin typeface="Bookman Old Style" pitchFamily="18" charset="0"/>
              </a:rPr>
              <a:t>літати, </a:t>
            </a:r>
            <a:r>
              <a:rPr lang="uk-UA" sz="3600" b="1" i="1" dirty="0" smtClean="0">
                <a:solidFill>
                  <a:srgbClr val="660066"/>
                </a:solidFill>
                <a:latin typeface="Bookman Old Style" pitchFamily="18" charset="0"/>
              </a:rPr>
              <a:t>пере</a:t>
            </a:r>
            <a:r>
              <a:rPr lang="uk-UA" sz="3600" b="1" i="1" dirty="0" smtClean="0">
                <a:solidFill>
                  <a:srgbClr val="000099"/>
                </a:solidFill>
                <a:latin typeface="Bookman Old Style" pitchFamily="18" charset="0"/>
              </a:rPr>
              <a:t>літати, </a:t>
            </a:r>
            <a:r>
              <a:rPr lang="uk-UA" sz="3600" b="1" i="1" dirty="0" smtClean="0">
                <a:solidFill>
                  <a:srgbClr val="660066"/>
                </a:solidFill>
                <a:latin typeface="Bookman Old Style" pitchFamily="18" charset="0"/>
              </a:rPr>
              <a:t>до</a:t>
            </a:r>
            <a:r>
              <a:rPr lang="uk-UA" sz="3600" b="1" i="1" dirty="0" smtClean="0">
                <a:solidFill>
                  <a:srgbClr val="000099"/>
                </a:solidFill>
                <a:latin typeface="Bookman Old Style" pitchFamily="18" charset="0"/>
              </a:rPr>
              <a:t>літати, </a:t>
            </a:r>
            <a:r>
              <a:rPr lang="uk-UA" sz="3600" b="1" i="1" dirty="0" smtClean="0">
                <a:solidFill>
                  <a:srgbClr val="660066"/>
                </a:solidFill>
                <a:latin typeface="Bookman Old Style" pitchFamily="18" charset="0"/>
              </a:rPr>
              <a:t>при</a:t>
            </a:r>
            <a:r>
              <a:rPr lang="uk-UA" sz="3600" b="1" i="1" dirty="0" smtClean="0">
                <a:solidFill>
                  <a:srgbClr val="000099"/>
                </a:solidFill>
                <a:latin typeface="Bookman Old Style" pitchFamily="18" charset="0"/>
              </a:rPr>
              <a:t>літати, </a:t>
            </a:r>
            <a:r>
              <a:rPr lang="uk-UA" sz="3600" b="1" i="1" dirty="0" smtClean="0">
                <a:solidFill>
                  <a:srgbClr val="660066"/>
                </a:solidFill>
                <a:latin typeface="Bookman Old Style" pitchFamily="18" charset="0"/>
              </a:rPr>
              <a:t>з</a:t>
            </a:r>
            <a:r>
              <a:rPr lang="uk-UA" sz="3600" b="1" i="1" dirty="0" smtClean="0">
                <a:solidFill>
                  <a:srgbClr val="000099"/>
                </a:solidFill>
                <a:latin typeface="Bookman Old Style" pitchFamily="18" charset="0"/>
              </a:rPr>
              <a:t>літати, </a:t>
            </a:r>
            <a:r>
              <a:rPr lang="uk-UA" sz="3600" b="1" i="1" dirty="0" smtClean="0">
                <a:solidFill>
                  <a:srgbClr val="660066"/>
                </a:solidFill>
                <a:latin typeface="Bookman Old Style" pitchFamily="18" charset="0"/>
              </a:rPr>
              <a:t>ви</a:t>
            </a:r>
            <a:r>
              <a:rPr lang="uk-UA" sz="3600" b="1" i="1" dirty="0" smtClean="0">
                <a:solidFill>
                  <a:srgbClr val="000099"/>
                </a:solidFill>
                <a:latin typeface="Bookman Old Style" pitchFamily="18" charset="0"/>
              </a:rPr>
              <a:t>літати, </a:t>
            </a:r>
            <a:r>
              <a:rPr lang="uk-UA" sz="3600" b="1" i="1" dirty="0" smtClean="0">
                <a:solidFill>
                  <a:srgbClr val="660066"/>
                </a:solidFill>
                <a:latin typeface="Bookman Old Style" pitchFamily="18" charset="0"/>
              </a:rPr>
              <a:t>від</a:t>
            </a:r>
            <a:r>
              <a:rPr lang="uk-UA" sz="3600" b="1" i="1" dirty="0" smtClean="0">
                <a:solidFill>
                  <a:srgbClr val="000099"/>
                </a:solidFill>
                <a:latin typeface="Bookman Old Style" pitchFamily="18" charset="0"/>
              </a:rPr>
              <a:t>літати, </a:t>
            </a:r>
            <a:r>
              <a:rPr lang="uk-UA" sz="3600" b="1" i="1" dirty="0" smtClean="0">
                <a:solidFill>
                  <a:srgbClr val="660066"/>
                </a:solidFill>
                <a:latin typeface="Bookman Old Style" pitchFamily="18" charset="0"/>
              </a:rPr>
              <a:t>в</a:t>
            </a:r>
            <a:r>
              <a:rPr lang="uk-UA" sz="3600" b="1" i="1" dirty="0" smtClean="0">
                <a:solidFill>
                  <a:srgbClr val="000099"/>
                </a:solidFill>
                <a:latin typeface="Bookman Old Style" pitchFamily="18" charset="0"/>
              </a:rPr>
              <a:t>літати, </a:t>
            </a:r>
            <a:r>
              <a:rPr lang="uk-UA" sz="3600" b="1" i="1" dirty="0" smtClean="0">
                <a:solidFill>
                  <a:srgbClr val="660066"/>
                </a:solidFill>
                <a:latin typeface="Bookman Old Style" pitchFamily="18" charset="0"/>
              </a:rPr>
              <a:t>під</a:t>
            </a:r>
            <a:r>
              <a:rPr lang="uk-UA" sz="3600" b="1" i="1" dirty="0" smtClean="0">
                <a:solidFill>
                  <a:srgbClr val="000099"/>
                </a:solidFill>
                <a:latin typeface="Bookman Old Style" pitchFamily="18" charset="0"/>
              </a:rPr>
              <a:t>літати.</a:t>
            </a:r>
            <a:endParaRPr lang="ru-RU" sz="3600" b="1" i="1" dirty="0" smtClean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922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908720"/>
            <a:ext cx="4038600" cy="5649913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uk-UA" sz="3600" b="1" dirty="0" smtClean="0">
                <a:solidFill>
                  <a:srgbClr val="006600"/>
                </a:solidFill>
              </a:rPr>
              <a:t>ІІ в.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uk-UA" sz="3600" b="1" i="1" dirty="0" smtClean="0">
                <a:solidFill>
                  <a:srgbClr val="000099"/>
                </a:solidFill>
                <a:latin typeface="Bookman Old Style" pitchFamily="18" charset="0"/>
              </a:rPr>
              <a:t>Бігти – </a:t>
            </a:r>
            <a:r>
              <a:rPr lang="uk-UA" sz="3600" b="1" i="1" dirty="0" smtClean="0">
                <a:solidFill>
                  <a:srgbClr val="660066"/>
                </a:solidFill>
                <a:latin typeface="Bookman Old Style" pitchFamily="18" charset="0"/>
              </a:rPr>
              <a:t>за</a:t>
            </a:r>
            <a:r>
              <a:rPr lang="uk-UA" sz="3600" b="1" i="1" dirty="0" smtClean="0">
                <a:solidFill>
                  <a:srgbClr val="000099"/>
                </a:solidFill>
                <a:latin typeface="Bookman Old Style" pitchFamily="18" charset="0"/>
              </a:rPr>
              <a:t>бігти, </a:t>
            </a:r>
            <a:r>
              <a:rPr lang="uk-UA" sz="3600" b="1" i="1" dirty="0" smtClean="0">
                <a:solidFill>
                  <a:srgbClr val="660066"/>
                </a:solidFill>
                <a:latin typeface="Bookman Old Style" pitchFamily="18" charset="0"/>
              </a:rPr>
              <a:t>пере</a:t>
            </a:r>
            <a:r>
              <a:rPr lang="uk-UA" sz="3600" b="1" i="1" dirty="0" smtClean="0">
                <a:solidFill>
                  <a:srgbClr val="000099"/>
                </a:solidFill>
                <a:latin typeface="Bookman Old Style" pitchFamily="18" charset="0"/>
              </a:rPr>
              <a:t>бігти, </a:t>
            </a:r>
            <a:r>
              <a:rPr lang="uk-UA" sz="3600" b="1" i="1" dirty="0" smtClean="0">
                <a:solidFill>
                  <a:srgbClr val="660066"/>
                </a:solidFill>
                <a:latin typeface="Bookman Old Style" pitchFamily="18" charset="0"/>
              </a:rPr>
              <a:t>до</a:t>
            </a:r>
            <a:r>
              <a:rPr lang="uk-UA" sz="3600" b="1" i="1" dirty="0" smtClean="0">
                <a:solidFill>
                  <a:srgbClr val="000099"/>
                </a:solidFill>
                <a:latin typeface="Bookman Old Style" pitchFamily="18" charset="0"/>
              </a:rPr>
              <a:t>бігти, </a:t>
            </a:r>
            <a:r>
              <a:rPr lang="uk-UA" sz="3600" b="1" i="1" dirty="0" smtClean="0">
                <a:solidFill>
                  <a:srgbClr val="660066"/>
                </a:solidFill>
                <a:latin typeface="Bookman Old Style" pitchFamily="18" charset="0"/>
              </a:rPr>
              <a:t>при</a:t>
            </a:r>
            <a:r>
              <a:rPr lang="uk-UA" sz="3600" b="1" i="1" dirty="0" smtClean="0">
                <a:solidFill>
                  <a:srgbClr val="000099"/>
                </a:solidFill>
                <a:latin typeface="Bookman Old Style" pitchFamily="18" charset="0"/>
              </a:rPr>
              <a:t>бігти, </a:t>
            </a:r>
            <a:r>
              <a:rPr lang="uk-UA" sz="3600" b="1" i="1" dirty="0" smtClean="0">
                <a:solidFill>
                  <a:srgbClr val="660066"/>
                </a:solidFill>
                <a:latin typeface="Bookman Old Style" pitchFamily="18" charset="0"/>
              </a:rPr>
              <a:t>з</a:t>
            </a:r>
            <a:r>
              <a:rPr lang="uk-UA" sz="3600" b="1" i="1" dirty="0" smtClean="0">
                <a:solidFill>
                  <a:srgbClr val="000099"/>
                </a:solidFill>
                <a:latin typeface="Bookman Old Style" pitchFamily="18" charset="0"/>
              </a:rPr>
              <a:t>бігти, </a:t>
            </a:r>
            <a:r>
              <a:rPr lang="uk-UA" sz="3600" b="1" i="1" dirty="0" smtClean="0">
                <a:solidFill>
                  <a:srgbClr val="660066"/>
                </a:solidFill>
                <a:latin typeface="Bookman Old Style" pitchFamily="18" charset="0"/>
              </a:rPr>
              <a:t>ви</a:t>
            </a:r>
            <a:r>
              <a:rPr lang="uk-UA" sz="3600" b="1" i="1" dirty="0" smtClean="0">
                <a:solidFill>
                  <a:srgbClr val="000099"/>
                </a:solidFill>
                <a:latin typeface="Bookman Old Style" pitchFamily="18" charset="0"/>
              </a:rPr>
              <a:t>бігти, </a:t>
            </a:r>
            <a:r>
              <a:rPr lang="uk-UA" sz="3600" b="1" i="1" dirty="0" smtClean="0">
                <a:solidFill>
                  <a:srgbClr val="660066"/>
                </a:solidFill>
                <a:latin typeface="Bookman Old Style" pitchFamily="18" charset="0"/>
              </a:rPr>
              <a:t>від</a:t>
            </a:r>
            <a:r>
              <a:rPr lang="uk-UA" sz="3600" b="1" i="1" dirty="0" smtClean="0">
                <a:solidFill>
                  <a:srgbClr val="000099"/>
                </a:solidFill>
                <a:latin typeface="Bookman Old Style" pitchFamily="18" charset="0"/>
              </a:rPr>
              <a:t>бігти, </a:t>
            </a:r>
            <a:r>
              <a:rPr lang="uk-UA" sz="3600" b="1" i="1" dirty="0" smtClean="0">
                <a:solidFill>
                  <a:srgbClr val="660066"/>
                </a:solidFill>
                <a:latin typeface="Bookman Old Style" pitchFamily="18" charset="0"/>
              </a:rPr>
              <a:t>в</a:t>
            </a:r>
            <a:r>
              <a:rPr lang="uk-UA" sz="3600" b="1" i="1" dirty="0" smtClean="0">
                <a:solidFill>
                  <a:srgbClr val="000099"/>
                </a:solidFill>
                <a:latin typeface="Bookman Old Style" pitchFamily="18" charset="0"/>
              </a:rPr>
              <a:t>бігти, </a:t>
            </a:r>
            <a:r>
              <a:rPr lang="uk-UA" sz="3600" b="1" i="1" dirty="0" smtClean="0">
                <a:solidFill>
                  <a:srgbClr val="660066"/>
                </a:solidFill>
                <a:latin typeface="Bookman Old Style" pitchFamily="18" charset="0"/>
              </a:rPr>
              <a:t>під</a:t>
            </a:r>
            <a:r>
              <a:rPr lang="uk-UA" sz="3600" b="1" i="1" dirty="0" smtClean="0">
                <a:solidFill>
                  <a:srgbClr val="000099"/>
                </a:solidFill>
                <a:latin typeface="Bookman Old Style" pitchFamily="18" charset="0"/>
              </a:rPr>
              <a:t>бігти.</a:t>
            </a:r>
            <a:endParaRPr lang="ru-RU" sz="3600" b="1" i="1" dirty="0" smtClean="0">
              <a:solidFill>
                <a:srgbClr val="000099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Рисунок 1" descr="прин1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13" y="1000125"/>
            <a:ext cx="286702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navesnoi-zamok-0001690346-preview.jpg"/>
          <p:cNvPicPr>
            <a:picLocks noChangeAspect="1"/>
          </p:cNvPicPr>
          <p:nvPr/>
        </p:nvPicPr>
        <p:blipFill>
          <a:blip r:embed="rId3" cstate="print"/>
          <a:srcRect l="19476" t="17894" r="15115" b="21104"/>
          <a:stretch>
            <a:fillRect/>
          </a:stretch>
        </p:blipFill>
        <p:spPr bwMode="auto">
          <a:xfrm>
            <a:off x="4644008" y="4941168"/>
            <a:ext cx="1071562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fairytalecast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9143999" cy="6822831"/>
          </a:xfrm>
          <a:prstGeom prst="rect">
            <a:avLst/>
          </a:prstGeom>
          <a:noFill/>
        </p:spPr>
      </p:pic>
      <p:pic>
        <p:nvPicPr>
          <p:cNvPr id="8" name="Рисунок 3" descr="дверь1.jpg"/>
          <p:cNvPicPr>
            <a:picLocks noChangeAspect="1"/>
          </p:cNvPicPr>
          <p:nvPr/>
        </p:nvPicPr>
        <p:blipFill>
          <a:blip r:embed="rId5" cstate="print"/>
          <a:srcRect l="18359" t="1953" r="19531" b="1953"/>
          <a:stretch>
            <a:fillRect/>
          </a:stretch>
        </p:blipFill>
        <p:spPr bwMode="auto">
          <a:xfrm>
            <a:off x="755576" y="548680"/>
            <a:ext cx="4248472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navesnoi-zamok-0001690346-preview.jpg"/>
          <p:cNvPicPr>
            <a:picLocks noChangeAspect="1"/>
          </p:cNvPicPr>
          <p:nvPr/>
        </p:nvPicPr>
        <p:blipFill>
          <a:blip r:embed="rId3" cstate="print"/>
          <a:srcRect l="19476" t="17894" r="15115" b="21104"/>
          <a:stretch>
            <a:fillRect/>
          </a:stretch>
        </p:blipFill>
        <p:spPr bwMode="auto">
          <a:xfrm>
            <a:off x="3275856" y="4797152"/>
            <a:ext cx="1071562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0_501bc_85bdf483_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725" y="260648"/>
            <a:ext cx="3851275" cy="4365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Рисунок 1" descr="прин1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13" y="1000125"/>
            <a:ext cx="286702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Рисунок 3" descr="дверь1.jpg"/>
          <p:cNvPicPr>
            <a:picLocks noChangeAspect="1"/>
          </p:cNvPicPr>
          <p:nvPr/>
        </p:nvPicPr>
        <p:blipFill>
          <a:blip r:embed="rId3" cstate="print"/>
          <a:srcRect l="18359" t="1953" r="19531" b="1953"/>
          <a:stretch>
            <a:fillRect/>
          </a:stretch>
        </p:blipFill>
        <p:spPr bwMode="auto">
          <a:xfrm>
            <a:off x="2357438" y="571500"/>
            <a:ext cx="3786187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7" descr="navesnoi-zamok-0001690346-preview.jpg"/>
          <p:cNvPicPr>
            <a:picLocks noChangeAspect="1"/>
          </p:cNvPicPr>
          <p:nvPr/>
        </p:nvPicPr>
        <p:blipFill>
          <a:blip r:embed="rId4" cstate="print"/>
          <a:srcRect l="19476" t="17894" r="15115" b="21104"/>
          <a:stretch>
            <a:fillRect/>
          </a:stretch>
        </p:blipFill>
        <p:spPr bwMode="auto">
          <a:xfrm>
            <a:off x="4644008" y="4869160"/>
            <a:ext cx="1071562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0" y="0"/>
            <a:ext cx="9396413" cy="7048500"/>
            <a:chOff x="567" y="164"/>
            <a:chExt cx="5919" cy="4440"/>
          </a:xfrm>
        </p:grpSpPr>
        <p:pic>
          <p:nvPicPr>
            <p:cNvPr id="8" name="Picture 5" descr="fairytalecastl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67" y="164"/>
              <a:ext cx="5919" cy="4440"/>
            </a:xfrm>
            <a:prstGeom prst="rect">
              <a:avLst/>
            </a:prstGeom>
            <a:noFill/>
          </p:spPr>
        </p:pic>
        <p:pic>
          <p:nvPicPr>
            <p:cNvPr id="9" name="Picture 6" descr="0_501bb_7e3c1433_L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40" y="1664"/>
              <a:ext cx="2487" cy="2820"/>
            </a:xfrm>
            <a:prstGeom prst="rect">
              <a:avLst/>
            </a:prstGeom>
            <a:noFill/>
          </p:spPr>
        </p:pic>
      </p:grpSp>
      <p:sp>
        <p:nvSpPr>
          <p:cNvPr id="10" name="Овальная выноска 3"/>
          <p:cNvSpPr>
            <a:spLocks noChangeArrowheads="1"/>
          </p:cNvSpPr>
          <p:nvPr/>
        </p:nvSpPr>
        <p:spPr bwMode="auto">
          <a:xfrm rot="209591">
            <a:off x="5356281" y="122943"/>
            <a:ext cx="4103687" cy="2232521"/>
          </a:xfrm>
          <a:prstGeom prst="wedgeEllipseCallout">
            <a:avLst>
              <a:gd name="adj1" fmla="val -27340"/>
              <a:gd name="adj2" fmla="val 75020"/>
            </a:avLst>
          </a:prstGeom>
          <a:solidFill>
            <a:schemeClr val="accent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1800" dirty="0">
                <a:solidFill>
                  <a:srgbClr val="FFFF00"/>
                </a:solidFill>
                <a:latin typeface="Calibri" pitchFamily="34" charset="0"/>
              </a:rPr>
              <a:t>Дякую вам, </a:t>
            </a:r>
            <a:r>
              <a:rPr lang="uk-UA" sz="1800" dirty="0" smtClean="0">
                <a:solidFill>
                  <a:srgbClr val="FFFF00"/>
                </a:solidFill>
                <a:latin typeface="Calibri" pitchFamily="34" charset="0"/>
              </a:rPr>
              <a:t>що</a:t>
            </a:r>
            <a:endParaRPr lang="uk-UA" sz="1800" dirty="0">
              <a:solidFill>
                <a:srgbClr val="FFFF00"/>
              </a:solidFill>
            </a:endParaRPr>
          </a:p>
          <a:p>
            <a:pPr algn="ctr"/>
            <a:r>
              <a:rPr lang="uk-UA" sz="1800" dirty="0" smtClean="0">
                <a:solidFill>
                  <a:srgbClr val="FFFF00"/>
                </a:solidFill>
              </a:rPr>
              <a:t>завітали у гості</a:t>
            </a:r>
            <a:r>
              <a:rPr lang="uk-UA" sz="1800" dirty="0" smtClean="0">
                <a:solidFill>
                  <a:srgbClr val="FFFF00"/>
                </a:solidFill>
                <a:latin typeface="Calibri" pitchFamily="34" charset="0"/>
              </a:rPr>
              <a:t>!!!!</a:t>
            </a:r>
            <a:r>
              <a:rPr lang="uk-UA" sz="1800" dirty="0" smtClean="0">
                <a:solidFill>
                  <a:srgbClr val="FFFF00"/>
                </a:solidFill>
              </a:rPr>
              <a:t> </a:t>
            </a:r>
            <a:endParaRPr lang="uk-UA" sz="1800" dirty="0">
              <a:solidFill>
                <a:srgbClr val="FFFF00"/>
              </a:solidFill>
            </a:endParaRPr>
          </a:p>
          <a:p>
            <a:pPr algn="ctr"/>
            <a:r>
              <a:rPr lang="uk-UA" sz="1800" dirty="0" smtClean="0">
                <a:solidFill>
                  <a:srgbClr val="FFFF00"/>
                </a:solidFill>
              </a:rPr>
              <a:t>Ви впоралися з усіма завданнями, а значить засвоїли усі теми. Пишаюся Вами! </a:t>
            </a:r>
          </a:p>
          <a:p>
            <a:pPr algn="ctr"/>
            <a:r>
              <a:rPr lang="uk-UA" sz="1800" dirty="0" smtClean="0">
                <a:solidFill>
                  <a:srgbClr val="FFFF00"/>
                </a:solidFill>
              </a:rPr>
              <a:t>Чекаю на нові зустрічі! </a:t>
            </a:r>
            <a:endParaRPr lang="ru-RU" sz="1800" dirty="0">
              <a:solidFill>
                <a:srgbClr val="FFFF00"/>
              </a:solidFill>
            </a:endParaRPr>
          </a:p>
        </p:txBody>
      </p:sp>
      <p:pic>
        <p:nvPicPr>
          <p:cNvPr id="12" name="Picture 5" descr="0_5aa5b_29ea3810_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-243408"/>
            <a:ext cx="6049962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Прямоугольник 13"/>
          <p:cNvSpPr/>
          <p:nvPr/>
        </p:nvSpPr>
        <p:spPr>
          <a:xfrm>
            <a:off x="1115616" y="5661248"/>
            <a:ext cx="4413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Морфологія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лыбающееся лицо 1"/>
          <p:cNvSpPr/>
          <p:nvPr/>
        </p:nvSpPr>
        <p:spPr>
          <a:xfrm>
            <a:off x="785786" y="857232"/>
            <a:ext cx="2714644" cy="2857520"/>
          </a:xfrm>
          <a:prstGeom prst="smileyFac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/>
          </a:p>
        </p:txBody>
      </p:sp>
      <p:sp>
        <p:nvSpPr>
          <p:cNvPr id="3" name="Улыбающееся лицо 2"/>
          <p:cNvSpPr/>
          <p:nvPr/>
        </p:nvSpPr>
        <p:spPr>
          <a:xfrm>
            <a:off x="5357818" y="857232"/>
            <a:ext cx="2714644" cy="2857520"/>
          </a:xfrm>
          <a:prstGeom prst="smileyFace">
            <a:avLst>
              <a:gd name="adj" fmla="val -4653"/>
            </a:avLst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/>
          </a:p>
        </p:txBody>
      </p:sp>
      <p:sp>
        <p:nvSpPr>
          <p:cNvPr id="4" name="Улыбающееся лицо 3"/>
          <p:cNvSpPr/>
          <p:nvPr/>
        </p:nvSpPr>
        <p:spPr>
          <a:xfrm>
            <a:off x="3143240" y="3429000"/>
            <a:ext cx="2714644" cy="2857520"/>
          </a:xfrm>
          <a:prstGeom prst="smileyFace">
            <a:avLst>
              <a:gd name="adj" fmla="val 597"/>
            </a:avLst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51520" y="404664"/>
            <a:ext cx="8661648" cy="980728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8165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Домашнє  завдання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4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(обери  за  кольором  собі  завдання)</a:t>
            </a: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8165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8165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uk-UA" sz="2800" b="1" i="0" u="none" strike="noStrike" kern="1200" cap="none" spc="0" normalizeH="0" baseline="0" noProof="0" dirty="0" smtClean="0">
              <a:ln>
                <a:noFill/>
              </a:ln>
              <a:solidFill>
                <a:srgbClr val="48165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800" b="1" i="0" u="none" strike="noStrike" kern="1200" cap="none" spc="0" normalizeH="0" baseline="0" noProof="0" dirty="0" smtClean="0">
              <a:ln>
                <a:noFill/>
              </a:ln>
              <a:solidFill>
                <a:srgbClr val="48165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800" b="1" i="0" u="none" strike="noStrike" kern="1200" cap="none" spc="0" normalizeH="0" baseline="0" noProof="0" dirty="0" smtClean="0">
              <a:ln>
                <a:noFill/>
              </a:ln>
              <a:solidFill>
                <a:srgbClr val="48165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800" b="1" i="0" u="none" strike="noStrike" kern="1200" cap="none" spc="0" normalizeH="0" baseline="0" noProof="0" dirty="0" smtClean="0">
              <a:ln>
                <a:noFill/>
              </a:ln>
              <a:solidFill>
                <a:srgbClr val="48165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800" b="1" i="0" u="none" strike="noStrike" kern="1200" cap="none" spc="0" normalizeH="0" baseline="0" noProof="0" dirty="0" smtClean="0">
              <a:ln>
                <a:noFill/>
              </a:ln>
              <a:solidFill>
                <a:srgbClr val="48165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800" b="1" i="0" u="none" strike="noStrike" kern="1200" cap="none" spc="0" normalizeH="0" baseline="0" noProof="0" dirty="0" smtClean="0">
              <a:ln>
                <a:noFill/>
              </a:ln>
              <a:solidFill>
                <a:srgbClr val="48165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8165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48165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http://stsg.org.ua/wp-content/uploads/2016/01/d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2381250" cy="2771776"/>
          </a:xfrm>
          <a:prstGeom prst="rect">
            <a:avLst/>
          </a:prstGeom>
          <a:noFill/>
        </p:spPr>
      </p:pic>
      <p:pic>
        <p:nvPicPr>
          <p:cNvPr id="1028" name="Picture 4" descr="http://school-134.ucoz.ru/_si/0/0615556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636912"/>
            <a:ext cx="5760640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Содержимое 3" descr="http://forchel.ru/uploads/posts/2011-04/1302106654_1.jpg"/>
          <p:cNvPicPr>
            <a:picLocks noGrp="1"/>
          </p:cNvPicPr>
          <p:nvPr>
            <p:ph idx="4294967295"/>
          </p:nvPr>
        </p:nvPicPr>
        <p:blipFill>
          <a:blip r:embed="rId2" cstate="print">
            <a:lum bright="10000" contrast="30000"/>
          </a:blip>
          <a:srcRect t="48753" r="50124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0483" name="Заголовок 4"/>
          <p:cNvSpPr>
            <a:spLocks noGrp="1"/>
          </p:cNvSpPr>
          <p:nvPr>
            <p:ph type="ctrTitle"/>
          </p:nvPr>
        </p:nvSpPr>
        <p:spPr>
          <a:xfrm>
            <a:off x="714375" y="1571625"/>
            <a:ext cx="7772400" cy="1470025"/>
          </a:xfrm>
        </p:spPr>
        <p:txBody>
          <a:bodyPr/>
          <a:lstStyle/>
          <a:p>
            <a:r>
              <a:rPr lang="uk-UA" sz="8000" b="1" dirty="0" smtClean="0">
                <a:solidFill>
                  <a:srgbClr val="CC0099"/>
                </a:solidFill>
              </a:rPr>
              <a:t>Дякую </a:t>
            </a:r>
            <a:br>
              <a:rPr lang="uk-UA" sz="8000" b="1" dirty="0" smtClean="0">
                <a:solidFill>
                  <a:srgbClr val="CC0099"/>
                </a:solidFill>
              </a:rPr>
            </a:br>
            <a:r>
              <a:rPr lang="uk-UA" sz="8000" b="1" dirty="0" smtClean="0">
                <a:solidFill>
                  <a:srgbClr val="CC0099"/>
                </a:solidFill>
              </a:rPr>
              <a:t>за працю</a:t>
            </a:r>
            <a:br>
              <a:rPr lang="uk-UA" sz="8000" b="1" dirty="0" smtClean="0">
                <a:solidFill>
                  <a:srgbClr val="CC0099"/>
                </a:solidFill>
              </a:rPr>
            </a:br>
            <a:r>
              <a:rPr lang="uk-UA" sz="8000" b="1" dirty="0" smtClean="0">
                <a:solidFill>
                  <a:srgbClr val="CC0099"/>
                </a:solidFill>
              </a:rPr>
              <a:t> на уроці!</a:t>
            </a:r>
            <a:endParaRPr lang="ru-RU" sz="8000" b="1" dirty="0" smtClean="0">
              <a:solidFill>
                <a:srgbClr val="CC0099"/>
              </a:solidFill>
            </a:endParaRPr>
          </a:p>
        </p:txBody>
      </p:sp>
      <p:pic>
        <p:nvPicPr>
          <p:cNvPr id="8" name="Picture 2" descr="http://t1.gstatic.com/images?q=tbn:ANd9GcQnvIRuGWBEPJ8QOkEB0skX6IeHrxksPE6GQzh6zFP0cXSo4dU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4000504"/>
            <a:ext cx="2899658" cy="2433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71736" y="500042"/>
            <a:ext cx="370364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Девіз уроку</a:t>
            </a:r>
            <a:endParaRPr lang="ru-RU" sz="540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8313" y="2071688"/>
            <a:ext cx="8207375" cy="21236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6600" dirty="0" smtClean="0"/>
              <a:t>Один – за всіх,</a:t>
            </a:r>
          </a:p>
          <a:p>
            <a:pPr algn="ctr">
              <a:defRPr/>
            </a:pPr>
            <a:r>
              <a:rPr lang="uk-UA" sz="6600" dirty="0" smtClean="0"/>
              <a:t> і всі – за одного</a:t>
            </a:r>
            <a:endParaRPr lang="ru-RU" sz="6600" dirty="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0" y="1460500"/>
            <a:ext cx="300037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1400" b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uk-UA" sz="1800" b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23850" y="260350"/>
            <a:ext cx="85693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Чарівна  скринька </a:t>
            </a:r>
            <a:endParaRPr lang="ru-RU" b="0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26626" name="Picture 2" descr="https://kolychivskazosh.files.wordpress.com/2013/09/0_7bb45_a291d803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268760"/>
            <a:ext cx="6840760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g0.svstatic.com/wallpapers/fc5a4a72c2027b766d386e030d73c77e_larg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2735" y="649463"/>
            <a:ext cx="3310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noProof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Іменники</a:t>
            </a:r>
            <a:endParaRPr lang="ru-RU" sz="5400" b="1" cap="none" spc="0" noProof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2132856"/>
            <a:ext cx="4724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noProof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Прикметники</a:t>
            </a:r>
            <a:endParaRPr lang="uk-UA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52120" y="404664"/>
            <a:ext cx="33452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noProof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Дієслова</a:t>
            </a:r>
            <a:endParaRPr lang="ru-RU" sz="5400" b="1" cap="none" spc="50" noProof="1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55576" y="0"/>
            <a:ext cx="7704856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ПОВТОРЕННЯ</a:t>
            </a:r>
          </a:p>
          <a:p>
            <a:pPr algn="ctr">
              <a:lnSpc>
                <a:spcPct val="150000"/>
              </a:lnSpc>
            </a:pPr>
            <a:r>
              <a:rPr lang="ru-RU" sz="5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ВИВЧЕНОГО</a:t>
            </a:r>
          </a:p>
          <a:p>
            <a:pPr algn="ctr">
              <a:lnSpc>
                <a:spcPct val="150000"/>
              </a:lnSpc>
            </a:pP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 ДІЄСЛОВО</a:t>
            </a:r>
          </a:p>
          <a:p>
            <a:pPr algn="ctr">
              <a:lnSpc>
                <a:spcPct val="150000"/>
              </a:lnSpc>
            </a:pPr>
            <a:r>
              <a:rPr lang="ru-RU" sz="5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(3 КЛАС)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igormelika.com.ua/wp-content/gallery/gorgani/igor-melika-gorgany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З'єднайте  </a:t>
            </a:r>
            <a:r>
              <a:rPr kumimoji="0" lang="uk-UA" sz="4000" b="1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частини  прислів‘я  </a:t>
            </a: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лініями.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4000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Підкресліть  дієслова. Поставте  подані дієслова в неозначену форму.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uk-UA" sz="4000" dirty="0" smtClean="0">
              <a:solidFill>
                <a:schemeClr val="accent3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uk-UA" sz="4000" dirty="0" smtClean="0">
              <a:solidFill>
                <a:schemeClr val="accent3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2780928"/>
            <a:ext cx="9144000" cy="45259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uk-UA" sz="3200" i="1" noProof="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З</a:t>
            </a:r>
            <a:r>
              <a:rPr lang="uk-UA" sz="3200" i="1" dirty="0" err="1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года</a:t>
            </a:r>
            <a:r>
              <a:rPr lang="uk-UA" sz="3200" i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 дім  будує,          а вода сушить.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uk-UA" sz="3200" i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uk-UA" sz="3200" i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3200" i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Вогонь палить,           а незгода руйнує.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Стрелка вправо 3"/>
          <p:cNvSpPr/>
          <p:nvPr/>
        </p:nvSpPr>
        <p:spPr>
          <a:xfrm rot="2598617">
            <a:off x="3787114" y="3675528"/>
            <a:ext cx="1911500" cy="36004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Стрелка вправо 5"/>
          <p:cNvSpPr/>
          <p:nvPr/>
        </p:nvSpPr>
        <p:spPr>
          <a:xfrm rot="20031802">
            <a:off x="3507635" y="3846575"/>
            <a:ext cx="3122637" cy="36004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Равно 12"/>
          <p:cNvSpPr/>
          <p:nvPr/>
        </p:nvSpPr>
        <p:spPr>
          <a:xfrm>
            <a:off x="2483768" y="3212976"/>
            <a:ext cx="1728192" cy="50405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4" name="Равно 13"/>
          <p:cNvSpPr/>
          <p:nvPr/>
        </p:nvSpPr>
        <p:spPr>
          <a:xfrm>
            <a:off x="7127776" y="4869160"/>
            <a:ext cx="2016224" cy="43204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5" name="Равно 14"/>
          <p:cNvSpPr/>
          <p:nvPr/>
        </p:nvSpPr>
        <p:spPr>
          <a:xfrm>
            <a:off x="1475656" y="4797152"/>
            <a:ext cx="2376264" cy="57606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6" name="Равно 15"/>
          <p:cNvSpPr/>
          <p:nvPr/>
        </p:nvSpPr>
        <p:spPr>
          <a:xfrm>
            <a:off x="6804248" y="3212976"/>
            <a:ext cx="2123728" cy="50405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1255</TotalTime>
  <Words>378</Words>
  <Application>Microsoft Office PowerPoint</Application>
  <PresentationFormat>Экран (4:3)</PresentationFormat>
  <Paragraphs>116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 Урок з української мови  в 3-му класі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Взаємоперевірка </vt:lpstr>
      <vt:lpstr>Слайд 11</vt:lpstr>
      <vt:lpstr>Слайд 12</vt:lpstr>
      <vt:lpstr>Слайд 13</vt:lpstr>
      <vt:lpstr>Слайд 14</vt:lpstr>
      <vt:lpstr>Слайд 15</vt:lpstr>
      <vt:lpstr>Слайд 16</vt:lpstr>
      <vt:lpstr>Сміявся –    Купався –     </vt:lpstr>
      <vt:lpstr>Слайд 18</vt:lpstr>
      <vt:lpstr>Слайд 19</vt:lpstr>
      <vt:lpstr>(Робота в парах) Відредагуйте  текст. Доберіть заголовок.</vt:lpstr>
      <vt:lpstr>   Бережіть книгу!</vt:lpstr>
      <vt:lpstr>Слайд 22</vt:lpstr>
      <vt:lpstr>Слайд 23</vt:lpstr>
      <vt:lpstr>Слайд 24</vt:lpstr>
      <vt:lpstr>Складіть  поради.  Як приготувати бутерброд?</vt:lpstr>
      <vt:lpstr>Слайд 26</vt:lpstr>
      <vt:lpstr>Слайд 27</vt:lpstr>
      <vt:lpstr> (Робота за  варіантами) Утворіть від поданих слів дієслова   з усіма можливими префіксами.</vt:lpstr>
      <vt:lpstr>Довідкове  бюро </vt:lpstr>
      <vt:lpstr>Слайд 30</vt:lpstr>
      <vt:lpstr>Слайд 31</vt:lpstr>
      <vt:lpstr>Слайд 32</vt:lpstr>
      <vt:lpstr>Слайд 33</vt:lpstr>
      <vt:lpstr>Слайд 34</vt:lpstr>
      <vt:lpstr>Слайд 35</vt:lpstr>
      <vt:lpstr>Дякую  за працю  на уроці!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Виктория</cp:lastModifiedBy>
  <cp:revision>114</cp:revision>
  <dcterms:created xsi:type="dcterms:W3CDTF">2010-12-11T20:06:47Z</dcterms:created>
  <dcterms:modified xsi:type="dcterms:W3CDTF">2017-03-02T17:19:10Z</dcterms:modified>
</cp:coreProperties>
</file>