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2" r:id="rId5"/>
    <p:sldId id="259" r:id="rId6"/>
    <p:sldId id="265" r:id="rId7"/>
    <p:sldId id="266" r:id="rId8"/>
    <p:sldId id="260" r:id="rId9"/>
    <p:sldId id="261" r:id="rId10"/>
    <p:sldId id="262" r:id="rId11"/>
    <p:sldId id="264" r:id="rId12"/>
    <p:sldId id="267" r:id="rId13"/>
    <p:sldId id="263" r:id="rId14"/>
    <p:sldId id="278" r:id="rId15"/>
    <p:sldId id="268" r:id="rId16"/>
    <p:sldId id="269" r:id="rId17"/>
    <p:sldId id="270" r:id="rId18"/>
    <p:sldId id="271" r:id="rId19"/>
    <p:sldId id="272" r:id="rId20"/>
    <p:sldId id="273" r:id="rId21"/>
    <p:sldId id="274" r:id="rId22"/>
    <p:sldId id="275" r:id="rId23"/>
    <p:sldId id="276" r:id="rId24"/>
    <p:sldId id="277" r:id="rId25"/>
    <p:sldId id="279" r:id="rId26"/>
    <p:sldId id="280" r:id="rId27"/>
    <p:sldId id="281"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82" autoAdjust="0"/>
  </p:normalViewPr>
  <p:slideViewPr>
    <p:cSldViewPr>
      <p:cViewPr varScale="1">
        <p:scale>
          <a:sx n="68" d="100"/>
          <a:sy n="68" d="100"/>
        </p:scale>
        <p:origin x="144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A72194F-F929-4BBB-B1E3-62A6E3DA58A8}" type="datetimeFigureOut">
              <a:rPr lang="ru-RU" smtClean="0"/>
              <a:pPr/>
              <a:t>06.02.2017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BA7EE2-C34E-4EC9-8617-496F29F4ACF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A72194F-F929-4BBB-B1E3-62A6E3DA58A8}" type="datetimeFigureOut">
              <a:rPr lang="ru-RU" smtClean="0"/>
              <a:pPr/>
              <a:t>06.02.2017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BA7EE2-C34E-4EC9-8617-496F29F4ACF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A72194F-F929-4BBB-B1E3-62A6E3DA58A8}" type="datetimeFigureOut">
              <a:rPr lang="ru-RU" smtClean="0"/>
              <a:pPr/>
              <a:t>06.02.2017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BA7EE2-C34E-4EC9-8617-496F29F4ACF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A72194F-F929-4BBB-B1E3-62A6E3DA58A8}" type="datetimeFigureOut">
              <a:rPr lang="ru-RU" smtClean="0"/>
              <a:pPr/>
              <a:t>06.02.2017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BA7EE2-C34E-4EC9-8617-496F29F4ACF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A72194F-F929-4BBB-B1E3-62A6E3DA58A8}" type="datetimeFigureOut">
              <a:rPr lang="ru-RU" smtClean="0"/>
              <a:pPr/>
              <a:t>06.02.2017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5BA7EE2-C34E-4EC9-8617-496F29F4ACF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72194F-F929-4BBB-B1E3-62A6E3DA58A8}" type="datetimeFigureOut">
              <a:rPr lang="ru-RU" smtClean="0"/>
              <a:pPr/>
              <a:t>06.02.2017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5BA7EE2-C34E-4EC9-8617-496F29F4ACF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A72194F-F929-4BBB-B1E3-62A6E3DA58A8}" type="datetimeFigureOut">
              <a:rPr lang="ru-RU" smtClean="0"/>
              <a:pPr/>
              <a:t>06.02.2017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5BA7EE2-C34E-4EC9-8617-496F29F4ACF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A72194F-F929-4BBB-B1E3-62A6E3DA58A8}" type="datetimeFigureOut">
              <a:rPr lang="ru-RU" smtClean="0"/>
              <a:pPr/>
              <a:t>06.02.2017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5BA7EE2-C34E-4EC9-8617-496F29F4ACF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A72194F-F929-4BBB-B1E3-62A6E3DA58A8}" type="datetimeFigureOut">
              <a:rPr lang="ru-RU" smtClean="0"/>
              <a:pPr/>
              <a:t>06.02.2017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5BA7EE2-C34E-4EC9-8617-496F29F4ACF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A72194F-F929-4BBB-B1E3-62A6E3DA58A8}" type="datetimeFigureOut">
              <a:rPr lang="ru-RU" smtClean="0"/>
              <a:pPr/>
              <a:t>06.02.2017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5BA7EE2-C34E-4EC9-8617-496F29F4ACF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A72194F-F929-4BBB-B1E3-62A6E3DA58A8}" type="datetimeFigureOut">
              <a:rPr lang="ru-RU" smtClean="0"/>
              <a:pPr/>
              <a:t>06.02.2017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5BA7EE2-C34E-4EC9-8617-496F29F4ACF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194F-F929-4BBB-B1E3-62A6E3DA58A8}" type="datetimeFigureOut">
              <a:rPr lang="ru-RU" smtClean="0"/>
              <a:pPr/>
              <a:t>06.02.2017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A7EE2-C34E-4EC9-8617-496F29F4ACF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7" name="Picture 3" descr="C:\Users\Юра\Pictures\2017-02-02 1000000\1000000 001.jpg"/>
          <p:cNvPicPr>
            <a:picLocks noChangeAspect="1" noChangeArrowheads="1"/>
          </p:cNvPicPr>
          <p:nvPr/>
        </p:nvPicPr>
        <p:blipFill>
          <a:blip r:embed="rId2" cstate="print">
            <a:lum/>
          </a:blip>
          <a:srcRect t="810" r="3803" b="2533"/>
          <a:stretch>
            <a:fillRect/>
          </a:stretch>
        </p:blipFill>
        <p:spPr bwMode="auto">
          <a:xfrm rot="16200000">
            <a:off x="1145526" y="-1145527"/>
            <a:ext cx="6852948" cy="9144000"/>
          </a:xfrm>
          <a:prstGeom prst="rect">
            <a:avLst/>
          </a:prstGeom>
          <a:noFill/>
        </p:spPr>
      </p:pic>
      <p:sp>
        <p:nvSpPr>
          <p:cNvPr id="7" name="TextBox 6"/>
          <p:cNvSpPr txBox="1"/>
          <p:nvPr/>
        </p:nvSpPr>
        <p:spPr>
          <a:xfrm>
            <a:off x="-1" y="0"/>
            <a:ext cx="9144001" cy="6894195"/>
          </a:xfrm>
          <a:prstGeom prst="rect">
            <a:avLst/>
          </a:prstGeom>
          <a:noFill/>
        </p:spPr>
        <p:txBody>
          <a:bodyPr wrap="square" rtlCol="0">
            <a:spAutoFit/>
          </a:bodyPr>
          <a:lstStyle/>
          <a:p>
            <a:pPr algn="ctr"/>
            <a:endParaRPr lang="uk-UA" b="1" i="1" dirty="0" smtClean="0">
              <a:solidFill>
                <a:schemeClr val="bg1"/>
              </a:solidFill>
              <a:latin typeface="+mj-lt"/>
            </a:endParaRPr>
          </a:p>
          <a:p>
            <a:pPr algn="ctr"/>
            <a:r>
              <a:rPr lang="uk-UA" b="1" i="1" dirty="0" err="1" smtClean="0">
                <a:solidFill>
                  <a:schemeClr val="bg1"/>
                </a:solidFill>
                <a:latin typeface="+mj-lt"/>
              </a:rPr>
              <a:t>Ямпільська</a:t>
            </a:r>
            <a:r>
              <a:rPr lang="uk-UA" b="1" i="1" dirty="0" smtClean="0">
                <a:solidFill>
                  <a:schemeClr val="bg1"/>
                </a:solidFill>
                <a:latin typeface="+mj-lt"/>
              </a:rPr>
              <a:t> спеціальна </a:t>
            </a:r>
            <a:r>
              <a:rPr lang="uk-UA" b="1" i="1" dirty="0" err="1" smtClean="0">
                <a:solidFill>
                  <a:schemeClr val="bg1"/>
                </a:solidFill>
                <a:latin typeface="+mj-lt"/>
              </a:rPr>
              <a:t>загалноосвітня</a:t>
            </a:r>
            <a:r>
              <a:rPr lang="uk-UA" b="1" i="1" dirty="0" smtClean="0">
                <a:solidFill>
                  <a:schemeClr val="bg1"/>
                </a:solidFill>
                <a:latin typeface="+mj-lt"/>
              </a:rPr>
              <a:t> школа – інтернат</a:t>
            </a:r>
          </a:p>
          <a:p>
            <a:pPr algn="ctr"/>
            <a:endParaRPr lang="uk-UA" b="1" i="1" dirty="0" smtClean="0">
              <a:solidFill>
                <a:schemeClr val="bg1"/>
              </a:solidFill>
              <a:latin typeface="+mj-lt"/>
            </a:endParaRPr>
          </a:p>
          <a:p>
            <a:pPr algn="ctr"/>
            <a:endParaRPr lang="uk-UA" b="1" i="1" dirty="0" smtClean="0">
              <a:solidFill>
                <a:schemeClr val="bg1"/>
              </a:solidFill>
              <a:latin typeface="+mj-lt"/>
            </a:endParaRPr>
          </a:p>
          <a:p>
            <a:pPr algn="ctr"/>
            <a:endParaRPr lang="ru-RU" b="1" i="1" dirty="0" smtClean="0">
              <a:solidFill>
                <a:schemeClr val="bg1"/>
              </a:solidFill>
              <a:latin typeface="+mj-lt"/>
            </a:endParaRPr>
          </a:p>
          <a:p>
            <a:pPr algn="ctr"/>
            <a:endParaRPr lang="ru-RU" sz="4000" b="1" i="1" dirty="0" smtClean="0">
              <a:solidFill>
                <a:schemeClr val="bg1"/>
              </a:solidFill>
              <a:latin typeface="+mj-lt"/>
            </a:endParaRPr>
          </a:p>
          <a:p>
            <a:pPr algn="ctr"/>
            <a:r>
              <a:rPr lang="ru-RU" sz="4000" b="1" i="1" dirty="0" smtClean="0">
                <a:solidFill>
                  <a:schemeClr val="bg1"/>
                </a:solidFill>
                <a:latin typeface="+mj-lt"/>
              </a:rPr>
              <a:t>        </a:t>
            </a:r>
            <a:r>
              <a:rPr lang="ru-RU" sz="4000" b="1" i="1" dirty="0" err="1" smtClean="0">
                <a:solidFill>
                  <a:schemeClr val="bg1"/>
                </a:solidFill>
                <a:latin typeface="+mj-lt"/>
              </a:rPr>
              <a:t>Презентац</a:t>
            </a:r>
            <a:r>
              <a:rPr lang="uk-UA" sz="4000" b="1" i="1" dirty="0" err="1" smtClean="0">
                <a:solidFill>
                  <a:schemeClr val="bg1"/>
                </a:solidFill>
                <a:latin typeface="+mj-lt"/>
              </a:rPr>
              <a:t>ія</a:t>
            </a:r>
            <a:r>
              <a:rPr lang="uk-UA" sz="4000" b="1" i="1" dirty="0" smtClean="0">
                <a:solidFill>
                  <a:schemeClr val="bg1"/>
                </a:solidFill>
                <a:latin typeface="+mj-lt"/>
              </a:rPr>
              <a:t> до уроку на тему:</a:t>
            </a:r>
          </a:p>
          <a:p>
            <a:pPr algn="ctr"/>
            <a:r>
              <a:rPr lang="uk-UA" sz="4800" b="1" i="1" dirty="0" smtClean="0">
                <a:solidFill>
                  <a:srgbClr val="002060"/>
                </a:solidFill>
                <a:latin typeface="+mj-lt"/>
              </a:rPr>
              <a:t>Косарки</a:t>
            </a:r>
          </a:p>
          <a:p>
            <a:pPr algn="ctr"/>
            <a:endParaRPr lang="uk-UA" sz="4800" b="1" i="1" dirty="0" smtClean="0">
              <a:solidFill>
                <a:srgbClr val="002060"/>
              </a:solidFill>
              <a:latin typeface="+mj-lt"/>
            </a:endParaRPr>
          </a:p>
          <a:p>
            <a:pPr algn="ctr"/>
            <a:endParaRPr lang="uk-UA" sz="4800" b="1" i="1" dirty="0" smtClean="0">
              <a:solidFill>
                <a:srgbClr val="002060"/>
              </a:solidFill>
              <a:latin typeface="+mj-lt"/>
            </a:endParaRPr>
          </a:p>
          <a:p>
            <a:pPr algn="ctr"/>
            <a:r>
              <a:rPr lang="uk-UA" sz="2400" b="1" i="1" dirty="0" smtClean="0">
                <a:solidFill>
                  <a:schemeClr val="accent5">
                    <a:lumMod val="75000"/>
                  </a:schemeClr>
                </a:solidFill>
                <a:latin typeface="+mj-lt"/>
              </a:rPr>
              <a:t>Підготував вчитель професійного навчання</a:t>
            </a:r>
          </a:p>
          <a:p>
            <a:pPr algn="ctr"/>
            <a:r>
              <a:rPr lang="uk-UA" sz="2400" b="1" i="1" dirty="0" smtClean="0">
                <a:solidFill>
                  <a:schemeClr val="accent5">
                    <a:lumMod val="75000"/>
                  </a:schemeClr>
                </a:solidFill>
                <a:latin typeface="+mj-lt"/>
              </a:rPr>
              <a:t>Грищенко Ю.М</a:t>
            </a:r>
          </a:p>
          <a:p>
            <a:pPr algn="ctr"/>
            <a:endParaRPr lang="uk-UA" sz="4000" b="1" i="1" dirty="0" smtClean="0">
              <a:solidFill>
                <a:schemeClr val="bg1"/>
              </a:solidFill>
              <a:latin typeface="+mj-lt"/>
            </a:endParaRPr>
          </a:p>
          <a:p>
            <a:pPr algn="ctr"/>
            <a:endParaRPr lang="ru-RU" sz="4000" b="1" i="1" dirty="0">
              <a:solidFill>
                <a:schemeClr val="bg1"/>
              </a:solidFill>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Юра\Pictures\2017-02-03 44444\44444 001.jpg"/>
          <p:cNvPicPr>
            <a:picLocks noChangeAspect="1" noChangeArrowheads="1"/>
          </p:cNvPicPr>
          <p:nvPr/>
        </p:nvPicPr>
        <p:blipFill>
          <a:blip r:embed="rId2" cstate="print"/>
          <a:srcRect l="1963" t="12614" r="2751" b="21941"/>
          <a:stretch>
            <a:fillRect/>
          </a:stretch>
        </p:blipFill>
        <p:spPr bwMode="auto">
          <a:xfrm rot="10800000">
            <a:off x="0" y="-5782"/>
            <a:ext cx="9144000" cy="6869564"/>
          </a:xfrm>
          <a:prstGeom prst="rect">
            <a:avLst/>
          </a:prstGeom>
          <a:noFill/>
        </p:spPr>
      </p:pic>
      <p:sp>
        <p:nvSpPr>
          <p:cNvPr id="3" name="TextBox 2"/>
          <p:cNvSpPr txBox="1"/>
          <p:nvPr/>
        </p:nvSpPr>
        <p:spPr>
          <a:xfrm>
            <a:off x="0" y="260648"/>
            <a:ext cx="9144000" cy="5139869"/>
          </a:xfrm>
          <a:prstGeom prst="rect">
            <a:avLst/>
          </a:prstGeom>
          <a:noFill/>
        </p:spPr>
        <p:txBody>
          <a:bodyPr wrap="square" rtlCol="0">
            <a:spAutoFit/>
          </a:bodyPr>
          <a:lstStyle/>
          <a:p>
            <a:pPr algn="ctr"/>
            <a:r>
              <a:rPr lang="uk-UA" sz="4400" b="1" i="1" dirty="0" smtClean="0">
                <a:solidFill>
                  <a:srgbClr val="002060"/>
                </a:solidFill>
              </a:rPr>
              <a:t>  Відповідь:</a:t>
            </a:r>
          </a:p>
          <a:p>
            <a:pPr algn="ctr"/>
            <a:r>
              <a:rPr lang="uk-UA" sz="3200" i="1" dirty="0" smtClean="0">
                <a:solidFill>
                  <a:srgbClr val="002060"/>
                </a:solidFill>
              </a:rPr>
              <a:t>  </a:t>
            </a:r>
          </a:p>
          <a:p>
            <a:r>
              <a:rPr lang="uk-UA" sz="3200" i="1" dirty="0" smtClean="0">
                <a:solidFill>
                  <a:srgbClr val="002060"/>
                </a:solidFill>
              </a:rPr>
              <a:t>  </a:t>
            </a:r>
            <a:r>
              <a:rPr lang="uk-UA" sz="3600" b="1" i="1" u="sng" dirty="0" smtClean="0">
                <a:solidFill>
                  <a:srgbClr val="002060"/>
                </a:solidFill>
              </a:rPr>
              <a:t>Основні складальні одиниці і механізми косарки: </a:t>
            </a:r>
          </a:p>
          <a:p>
            <a:r>
              <a:rPr lang="uk-UA" sz="3600" i="1" dirty="0" smtClean="0">
                <a:solidFill>
                  <a:srgbClr val="002060"/>
                </a:solidFill>
              </a:rPr>
              <a:t> - різальний апарат;</a:t>
            </a:r>
          </a:p>
          <a:p>
            <a:pPr>
              <a:buFontTx/>
              <a:buChar char="-"/>
            </a:pPr>
            <a:r>
              <a:rPr lang="uk-UA" sz="3600" i="1" dirty="0" smtClean="0">
                <a:solidFill>
                  <a:srgbClr val="002060"/>
                </a:solidFill>
              </a:rPr>
              <a:t> механізм привода;</a:t>
            </a:r>
          </a:p>
          <a:p>
            <a:pPr>
              <a:buFontTx/>
              <a:buChar char="-"/>
            </a:pPr>
            <a:r>
              <a:rPr lang="uk-UA" sz="3600" i="1" dirty="0" smtClean="0">
                <a:solidFill>
                  <a:srgbClr val="002060"/>
                </a:solidFill>
              </a:rPr>
              <a:t> механізм підняття;</a:t>
            </a:r>
          </a:p>
          <a:p>
            <a:pPr>
              <a:buFontTx/>
              <a:buChar char="-"/>
            </a:pPr>
            <a:r>
              <a:rPr lang="uk-UA" sz="3600" i="1" dirty="0" smtClean="0">
                <a:solidFill>
                  <a:srgbClr val="002060"/>
                </a:solidFill>
              </a:rPr>
              <a:t> рама; </a:t>
            </a:r>
          </a:p>
          <a:p>
            <a:pPr>
              <a:buFontTx/>
              <a:buChar char="-"/>
            </a:pPr>
            <a:r>
              <a:rPr lang="uk-UA" sz="3600" i="1" dirty="0" smtClean="0">
                <a:solidFill>
                  <a:srgbClr val="002060"/>
                </a:solidFill>
              </a:rPr>
              <a:t> пристрій для з</a:t>
            </a:r>
            <a:r>
              <a:rPr lang="en-US" sz="3600" i="1" dirty="0" smtClean="0">
                <a:solidFill>
                  <a:srgbClr val="002060"/>
                </a:solidFill>
              </a:rPr>
              <a:t>’</a:t>
            </a:r>
            <a:r>
              <a:rPr lang="uk-UA" sz="3600" i="1" dirty="0" smtClean="0">
                <a:solidFill>
                  <a:srgbClr val="002060"/>
                </a:solidFill>
              </a:rPr>
              <a:t>єднання з трактором;</a:t>
            </a:r>
            <a:endParaRPr lang="ru-RU" sz="3600" i="1" dirty="0">
              <a:solidFill>
                <a:srgbClr val="00206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Юра\Pictures\2017-02-03\001.jpg"/>
          <p:cNvPicPr>
            <a:picLocks noChangeAspect="1" noChangeArrowheads="1"/>
          </p:cNvPicPr>
          <p:nvPr/>
        </p:nvPicPr>
        <p:blipFill>
          <a:blip r:embed="rId2" cstate="print"/>
          <a:srcRect l="16648" t="10919" r="8309" b="50681"/>
          <a:stretch>
            <a:fillRect/>
          </a:stretch>
        </p:blipFill>
        <p:spPr bwMode="auto">
          <a:xfrm rot="16200000">
            <a:off x="-436611" y="1417340"/>
            <a:ext cx="5877272" cy="5004047"/>
          </a:xfrm>
          <a:prstGeom prst="rect">
            <a:avLst/>
          </a:prstGeom>
          <a:noFill/>
        </p:spPr>
      </p:pic>
      <p:sp>
        <p:nvSpPr>
          <p:cNvPr id="4" name="TextBox 3"/>
          <p:cNvSpPr txBox="1"/>
          <p:nvPr/>
        </p:nvSpPr>
        <p:spPr>
          <a:xfrm>
            <a:off x="0" y="0"/>
            <a:ext cx="9144000" cy="769441"/>
          </a:xfrm>
          <a:prstGeom prst="rect">
            <a:avLst/>
          </a:prstGeom>
          <a:noFill/>
        </p:spPr>
        <p:txBody>
          <a:bodyPr wrap="square" rtlCol="0">
            <a:spAutoFit/>
          </a:bodyPr>
          <a:lstStyle/>
          <a:p>
            <a:pPr algn="ctr"/>
            <a:r>
              <a:rPr lang="ru-RU" sz="2800" b="1" i="1" u="sng" dirty="0" err="1" smtClean="0"/>
              <a:t>Типи</a:t>
            </a:r>
            <a:r>
              <a:rPr lang="uk-UA" sz="2800" b="1" i="1" u="sng" dirty="0" smtClean="0"/>
              <a:t> та будова різальних апаратів</a:t>
            </a:r>
          </a:p>
          <a:p>
            <a:r>
              <a:rPr lang="uk-UA" sz="1600" b="1" dirty="0" smtClean="0"/>
              <a:t>А </a:t>
            </a:r>
            <a:r>
              <a:rPr lang="uk-UA" sz="1600" dirty="0" smtClean="0"/>
              <a:t>і </a:t>
            </a:r>
            <a:r>
              <a:rPr lang="uk-UA" sz="1600" b="1" dirty="0" smtClean="0"/>
              <a:t>б </a:t>
            </a:r>
            <a:r>
              <a:rPr lang="uk-UA" sz="1600" b="1" dirty="0" err="1" smtClean="0"/>
              <a:t>–</a:t>
            </a:r>
            <a:r>
              <a:rPr lang="uk-UA" sz="1600" dirty="0" err="1" smtClean="0"/>
              <a:t>сегменто</a:t>
            </a:r>
            <a:r>
              <a:rPr lang="uk-UA" sz="1600" dirty="0" smtClean="0"/>
              <a:t> – пальцеві; </a:t>
            </a:r>
            <a:r>
              <a:rPr lang="uk-UA" sz="1600" b="1" dirty="0" smtClean="0"/>
              <a:t>в – </a:t>
            </a:r>
            <a:r>
              <a:rPr lang="uk-UA" sz="1600" dirty="0" err="1" smtClean="0"/>
              <a:t>безпальцевий</a:t>
            </a:r>
            <a:r>
              <a:rPr lang="uk-UA" sz="1600" dirty="0" smtClean="0"/>
              <a:t>; </a:t>
            </a:r>
            <a:r>
              <a:rPr lang="uk-UA" sz="1600" b="1" dirty="0" smtClean="0"/>
              <a:t>г – </a:t>
            </a:r>
            <a:r>
              <a:rPr lang="uk-UA" sz="1600" dirty="0" err="1" smtClean="0"/>
              <a:t>ротаційно</a:t>
            </a:r>
            <a:r>
              <a:rPr lang="uk-UA" sz="1600" dirty="0" smtClean="0"/>
              <a:t> - дисковий ; </a:t>
            </a:r>
            <a:r>
              <a:rPr lang="uk-UA" sz="1600" b="1" dirty="0" smtClean="0"/>
              <a:t>д</a:t>
            </a:r>
            <a:r>
              <a:rPr lang="uk-UA" sz="1600" dirty="0" smtClean="0"/>
              <a:t> і </a:t>
            </a:r>
            <a:r>
              <a:rPr lang="uk-UA" sz="1600" b="1" dirty="0" smtClean="0"/>
              <a:t>е </a:t>
            </a:r>
            <a:r>
              <a:rPr lang="uk-UA" sz="1600" dirty="0" smtClean="0"/>
              <a:t>– </a:t>
            </a:r>
            <a:r>
              <a:rPr lang="uk-UA" sz="1600" dirty="0" err="1" smtClean="0"/>
              <a:t>ротаційно</a:t>
            </a:r>
            <a:r>
              <a:rPr lang="uk-UA" sz="1600" dirty="0" smtClean="0"/>
              <a:t> – барабанні;</a:t>
            </a:r>
            <a:endParaRPr lang="ru-RU" sz="1600" b="1" dirty="0"/>
          </a:p>
        </p:txBody>
      </p:sp>
      <p:sp>
        <p:nvSpPr>
          <p:cNvPr id="5" name="TextBox 4"/>
          <p:cNvSpPr txBox="1"/>
          <p:nvPr/>
        </p:nvSpPr>
        <p:spPr>
          <a:xfrm>
            <a:off x="4932040" y="980728"/>
            <a:ext cx="4211960" cy="5940088"/>
          </a:xfrm>
          <a:prstGeom prst="rect">
            <a:avLst/>
          </a:prstGeom>
          <a:noFill/>
        </p:spPr>
        <p:txBody>
          <a:bodyPr wrap="square" rtlCol="0">
            <a:spAutoFit/>
          </a:bodyPr>
          <a:lstStyle/>
          <a:p>
            <a:pPr algn="ctr"/>
            <a:r>
              <a:rPr lang="uk-UA" sz="2000" b="1" i="1" u="sng" dirty="0" smtClean="0"/>
              <a:t>Будова різального апарату</a:t>
            </a:r>
          </a:p>
          <a:p>
            <a:pPr marL="457200" indent="-457200">
              <a:buAutoNum type="arabicPeriod"/>
            </a:pPr>
            <a:r>
              <a:rPr lang="uk-UA" dirty="0" smtClean="0"/>
              <a:t>Внутрішній башмак;</a:t>
            </a:r>
          </a:p>
          <a:p>
            <a:pPr marL="457200" indent="-457200">
              <a:buAutoNum type="arabicPeriod"/>
            </a:pPr>
            <a:r>
              <a:rPr lang="uk-UA" dirty="0" smtClean="0"/>
              <a:t>Палець;</a:t>
            </a:r>
          </a:p>
          <a:p>
            <a:pPr marL="457200" indent="-457200">
              <a:buAutoNum type="arabicPeriod"/>
            </a:pPr>
            <a:r>
              <a:rPr lang="uk-UA" dirty="0" smtClean="0"/>
              <a:t>Зовнішній башмак;</a:t>
            </a:r>
          </a:p>
          <a:p>
            <a:pPr marL="457200" indent="-457200">
              <a:buAutoNum type="arabicPeriod"/>
            </a:pPr>
            <a:r>
              <a:rPr lang="uk-UA" dirty="0" smtClean="0"/>
              <a:t>Опорний полозок;</a:t>
            </a:r>
          </a:p>
          <a:p>
            <a:pPr marL="457200" indent="-457200">
              <a:buAutoNum type="arabicPeriod"/>
            </a:pPr>
            <a:r>
              <a:rPr lang="uk-UA" dirty="0" smtClean="0"/>
              <a:t>Дошка;</a:t>
            </a:r>
          </a:p>
          <a:p>
            <a:pPr marL="457200" indent="-457200">
              <a:buAutoNum type="arabicPeriod"/>
            </a:pPr>
            <a:r>
              <a:rPr lang="uk-UA" dirty="0" err="1" smtClean="0"/>
              <a:t>Стебловідвід</a:t>
            </a:r>
            <a:r>
              <a:rPr lang="uk-UA" dirty="0" smtClean="0"/>
              <a:t>;</a:t>
            </a:r>
          </a:p>
          <a:p>
            <a:pPr marL="457200" indent="-457200">
              <a:buAutoNum type="arabicPeriod"/>
            </a:pPr>
            <a:r>
              <a:rPr lang="uk-UA" dirty="0" smtClean="0"/>
              <a:t>Пальцевий брус;</a:t>
            </a:r>
          </a:p>
          <a:p>
            <a:pPr marL="457200" indent="-457200">
              <a:buAutoNum type="arabicPeriod"/>
            </a:pPr>
            <a:r>
              <a:rPr lang="uk-UA" dirty="0" smtClean="0"/>
              <a:t>Пластина тертя;</a:t>
            </a:r>
          </a:p>
          <a:p>
            <a:pPr marL="457200" indent="-457200">
              <a:buAutoNum type="arabicPeriod"/>
            </a:pPr>
            <a:r>
              <a:rPr lang="uk-UA" dirty="0" smtClean="0"/>
              <a:t>9 і 17 сегменти;</a:t>
            </a:r>
          </a:p>
          <a:p>
            <a:pPr marL="457200" indent="-457200">
              <a:buAutoNum type="arabicPeriod"/>
            </a:pPr>
            <a:r>
              <a:rPr lang="uk-UA" dirty="0" smtClean="0"/>
              <a:t>Притискна лапка;</a:t>
            </a:r>
          </a:p>
          <a:p>
            <a:pPr marL="457200" indent="-457200">
              <a:buAutoNum type="arabicPeriod"/>
            </a:pPr>
            <a:r>
              <a:rPr lang="uk-UA" dirty="0" smtClean="0"/>
              <a:t>Головка ножа;</a:t>
            </a:r>
          </a:p>
          <a:p>
            <a:pPr marL="457200" indent="-457200">
              <a:buAutoNum type="arabicPeriod"/>
            </a:pPr>
            <a:r>
              <a:rPr lang="uk-UA" dirty="0" smtClean="0"/>
              <a:t>Відросток;</a:t>
            </a:r>
          </a:p>
          <a:p>
            <a:pPr marL="457200" indent="-457200">
              <a:buAutoNum type="arabicPeriod"/>
            </a:pPr>
            <a:r>
              <a:rPr lang="uk-UA" dirty="0" smtClean="0"/>
              <a:t>Протирізальна пластина;</a:t>
            </a:r>
          </a:p>
          <a:p>
            <a:pPr marL="457200" indent="-457200">
              <a:buAutoNum type="arabicPeriod"/>
            </a:pPr>
            <a:r>
              <a:rPr lang="uk-UA" dirty="0" smtClean="0"/>
              <a:t>Станина ножа;</a:t>
            </a:r>
          </a:p>
          <a:p>
            <a:pPr marL="457200" indent="-457200">
              <a:buAutoNum type="arabicPeriod"/>
            </a:pPr>
            <a:r>
              <a:rPr lang="uk-UA" dirty="0" smtClean="0"/>
              <a:t>15 і 25 болти;</a:t>
            </a:r>
          </a:p>
          <a:p>
            <a:pPr marL="457200" indent="-457200">
              <a:buAutoNum type="arabicPeriod"/>
            </a:pPr>
            <a:r>
              <a:rPr lang="uk-UA" dirty="0" smtClean="0"/>
              <a:t>Рослина що зрізується;</a:t>
            </a:r>
          </a:p>
          <a:p>
            <a:pPr marL="457200" indent="-457200"/>
            <a:r>
              <a:rPr lang="uk-UA" dirty="0" smtClean="0"/>
              <a:t>18;22 і 24 ножі;</a:t>
            </a:r>
          </a:p>
          <a:p>
            <a:pPr marL="457200" indent="-457200">
              <a:buAutoNum type="arabicPeriod" startAt="19"/>
            </a:pPr>
            <a:r>
              <a:rPr lang="uk-UA" dirty="0" smtClean="0"/>
              <a:t>диск;</a:t>
            </a:r>
          </a:p>
          <a:p>
            <a:pPr marL="457200" indent="-457200"/>
            <a:r>
              <a:rPr lang="uk-UA" dirty="0" smtClean="0"/>
              <a:t>20 і 23 барабани;</a:t>
            </a:r>
          </a:p>
          <a:p>
            <a:pPr marL="457200" indent="-457200"/>
            <a:r>
              <a:rPr lang="uk-UA" dirty="0" smtClean="0"/>
              <a:t>21.     вісь;</a:t>
            </a: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Юра\Pictures\2017-02-04 55555\55555 001.jpg"/>
          <p:cNvPicPr>
            <a:picLocks noChangeAspect="1" noChangeArrowheads="1"/>
          </p:cNvPicPr>
          <p:nvPr/>
        </p:nvPicPr>
        <p:blipFill>
          <a:blip r:embed="rId2" cstate="print"/>
          <a:srcRect l="56834" t="58018" r="6456" b="5552"/>
          <a:stretch>
            <a:fillRect/>
          </a:stretch>
        </p:blipFill>
        <p:spPr bwMode="auto">
          <a:xfrm rot="16200000">
            <a:off x="1873947" y="-412058"/>
            <a:ext cx="5949278" cy="8590833"/>
          </a:xfrm>
          <a:prstGeom prst="rect">
            <a:avLst/>
          </a:prstGeom>
          <a:noFill/>
        </p:spPr>
      </p:pic>
      <p:sp>
        <p:nvSpPr>
          <p:cNvPr id="3" name="TextBox 2"/>
          <p:cNvSpPr txBox="1"/>
          <p:nvPr/>
        </p:nvSpPr>
        <p:spPr>
          <a:xfrm>
            <a:off x="0" y="0"/>
            <a:ext cx="9144000" cy="1569660"/>
          </a:xfrm>
          <a:prstGeom prst="rect">
            <a:avLst/>
          </a:prstGeom>
          <a:noFill/>
        </p:spPr>
        <p:txBody>
          <a:bodyPr wrap="square" rtlCol="0">
            <a:spAutoFit/>
          </a:bodyPr>
          <a:lstStyle/>
          <a:p>
            <a:r>
              <a:rPr lang="uk-UA" sz="3200" b="1" dirty="0" smtClean="0"/>
              <a:t>Механізм приводу - </a:t>
            </a:r>
            <a:r>
              <a:rPr lang="uk-UA" sz="3200" dirty="0" smtClean="0"/>
              <a:t>у більшості косарок здійснюється </a:t>
            </a:r>
            <a:r>
              <a:rPr lang="uk-UA" sz="3200" i="1" dirty="0" err="1" smtClean="0"/>
              <a:t>кривошипно</a:t>
            </a:r>
            <a:r>
              <a:rPr lang="uk-UA" sz="3200" i="1" dirty="0" smtClean="0"/>
              <a:t> – шатунним механізмом</a:t>
            </a:r>
            <a:endParaRPr lang="ru-RU" sz="3200" i="1" dirty="0"/>
          </a:p>
        </p:txBody>
      </p:sp>
      <p:sp>
        <p:nvSpPr>
          <p:cNvPr id="4" name="Прямоугольник 3"/>
          <p:cNvSpPr/>
          <p:nvPr/>
        </p:nvSpPr>
        <p:spPr>
          <a:xfrm>
            <a:off x="4067944" y="4581128"/>
            <a:ext cx="4896544"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Юра\Pictures\2017-02-03 44444\44444 001.jpg"/>
          <p:cNvPicPr>
            <a:picLocks noChangeAspect="1" noChangeArrowheads="1"/>
          </p:cNvPicPr>
          <p:nvPr/>
        </p:nvPicPr>
        <p:blipFill>
          <a:blip r:embed="rId2" cstate="print"/>
          <a:srcRect l="898" t="8898" r="2751" b="12281"/>
          <a:stretch>
            <a:fillRect/>
          </a:stretch>
        </p:blipFill>
        <p:spPr bwMode="auto">
          <a:xfrm rot="10800000">
            <a:off x="0" y="-2"/>
            <a:ext cx="9144000" cy="6858001"/>
          </a:xfrm>
          <a:prstGeom prst="rect">
            <a:avLst/>
          </a:prstGeom>
          <a:noFill/>
        </p:spPr>
      </p:pic>
      <p:sp>
        <p:nvSpPr>
          <p:cNvPr id="3" name="TextBox 2"/>
          <p:cNvSpPr txBox="1"/>
          <p:nvPr/>
        </p:nvSpPr>
        <p:spPr>
          <a:xfrm>
            <a:off x="323528" y="260648"/>
            <a:ext cx="8496944" cy="954107"/>
          </a:xfrm>
          <a:prstGeom prst="rect">
            <a:avLst/>
          </a:prstGeom>
          <a:noFill/>
        </p:spPr>
        <p:txBody>
          <a:bodyPr wrap="square" rtlCol="0">
            <a:spAutoFit/>
          </a:bodyPr>
          <a:lstStyle/>
          <a:p>
            <a:pPr algn="ctr"/>
            <a:endParaRPr lang="uk-UA" sz="3200" dirty="0" smtClean="0"/>
          </a:p>
          <a:p>
            <a:pPr algn="ctr"/>
            <a:endParaRPr lang="ru-RU" sz="2400" b="1" i="1" dirty="0"/>
          </a:p>
        </p:txBody>
      </p:sp>
      <p:sp>
        <p:nvSpPr>
          <p:cNvPr id="4" name="TextBox 3"/>
          <p:cNvSpPr txBox="1"/>
          <p:nvPr/>
        </p:nvSpPr>
        <p:spPr>
          <a:xfrm>
            <a:off x="0" y="0"/>
            <a:ext cx="9144000" cy="6617196"/>
          </a:xfrm>
          <a:prstGeom prst="rect">
            <a:avLst/>
          </a:prstGeom>
          <a:noFill/>
        </p:spPr>
        <p:txBody>
          <a:bodyPr wrap="square" rtlCol="0">
            <a:spAutoFit/>
          </a:bodyPr>
          <a:lstStyle/>
          <a:p>
            <a:r>
              <a:rPr lang="uk-UA" sz="3200" i="1" dirty="0" smtClean="0"/>
              <a:t>    </a:t>
            </a:r>
            <a:r>
              <a:rPr lang="uk-UA" sz="3200" b="1" i="1" dirty="0" smtClean="0"/>
              <a:t> </a:t>
            </a:r>
            <a:r>
              <a:rPr lang="uk-UA" sz="2800" b="1" i="1" dirty="0" smtClean="0"/>
              <a:t>Процес різання стебел різальним апаратом відбувається за принципом роботи </a:t>
            </a:r>
            <a:r>
              <a:rPr lang="uk-UA" sz="2800" b="1" i="1" dirty="0" err="1" smtClean="0"/>
              <a:t>ножиць</a:t>
            </a:r>
            <a:r>
              <a:rPr lang="uk-UA" sz="2800" b="1" i="1" dirty="0" smtClean="0"/>
              <a:t>. Різальну пару при цьому утворюють леза сегмента та вкладиша. Якість зрізування залежить від швидкості ножа, гостроти лез, правильності встановлення їх та інше. Досліди показують, що чистий зріз трав забезпечується при швидкості ножа 1 – 1,2 м/с. якщо швидкість недостатня, то зрізування відбувається із великими зусиллями, поверхня зрізу виходить рваною чи жованою. Із збільшенням швидкості якість зрізу поліпшується, але зростають сили інерції та збільшується спрацювання робочих частин машин. Тому доцільно працювати при оптимальних значеннях швидкостей ножа. У косарок ця швидкість становить 1,52 – 2,57 м/с.</a:t>
            </a:r>
            <a:endParaRPr lang="ru-RU" sz="2800" b="1"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Юра\Pictures\2017-02-03 44444\44444 001.jpg"/>
          <p:cNvPicPr>
            <a:picLocks noChangeAspect="1" noChangeArrowheads="1"/>
          </p:cNvPicPr>
          <p:nvPr/>
        </p:nvPicPr>
        <p:blipFill>
          <a:blip r:embed="rId2" cstate="print"/>
          <a:srcRect l="1963" t="12614" r="2751" b="21941"/>
          <a:stretch>
            <a:fillRect/>
          </a:stretch>
        </p:blipFill>
        <p:spPr bwMode="auto">
          <a:xfrm rot="10800000">
            <a:off x="0" y="-5782"/>
            <a:ext cx="9144000" cy="6869564"/>
          </a:xfrm>
          <a:prstGeom prst="rect">
            <a:avLst/>
          </a:prstGeom>
          <a:noFill/>
        </p:spPr>
      </p:pic>
      <p:sp>
        <p:nvSpPr>
          <p:cNvPr id="4" name="TextBox 3"/>
          <p:cNvSpPr txBox="1"/>
          <p:nvPr/>
        </p:nvSpPr>
        <p:spPr>
          <a:xfrm>
            <a:off x="323528" y="0"/>
            <a:ext cx="8496944" cy="6740307"/>
          </a:xfrm>
          <a:prstGeom prst="rect">
            <a:avLst/>
          </a:prstGeom>
          <a:noFill/>
        </p:spPr>
        <p:txBody>
          <a:bodyPr wrap="square" rtlCol="0">
            <a:spAutoFit/>
          </a:bodyPr>
          <a:lstStyle/>
          <a:p>
            <a:r>
              <a:rPr lang="uk-UA" sz="3200" i="1" dirty="0" smtClean="0"/>
              <a:t>   </a:t>
            </a:r>
            <a:r>
              <a:rPr lang="uk-UA" sz="3600" b="1" i="1" dirty="0" smtClean="0"/>
              <a:t>Завдяки новітнім технологіям сучасна сільськогосподарська техніка набула високої </a:t>
            </a:r>
            <a:r>
              <a:rPr lang="uk-UA" sz="3600" b="1" i="1" dirty="0" err="1" smtClean="0"/>
              <a:t>вдосконалості</a:t>
            </a:r>
            <a:r>
              <a:rPr lang="uk-UA" sz="3600" b="1" i="1" dirty="0" smtClean="0"/>
              <a:t> -  що впливає на якість кормів, мінімальної затрати праці і оптимальні строки. Через це є сучасні виробники, що пропонують сучасні трактори і сільськогосподарські агрегати, які без зайвих зусиль дають змогу комбінувати один з одним, щоб була можливість працювати з ними незважаючи на різні умови експлуатації цих агрегатів.</a:t>
            </a:r>
            <a:endParaRPr lang="ru-RU" sz="3600" b="1"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Юра\Pictures\2017-02-04 121\121 001.jpg"/>
          <p:cNvPicPr>
            <a:picLocks noChangeAspect="1" noChangeArrowheads="1"/>
          </p:cNvPicPr>
          <p:nvPr/>
        </p:nvPicPr>
        <p:blipFill>
          <a:blip r:embed="rId2" cstate="print"/>
          <a:srcRect l="2751" t="58495" r="38975" b="15622"/>
          <a:stretch>
            <a:fillRect/>
          </a:stretch>
        </p:blipFill>
        <p:spPr bwMode="auto">
          <a:xfrm rot="10800000">
            <a:off x="-4" y="1052735"/>
            <a:ext cx="9143999" cy="5805263"/>
          </a:xfrm>
          <a:prstGeom prst="rect">
            <a:avLst/>
          </a:prstGeom>
          <a:noFill/>
        </p:spPr>
      </p:pic>
      <p:sp>
        <p:nvSpPr>
          <p:cNvPr id="3" name="TextBox 2"/>
          <p:cNvSpPr txBox="1"/>
          <p:nvPr/>
        </p:nvSpPr>
        <p:spPr>
          <a:xfrm>
            <a:off x="179512" y="188640"/>
            <a:ext cx="8784976" cy="646331"/>
          </a:xfrm>
          <a:prstGeom prst="rect">
            <a:avLst/>
          </a:prstGeom>
          <a:noFill/>
        </p:spPr>
        <p:txBody>
          <a:bodyPr wrap="square" rtlCol="0">
            <a:spAutoFit/>
          </a:bodyPr>
          <a:lstStyle/>
          <a:p>
            <a:r>
              <a:rPr lang="uk-UA" sz="3600" b="1" i="1" dirty="0" err="1" smtClean="0">
                <a:solidFill>
                  <a:srgbClr val="7030A0"/>
                </a:solidFill>
              </a:rPr>
              <a:t>Ротаційно</a:t>
            </a:r>
            <a:r>
              <a:rPr lang="uk-UA" sz="3600" b="1" i="1" dirty="0" smtClean="0">
                <a:solidFill>
                  <a:srgbClr val="7030A0"/>
                </a:solidFill>
              </a:rPr>
              <a:t> - барабанна косарка в роботі</a:t>
            </a:r>
            <a:endParaRPr lang="ru-RU" sz="3600" b="1" i="1" dirty="0">
              <a:solidFill>
                <a:srgbClr val="7030A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Юра\Pictures\2017-02-04 121\121 001.jpg"/>
          <p:cNvPicPr>
            <a:picLocks noChangeAspect="1" noChangeArrowheads="1"/>
          </p:cNvPicPr>
          <p:nvPr/>
        </p:nvPicPr>
        <p:blipFill>
          <a:blip r:embed="rId2" cstate="print"/>
          <a:srcRect t="85450" r="4598"/>
          <a:stretch>
            <a:fillRect/>
          </a:stretch>
        </p:blipFill>
        <p:spPr bwMode="auto">
          <a:xfrm rot="10800000">
            <a:off x="0" y="0"/>
            <a:ext cx="9144000" cy="1196752"/>
          </a:xfrm>
          <a:prstGeom prst="rect">
            <a:avLst/>
          </a:prstGeom>
          <a:noFill/>
        </p:spPr>
      </p:pic>
      <p:sp>
        <p:nvSpPr>
          <p:cNvPr id="4" name="Прямоугольник 3"/>
          <p:cNvSpPr/>
          <p:nvPr/>
        </p:nvSpPr>
        <p:spPr>
          <a:xfrm>
            <a:off x="1115616" y="404664"/>
            <a:ext cx="3888432" cy="3600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p>
        </p:txBody>
      </p:sp>
      <p:sp>
        <p:nvSpPr>
          <p:cNvPr id="6" name="TextBox 5"/>
          <p:cNvSpPr txBox="1"/>
          <p:nvPr/>
        </p:nvSpPr>
        <p:spPr>
          <a:xfrm>
            <a:off x="323528" y="260648"/>
            <a:ext cx="8640960" cy="646331"/>
          </a:xfrm>
          <a:prstGeom prst="rect">
            <a:avLst/>
          </a:prstGeom>
          <a:noFill/>
        </p:spPr>
        <p:txBody>
          <a:bodyPr wrap="square" rtlCol="0">
            <a:spAutoFit/>
          </a:bodyPr>
          <a:lstStyle/>
          <a:p>
            <a:r>
              <a:rPr lang="uk-UA" sz="3600" b="1" i="1" dirty="0" err="1" smtClean="0"/>
              <a:t>Ротаційно</a:t>
            </a:r>
            <a:r>
              <a:rPr lang="uk-UA" sz="3600" b="1" i="1" dirty="0" smtClean="0"/>
              <a:t> – дискова </a:t>
            </a:r>
            <a:r>
              <a:rPr lang="uk-UA" sz="3600" b="1" i="1" dirty="0" err="1" smtClean="0"/>
              <a:t>коарка</a:t>
            </a:r>
            <a:r>
              <a:rPr lang="uk-UA" sz="3600" b="1" i="1" dirty="0" smtClean="0"/>
              <a:t> в роботі</a:t>
            </a:r>
            <a:endParaRPr lang="ru-RU" sz="3600" b="1" i="1" dirty="0"/>
          </a:p>
        </p:txBody>
      </p:sp>
      <p:pic>
        <p:nvPicPr>
          <p:cNvPr id="4099" name="Picture 3" descr="C:\Users\Юра\Pictures\2017-02-04 121\121 001.jpg"/>
          <p:cNvPicPr>
            <a:picLocks noChangeAspect="1" noChangeArrowheads="1"/>
          </p:cNvPicPr>
          <p:nvPr/>
        </p:nvPicPr>
        <p:blipFill>
          <a:blip r:embed="rId2" cstate="print"/>
          <a:srcRect l="2751" t="32476" r="38883" b="43271"/>
          <a:stretch>
            <a:fillRect/>
          </a:stretch>
        </p:blipFill>
        <p:spPr bwMode="auto">
          <a:xfrm rot="10800000">
            <a:off x="0" y="1196752"/>
            <a:ext cx="9144000" cy="566124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Юра\Pictures\2017-02-04 122\122 001.jpg"/>
          <p:cNvPicPr>
            <a:picLocks noChangeAspect="1" noChangeArrowheads="1"/>
          </p:cNvPicPr>
          <p:nvPr/>
        </p:nvPicPr>
        <p:blipFill>
          <a:blip r:embed="rId2" cstate="print"/>
          <a:srcRect l="3677" t="6203" r="38883" b="69544"/>
          <a:stretch>
            <a:fillRect/>
          </a:stretch>
        </p:blipFill>
        <p:spPr bwMode="auto">
          <a:xfrm rot="10800000">
            <a:off x="0" y="836712"/>
            <a:ext cx="9156510" cy="6021287"/>
          </a:xfrm>
          <a:prstGeom prst="rect">
            <a:avLst/>
          </a:prstGeom>
          <a:noFill/>
        </p:spPr>
      </p:pic>
      <p:sp>
        <p:nvSpPr>
          <p:cNvPr id="3" name="TextBox 2"/>
          <p:cNvSpPr txBox="1"/>
          <p:nvPr/>
        </p:nvSpPr>
        <p:spPr>
          <a:xfrm>
            <a:off x="0" y="0"/>
            <a:ext cx="9144000" cy="646331"/>
          </a:xfrm>
          <a:prstGeom prst="rect">
            <a:avLst/>
          </a:prstGeom>
          <a:noFill/>
        </p:spPr>
        <p:txBody>
          <a:bodyPr wrap="square" rtlCol="0">
            <a:spAutoFit/>
          </a:bodyPr>
          <a:lstStyle/>
          <a:p>
            <a:r>
              <a:rPr lang="uk-UA" sz="3600" b="1" i="1" dirty="0" err="1" smtClean="0">
                <a:solidFill>
                  <a:srgbClr val="7030A0"/>
                </a:solidFill>
              </a:rPr>
              <a:t>Передньонавісна</a:t>
            </a:r>
            <a:r>
              <a:rPr lang="uk-UA" sz="3600" b="1" i="1" dirty="0" smtClean="0">
                <a:solidFill>
                  <a:srgbClr val="7030A0"/>
                </a:solidFill>
              </a:rPr>
              <a:t> дискова косарка в роботі</a:t>
            </a:r>
            <a:endParaRPr lang="ru-RU" sz="3600" b="1" i="1" dirty="0">
              <a:solidFill>
                <a:srgbClr val="7030A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Юра\Pictures\2017-02-04 123\123 001.jpg"/>
          <p:cNvPicPr>
            <a:picLocks noChangeAspect="1" noChangeArrowheads="1"/>
          </p:cNvPicPr>
          <p:nvPr/>
        </p:nvPicPr>
        <p:blipFill>
          <a:blip r:embed="rId2" cstate="print"/>
          <a:srcRect l="2751" t="58765" r="39809" b="17912"/>
          <a:stretch>
            <a:fillRect/>
          </a:stretch>
        </p:blipFill>
        <p:spPr bwMode="auto">
          <a:xfrm rot="10800000">
            <a:off x="0" y="692695"/>
            <a:ext cx="9144000" cy="6165303"/>
          </a:xfrm>
          <a:prstGeom prst="rect">
            <a:avLst/>
          </a:prstGeom>
          <a:noFill/>
        </p:spPr>
      </p:pic>
      <p:sp>
        <p:nvSpPr>
          <p:cNvPr id="3" name="TextBox 2"/>
          <p:cNvSpPr txBox="1"/>
          <p:nvPr/>
        </p:nvSpPr>
        <p:spPr>
          <a:xfrm>
            <a:off x="0" y="0"/>
            <a:ext cx="9144000" cy="584775"/>
          </a:xfrm>
          <a:prstGeom prst="rect">
            <a:avLst/>
          </a:prstGeom>
          <a:noFill/>
        </p:spPr>
        <p:txBody>
          <a:bodyPr wrap="square" rtlCol="0">
            <a:spAutoFit/>
          </a:bodyPr>
          <a:lstStyle/>
          <a:p>
            <a:r>
              <a:rPr lang="uk-UA" sz="3200" b="1" i="1" dirty="0" smtClean="0">
                <a:solidFill>
                  <a:srgbClr val="7030A0"/>
                </a:solidFill>
              </a:rPr>
              <a:t>Причіпна косарка з боковою тяговою балкою</a:t>
            </a:r>
            <a:endParaRPr lang="ru-RU" sz="3200" b="1" i="1" dirty="0">
              <a:solidFill>
                <a:srgbClr val="7030A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Юра\Pictures\2017-02-04 123\123 001.jpg"/>
          <p:cNvPicPr>
            <a:picLocks noChangeAspect="1" noChangeArrowheads="1"/>
          </p:cNvPicPr>
          <p:nvPr/>
        </p:nvPicPr>
        <p:blipFill>
          <a:blip r:embed="rId2" cstate="print"/>
          <a:srcRect l="2751" t="6203" r="39809" b="69544"/>
          <a:stretch>
            <a:fillRect/>
          </a:stretch>
        </p:blipFill>
        <p:spPr bwMode="auto">
          <a:xfrm rot="10800000">
            <a:off x="-2" y="836712"/>
            <a:ext cx="9144002" cy="6021288"/>
          </a:xfrm>
          <a:prstGeom prst="rect">
            <a:avLst/>
          </a:prstGeom>
          <a:noFill/>
        </p:spPr>
      </p:pic>
      <p:sp>
        <p:nvSpPr>
          <p:cNvPr id="3" name="TextBox 2"/>
          <p:cNvSpPr txBox="1"/>
          <p:nvPr/>
        </p:nvSpPr>
        <p:spPr>
          <a:xfrm>
            <a:off x="0" y="0"/>
            <a:ext cx="9144000" cy="584775"/>
          </a:xfrm>
          <a:prstGeom prst="rect">
            <a:avLst/>
          </a:prstGeom>
          <a:noFill/>
        </p:spPr>
        <p:txBody>
          <a:bodyPr wrap="square" rtlCol="0">
            <a:spAutoFit/>
          </a:bodyPr>
          <a:lstStyle/>
          <a:p>
            <a:pPr algn="ctr"/>
            <a:r>
              <a:rPr lang="uk-UA" sz="3200" b="1" i="1" dirty="0" err="1" smtClean="0">
                <a:solidFill>
                  <a:srgbClr val="7030A0"/>
                </a:solidFill>
              </a:rPr>
              <a:t>Заднєнавісна</a:t>
            </a:r>
            <a:r>
              <a:rPr lang="uk-UA" sz="3200" b="1" i="1" dirty="0" smtClean="0">
                <a:solidFill>
                  <a:srgbClr val="7030A0"/>
                </a:solidFill>
              </a:rPr>
              <a:t> косарка – </a:t>
            </a:r>
            <a:r>
              <a:rPr lang="uk-UA" sz="3200" b="1" i="1" dirty="0" err="1" smtClean="0">
                <a:solidFill>
                  <a:srgbClr val="7030A0"/>
                </a:solidFill>
              </a:rPr>
              <a:t>плющилка</a:t>
            </a:r>
            <a:r>
              <a:rPr lang="uk-UA" sz="3200" b="1" i="1" dirty="0" smtClean="0">
                <a:solidFill>
                  <a:srgbClr val="7030A0"/>
                </a:solidFill>
              </a:rPr>
              <a:t> в роботі</a:t>
            </a:r>
            <a:endParaRPr lang="ru-RU" sz="3200" b="1" i="1" dirty="0">
              <a:solidFill>
                <a:srgbClr val="7030A0"/>
              </a:solidFill>
            </a:endParaRPr>
          </a:p>
        </p:txBody>
      </p:sp>
      <p:pic>
        <p:nvPicPr>
          <p:cNvPr id="7171" name="Picture 3" descr="C:\Users\Юра\Pictures\2017-02-04 123\123 001.jpg"/>
          <p:cNvPicPr>
            <a:picLocks noChangeAspect="1" noChangeArrowheads="1"/>
          </p:cNvPicPr>
          <p:nvPr/>
        </p:nvPicPr>
        <p:blipFill>
          <a:blip r:embed="rId2" cstate="print"/>
          <a:srcRect l="47691" t="32477" r="38883" b="61460"/>
          <a:stretch>
            <a:fillRect/>
          </a:stretch>
        </p:blipFill>
        <p:spPr bwMode="auto">
          <a:xfrm rot="10800000">
            <a:off x="0" y="5301208"/>
            <a:ext cx="2051720" cy="155679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1000000 001 - копия.jpg"/>
          <p:cNvPicPr>
            <a:picLocks noGrp="1" noChangeAspect="1"/>
          </p:cNvPicPr>
          <p:nvPr>
            <p:ph idx="1"/>
          </p:nvPr>
        </p:nvPicPr>
        <p:blipFill>
          <a:blip r:embed="rId2" cstate="print"/>
          <a:srcRect l="2638" t="1830" r="4110" b="3430"/>
          <a:stretch>
            <a:fillRect/>
          </a:stretch>
        </p:blipFill>
        <p:spPr>
          <a:xfrm rot="16200000">
            <a:off x="1143000" y="-1143002"/>
            <a:ext cx="6858001" cy="9144002"/>
          </a:xfrm>
        </p:spPr>
      </p:pic>
      <p:sp>
        <p:nvSpPr>
          <p:cNvPr id="5" name="TextBox 4"/>
          <p:cNvSpPr txBox="1"/>
          <p:nvPr/>
        </p:nvSpPr>
        <p:spPr>
          <a:xfrm>
            <a:off x="0" y="0"/>
            <a:ext cx="9144000" cy="6617196"/>
          </a:xfrm>
          <a:prstGeom prst="rect">
            <a:avLst/>
          </a:prstGeom>
          <a:noFill/>
        </p:spPr>
        <p:txBody>
          <a:bodyPr wrap="square" rtlCol="0">
            <a:spAutoFit/>
          </a:bodyPr>
          <a:lstStyle/>
          <a:p>
            <a:pPr algn="ctr"/>
            <a:endParaRPr lang="uk-UA" sz="3600" b="1" i="1" dirty="0" smtClean="0">
              <a:solidFill>
                <a:schemeClr val="bg1"/>
              </a:solidFill>
            </a:endParaRPr>
          </a:p>
          <a:p>
            <a:pPr algn="ctr"/>
            <a:r>
              <a:rPr lang="uk-UA" sz="3600" b="1" i="1" dirty="0" smtClean="0">
                <a:solidFill>
                  <a:schemeClr val="bg1"/>
                </a:solidFill>
              </a:rPr>
              <a:t>Відповісти на запитання:</a:t>
            </a:r>
          </a:p>
          <a:p>
            <a:pPr algn="ctr"/>
            <a:endParaRPr lang="uk-UA" sz="3600" b="1" i="1" dirty="0" smtClean="0">
              <a:solidFill>
                <a:schemeClr val="bg1"/>
              </a:solidFill>
            </a:endParaRPr>
          </a:p>
          <a:p>
            <a:pPr>
              <a:buFont typeface="Arial" pitchFamily="34" charset="0"/>
              <a:buChar char="•"/>
            </a:pPr>
            <a:r>
              <a:rPr lang="uk-UA" sz="3600" b="1" i="1" dirty="0">
                <a:solidFill>
                  <a:schemeClr val="bg1"/>
                </a:solidFill>
              </a:rPr>
              <a:t> </a:t>
            </a:r>
            <a:r>
              <a:rPr lang="uk-UA" sz="2800" i="1" dirty="0" smtClean="0">
                <a:solidFill>
                  <a:srgbClr val="002060"/>
                </a:solidFill>
              </a:rPr>
              <a:t>Яка найважливіша проблема розвитку сільськогосподарського виробництва?</a:t>
            </a:r>
          </a:p>
          <a:p>
            <a:pPr>
              <a:buFont typeface="Arial" pitchFamily="34" charset="0"/>
              <a:buChar char="•"/>
            </a:pPr>
            <a:r>
              <a:rPr lang="uk-UA" sz="2800" i="1" dirty="0">
                <a:solidFill>
                  <a:srgbClr val="002060"/>
                </a:solidFill>
              </a:rPr>
              <a:t> </a:t>
            </a:r>
            <a:r>
              <a:rPr lang="uk-UA" sz="2800" i="1" dirty="0" smtClean="0">
                <a:solidFill>
                  <a:srgbClr val="002060"/>
                </a:solidFill>
              </a:rPr>
              <a:t>Які корми отримують із трав?</a:t>
            </a:r>
          </a:p>
          <a:p>
            <a:pPr>
              <a:buFont typeface="Arial" pitchFamily="34" charset="0"/>
              <a:buChar char="•"/>
            </a:pPr>
            <a:r>
              <a:rPr lang="uk-UA" sz="2800" b="1" i="1" dirty="0">
                <a:solidFill>
                  <a:srgbClr val="002060"/>
                </a:solidFill>
              </a:rPr>
              <a:t> </a:t>
            </a:r>
            <a:r>
              <a:rPr lang="uk-UA" sz="2800" i="1" dirty="0" smtClean="0">
                <a:solidFill>
                  <a:srgbClr val="002060"/>
                </a:solidFill>
              </a:rPr>
              <a:t>Що необхідно зробити щоб забезпечити максимальний збір урожаю трав, зберігши їхні поживні та смакові якості?</a:t>
            </a:r>
          </a:p>
          <a:p>
            <a:pPr>
              <a:buFont typeface="Arial" pitchFamily="34" charset="0"/>
              <a:buChar char="•"/>
            </a:pPr>
            <a:r>
              <a:rPr lang="uk-UA" sz="2800" b="1" i="1" dirty="0">
                <a:solidFill>
                  <a:srgbClr val="002060"/>
                </a:solidFill>
              </a:rPr>
              <a:t> </a:t>
            </a:r>
            <a:r>
              <a:rPr lang="uk-UA" sz="2800" i="1" dirty="0" smtClean="0">
                <a:solidFill>
                  <a:srgbClr val="002060"/>
                </a:solidFill>
              </a:rPr>
              <a:t>Коли потрібно проводити перше скошування і чому?</a:t>
            </a:r>
          </a:p>
          <a:p>
            <a:pPr>
              <a:buFont typeface="Arial" pitchFamily="34" charset="0"/>
              <a:buChar char="•"/>
            </a:pPr>
            <a:r>
              <a:rPr lang="uk-UA" sz="2800" b="1" i="1" dirty="0">
                <a:solidFill>
                  <a:srgbClr val="002060"/>
                </a:solidFill>
              </a:rPr>
              <a:t> </a:t>
            </a:r>
            <a:r>
              <a:rPr lang="uk-UA" sz="2800" i="1" dirty="0" smtClean="0">
                <a:solidFill>
                  <a:srgbClr val="002060"/>
                </a:solidFill>
              </a:rPr>
              <a:t>Які на вашу думку операції слід виконувати послідовно у процесі збирання трав на сіно?</a:t>
            </a:r>
          </a:p>
          <a:p>
            <a:pPr>
              <a:buFont typeface="Arial" pitchFamily="34" charset="0"/>
              <a:buChar char="•"/>
            </a:pPr>
            <a:r>
              <a:rPr lang="uk-UA" sz="2800" i="1" dirty="0">
                <a:solidFill>
                  <a:srgbClr val="002060"/>
                </a:solidFill>
              </a:rPr>
              <a:t> </a:t>
            </a:r>
            <a:r>
              <a:rPr lang="uk-UA" sz="2800" i="1" dirty="0" smtClean="0">
                <a:solidFill>
                  <a:srgbClr val="002060"/>
                </a:solidFill>
              </a:rPr>
              <a:t>Які операції передбачає технологія заготівлі силосу?</a:t>
            </a:r>
          </a:p>
          <a:p>
            <a:pPr>
              <a:buFont typeface="Arial" pitchFamily="34" charset="0"/>
              <a:buChar char="•"/>
            </a:pPr>
            <a:r>
              <a:rPr lang="uk-UA" sz="2800" i="1" dirty="0">
                <a:solidFill>
                  <a:srgbClr val="002060"/>
                </a:solidFill>
              </a:rPr>
              <a:t> </a:t>
            </a:r>
            <a:r>
              <a:rPr lang="uk-UA" sz="2800" i="1" dirty="0" smtClean="0">
                <a:solidFill>
                  <a:srgbClr val="002060"/>
                </a:solidFill>
              </a:rPr>
              <a:t>Які культури вирощують для одержання силосу?</a:t>
            </a:r>
            <a:endParaRPr lang="ru-RU" sz="3600" i="1" dirty="0">
              <a:solidFill>
                <a:srgbClr val="00206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Юра\Pictures\2017-02-04 124\124 001.jpg"/>
          <p:cNvPicPr>
            <a:picLocks noChangeAspect="1" noChangeArrowheads="1"/>
          </p:cNvPicPr>
          <p:nvPr/>
        </p:nvPicPr>
        <p:blipFill>
          <a:blip r:embed="rId2" cstate="print"/>
          <a:srcRect l="2751" t="19677" r="38883" b="29797"/>
          <a:stretch>
            <a:fillRect/>
          </a:stretch>
        </p:blipFill>
        <p:spPr bwMode="auto">
          <a:xfrm rot="10800000">
            <a:off x="0" y="1119210"/>
            <a:ext cx="9144000" cy="5738787"/>
          </a:xfrm>
          <a:prstGeom prst="rect">
            <a:avLst/>
          </a:prstGeom>
          <a:noFill/>
        </p:spPr>
      </p:pic>
      <p:sp>
        <p:nvSpPr>
          <p:cNvPr id="4" name="TextBox 3"/>
          <p:cNvSpPr txBox="1"/>
          <p:nvPr/>
        </p:nvSpPr>
        <p:spPr>
          <a:xfrm>
            <a:off x="0" y="0"/>
            <a:ext cx="9144000" cy="1077218"/>
          </a:xfrm>
          <a:prstGeom prst="rect">
            <a:avLst/>
          </a:prstGeom>
          <a:noFill/>
        </p:spPr>
        <p:txBody>
          <a:bodyPr wrap="square" rtlCol="0">
            <a:spAutoFit/>
          </a:bodyPr>
          <a:lstStyle/>
          <a:p>
            <a:r>
              <a:rPr lang="uk-UA" sz="3200" b="1" i="1" dirty="0" smtClean="0">
                <a:solidFill>
                  <a:srgbClr val="7030A0"/>
                </a:solidFill>
              </a:rPr>
              <a:t>Косарки для підрізання зелених насаджень і косіння трави з поворотним шарніром.</a:t>
            </a:r>
            <a:endParaRPr lang="ru-RU" sz="3200" b="1" i="1" dirty="0">
              <a:solidFill>
                <a:srgbClr val="7030A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Юра\Pictures\2017-02-04 125\125 001.jpg"/>
          <p:cNvPicPr>
            <a:picLocks noChangeAspect="1" noChangeArrowheads="1"/>
          </p:cNvPicPr>
          <p:nvPr/>
        </p:nvPicPr>
        <p:blipFill>
          <a:blip r:embed="rId2" cstate="print"/>
          <a:srcRect l="3677" t="31803" r="38883" b="16323"/>
          <a:stretch>
            <a:fillRect/>
          </a:stretch>
        </p:blipFill>
        <p:spPr bwMode="auto">
          <a:xfrm rot="10800000">
            <a:off x="0" y="548680"/>
            <a:ext cx="9144000" cy="6480720"/>
          </a:xfrm>
          <a:prstGeom prst="rect">
            <a:avLst/>
          </a:prstGeom>
          <a:noFill/>
        </p:spPr>
      </p:pic>
      <p:sp>
        <p:nvSpPr>
          <p:cNvPr id="3" name="TextBox 2"/>
          <p:cNvSpPr txBox="1"/>
          <p:nvPr/>
        </p:nvSpPr>
        <p:spPr>
          <a:xfrm>
            <a:off x="0" y="0"/>
            <a:ext cx="9144000" cy="584775"/>
          </a:xfrm>
          <a:prstGeom prst="rect">
            <a:avLst/>
          </a:prstGeom>
          <a:noFill/>
        </p:spPr>
        <p:txBody>
          <a:bodyPr wrap="square" rtlCol="0">
            <a:spAutoFit/>
          </a:bodyPr>
          <a:lstStyle/>
          <a:p>
            <a:r>
              <a:rPr lang="uk-UA" sz="3200" b="1" i="1" dirty="0" smtClean="0">
                <a:solidFill>
                  <a:srgbClr val="7030A0"/>
                </a:solidFill>
              </a:rPr>
              <a:t>Косарки для обкошування узбіч і скатів в роботі</a:t>
            </a:r>
            <a:endParaRPr lang="ru-RU" sz="3200" b="1" i="1" dirty="0">
              <a:solidFill>
                <a:srgbClr val="7030A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Юра\Pictures\2017-02-04 126\126 001.jpg"/>
          <p:cNvPicPr>
            <a:picLocks noChangeAspect="1" noChangeArrowheads="1"/>
          </p:cNvPicPr>
          <p:nvPr/>
        </p:nvPicPr>
        <p:blipFill>
          <a:blip r:embed="rId2" cstate="print"/>
          <a:srcRect l="2751" t="58834" r="38883" b="17190"/>
          <a:stretch>
            <a:fillRect/>
          </a:stretch>
        </p:blipFill>
        <p:spPr bwMode="auto">
          <a:xfrm rot="10800000">
            <a:off x="0" y="548680"/>
            <a:ext cx="9136926" cy="6309320"/>
          </a:xfrm>
          <a:prstGeom prst="rect">
            <a:avLst/>
          </a:prstGeom>
          <a:noFill/>
        </p:spPr>
      </p:pic>
      <p:sp>
        <p:nvSpPr>
          <p:cNvPr id="3" name="TextBox 2"/>
          <p:cNvSpPr txBox="1"/>
          <p:nvPr/>
        </p:nvSpPr>
        <p:spPr>
          <a:xfrm>
            <a:off x="0" y="0"/>
            <a:ext cx="9144000" cy="584775"/>
          </a:xfrm>
          <a:prstGeom prst="rect">
            <a:avLst/>
          </a:prstGeom>
          <a:noFill/>
        </p:spPr>
        <p:txBody>
          <a:bodyPr wrap="square" rtlCol="0">
            <a:spAutoFit/>
          </a:bodyPr>
          <a:lstStyle/>
          <a:p>
            <a:pPr algn="ctr"/>
            <a:r>
              <a:rPr lang="uk-UA" sz="3200" b="1" i="1" dirty="0" err="1" smtClean="0">
                <a:solidFill>
                  <a:srgbClr val="7030A0"/>
                </a:solidFill>
              </a:rPr>
              <a:t>Передньонавісна</a:t>
            </a:r>
            <a:r>
              <a:rPr lang="uk-UA" sz="3200" b="1" i="1" dirty="0" smtClean="0">
                <a:solidFill>
                  <a:srgbClr val="7030A0"/>
                </a:solidFill>
              </a:rPr>
              <a:t> косарка – </a:t>
            </a:r>
            <a:r>
              <a:rPr lang="uk-UA" sz="3200" b="1" i="1" dirty="0" err="1" smtClean="0">
                <a:solidFill>
                  <a:srgbClr val="7030A0"/>
                </a:solidFill>
              </a:rPr>
              <a:t>плющілка</a:t>
            </a:r>
            <a:r>
              <a:rPr lang="uk-UA" sz="3200" b="1" i="1" dirty="0" smtClean="0">
                <a:solidFill>
                  <a:srgbClr val="7030A0"/>
                </a:solidFill>
              </a:rPr>
              <a:t> в роботі</a:t>
            </a:r>
            <a:endParaRPr lang="ru-RU" sz="3200" b="1" i="1" dirty="0">
              <a:solidFill>
                <a:srgbClr val="7030A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Юра\Pictures\2017-02-04 129\129 001.jpg"/>
          <p:cNvPicPr>
            <a:picLocks noChangeAspect="1" noChangeArrowheads="1"/>
          </p:cNvPicPr>
          <p:nvPr/>
        </p:nvPicPr>
        <p:blipFill>
          <a:blip r:embed="rId2" cstate="print"/>
          <a:srcRect l="2751" t="32477" r="39809" b="17927"/>
          <a:stretch>
            <a:fillRect/>
          </a:stretch>
        </p:blipFill>
        <p:spPr bwMode="auto">
          <a:xfrm rot="10800000">
            <a:off x="0" y="764704"/>
            <a:ext cx="9144000" cy="6093296"/>
          </a:xfrm>
          <a:prstGeom prst="rect">
            <a:avLst/>
          </a:prstGeom>
          <a:noFill/>
        </p:spPr>
      </p:pic>
      <p:sp>
        <p:nvSpPr>
          <p:cNvPr id="5" name="TextBox 4"/>
          <p:cNvSpPr txBox="1"/>
          <p:nvPr/>
        </p:nvSpPr>
        <p:spPr>
          <a:xfrm>
            <a:off x="0" y="0"/>
            <a:ext cx="9144000" cy="584775"/>
          </a:xfrm>
          <a:prstGeom prst="rect">
            <a:avLst/>
          </a:prstGeom>
          <a:noFill/>
        </p:spPr>
        <p:txBody>
          <a:bodyPr wrap="square" rtlCol="0">
            <a:spAutoFit/>
          </a:bodyPr>
          <a:lstStyle/>
          <a:p>
            <a:pPr algn="ctr"/>
            <a:r>
              <a:rPr lang="uk-UA" sz="3200" b="1" i="1" dirty="0" smtClean="0">
                <a:solidFill>
                  <a:srgbClr val="7030A0"/>
                </a:solidFill>
              </a:rPr>
              <a:t>Косарки для садів і виноградників в роботі</a:t>
            </a:r>
            <a:endParaRPr lang="ru-RU" sz="3200" b="1" i="1" dirty="0">
              <a:solidFill>
                <a:srgbClr val="7030A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Юра\Pictures\2017-02-05\001.jpg"/>
          <p:cNvPicPr>
            <a:picLocks noChangeAspect="1" noChangeArrowheads="1"/>
          </p:cNvPicPr>
          <p:nvPr/>
        </p:nvPicPr>
        <p:blipFill>
          <a:blip r:embed="rId2" cstate="print">
            <a:lum contrast="-40000"/>
          </a:blip>
          <a:srcRect l="2751" t="27761" r="2751" b="27102"/>
          <a:stretch>
            <a:fillRect/>
          </a:stretch>
        </p:blipFill>
        <p:spPr bwMode="auto">
          <a:xfrm>
            <a:off x="0" y="0"/>
            <a:ext cx="9143999" cy="6858000"/>
          </a:xfrm>
          <a:prstGeom prst="rect">
            <a:avLst/>
          </a:prstGeom>
          <a:noFill/>
        </p:spPr>
      </p:pic>
      <p:graphicFrame>
        <p:nvGraphicFramePr>
          <p:cNvPr id="4" name="Таблица 3"/>
          <p:cNvGraphicFramePr>
            <a:graphicFrameLocks noGrp="1"/>
          </p:cNvGraphicFramePr>
          <p:nvPr>
            <p:extLst>
              <p:ext uri="{D42A27DB-BD31-4B8C-83A1-F6EECF244321}">
                <p14:modId xmlns:p14="http://schemas.microsoft.com/office/powerpoint/2010/main" val="1990889522"/>
              </p:ext>
            </p:extLst>
          </p:nvPr>
        </p:nvGraphicFramePr>
        <p:xfrm>
          <a:off x="3167727" y="155629"/>
          <a:ext cx="5832000" cy="4277520"/>
        </p:xfrm>
        <a:graphic>
          <a:graphicData uri="http://schemas.openxmlformats.org/drawingml/2006/table">
            <a:tbl>
              <a:tblPr/>
              <a:tblGrid>
                <a:gridCol w="144000"/>
                <a:gridCol w="144000"/>
                <a:gridCol w="252000"/>
                <a:gridCol w="252000"/>
                <a:gridCol w="252000"/>
                <a:gridCol w="252000"/>
                <a:gridCol w="252000"/>
                <a:gridCol w="252000"/>
                <a:gridCol w="252000"/>
                <a:gridCol w="252000"/>
                <a:gridCol w="252000"/>
                <a:gridCol w="252000"/>
                <a:gridCol w="252000"/>
                <a:gridCol w="252000"/>
                <a:gridCol w="252000"/>
                <a:gridCol w="252000"/>
                <a:gridCol w="252000"/>
                <a:gridCol w="252000"/>
                <a:gridCol w="252000"/>
                <a:gridCol w="252000"/>
                <a:gridCol w="252000"/>
                <a:gridCol w="252000"/>
                <a:gridCol w="252000"/>
                <a:gridCol w="252000"/>
              </a:tblGrid>
              <a:tr h="252000">
                <a:tc>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gridSpan="2">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ru-RU"/>
                    </a:p>
                  </a:txBody>
                  <a:tcPr/>
                </a:tc>
                <a:tc>
                  <a:txBody>
                    <a:bodyPr/>
                    <a:lstStyle/>
                    <a:p>
                      <a:pPr algn="ctr">
                        <a:lnSpc>
                          <a:spcPct val="115000"/>
                        </a:lnSpc>
                        <a:spcAft>
                          <a:spcPts val="0"/>
                        </a:spcAft>
                      </a:pPr>
                      <a:r>
                        <a:rPr lang="ru-RU" sz="1000" dirty="0">
                          <a:latin typeface="Calibri"/>
                          <a:ea typeface="Calibri"/>
                          <a:cs typeface="Times New Roman"/>
                        </a:rPr>
                        <a:t>1</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gridSpan="2">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ru-RU"/>
                    </a:p>
                  </a:txBody>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ru-RU" sz="1100" dirty="0">
                          <a:latin typeface="Calibri"/>
                          <a:ea typeface="Calibri"/>
                          <a:cs typeface="Times New Roman"/>
                        </a:rPr>
                        <a:t>10</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gridSpan="2">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hMerge="1">
                  <a:txBody>
                    <a:bodyPr/>
                    <a:lstStyle/>
                    <a:p>
                      <a:endParaRPr lang="ru-RU"/>
                    </a:p>
                  </a:txBody>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Calibri"/>
                          <a:ea typeface="Calibri"/>
                          <a:cs typeface="Times New Roman"/>
                        </a:rPr>
                        <a:t>5</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ru-RU" sz="1100" dirty="0">
                          <a:latin typeface="Calibri"/>
                          <a:ea typeface="Calibri"/>
                          <a:cs typeface="Times New Roman"/>
                        </a:rPr>
                        <a:t>6</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gridSpan="3">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ru-RU" sz="1100" dirty="0">
                          <a:latin typeface="Calibri"/>
                          <a:ea typeface="Calibri"/>
                          <a:cs typeface="Times New Roman"/>
                        </a:rPr>
                        <a:t>2</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ru-RU" sz="1100" dirty="0">
                          <a:latin typeface="Calibri"/>
                          <a:ea typeface="Calibri"/>
                          <a:cs typeface="Times New Roman"/>
                        </a:rPr>
                        <a:t>9</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ru-RU" sz="1100" dirty="0">
                          <a:latin typeface="Calibri"/>
                          <a:ea typeface="Calibri"/>
                          <a:cs typeface="Times New Roman"/>
                        </a:rPr>
                        <a:t>11</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rowSpan="6" gridSpan="2">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rowSpan="6" h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endParaRPr lang="ru-RU"/>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ru-RU" dirty="0"/>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Calibri"/>
                          <a:ea typeface="Calibri"/>
                          <a:cs typeface="Times New Roman"/>
                        </a:rPr>
                        <a:t>7</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gridSpan="2" vMerge="1">
                  <a:txBody>
                    <a:bodyPr/>
                    <a:lstStyle/>
                    <a:p>
                      <a:endParaRPr lang="ru-RU"/>
                    </a:p>
                  </a:txBody>
                  <a:tcPr/>
                </a:tc>
                <a:tc hMerge="1" vMerge="1">
                  <a:txBody>
                    <a:bodyPr/>
                    <a:lstStyle/>
                    <a:p>
                      <a:pPr algn="ct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Calibri"/>
                          <a:ea typeface="Calibri"/>
                          <a:cs typeface="Times New Roman"/>
                        </a:rPr>
                        <a:t>3</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a:noFill/>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chemeClr val="tx1"/>
                      </a:solidFill>
                      <a:prstDash val="solid"/>
                      <a:round/>
                      <a:headEnd type="none" w="med" len="med"/>
                      <a:tailEnd type="none" w="med" len="med"/>
                    </a:lnB>
                  </a:tcPr>
                </a:tc>
              </a:tr>
              <a:tr h="252000">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ru-RU" sz="1100" dirty="0">
                          <a:latin typeface="Calibri"/>
                          <a:ea typeface="Calibri"/>
                          <a:cs typeface="Times New Roman"/>
                        </a:rPr>
                        <a:t>12</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chemeClr val="tx1"/>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252000">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w="12700" cap="flat" cmpd="sng" algn="ctr">
                      <a:solidFill>
                        <a:srgbClr val="7030A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chemeClr val="tx1"/>
                      </a:solidFill>
                      <a:prstDash val="solid"/>
                      <a:round/>
                      <a:headEnd type="none" w="med" len="med"/>
                      <a:tailEnd type="none" w="med" len="med"/>
                    </a:lnT>
                    <a:lnB>
                      <a:noFill/>
                    </a:lnB>
                  </a:tcPr>
                </a:tc>
              </a:tr>
              <a:tr h="252000">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Calibri"/>
                          <a:ea typeface="Calibri"/>
                          <a:cs typeface="Times New Roman"/>
                        </a:rPr>
                        <a:t>8</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7030A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dirty="0">
                        <a:ln>
                          <a:solidFill>
                            <a:srgbClr val="7030A0"/>
                          </a:solidFill>
                        </a:ln>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rowSpan="2" gridSpan="2">
                  <a:txBody>
                    <a:bodyPr/>
                    <a:lstStyle/>
                    <a:p>
                      <a:pPr>
                        <a:lnSpc>
                          <a:spcPct val="115000"/>
                        </a:lnSpc>
                        <a:spcAft>
                          <a:spcPts val="0"/>
                        </a:spcAft>
                      </a:pPr>
                      <a:endParaRPr lang="ru-RU" sz="800" dirty="0">
                        <a:ln>
                          <a:solidFill>
                            <a:srgbClr val="7030A0"/>
                          </a:solidFill>
                        </a:ln>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rowSpan="2" h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gridSpan="2">
                  <a:txBody>
                    <a:bodyPr/>
                    <a:lstStyle/>
                    <a:p>
                      <a:pPr algn="ctr">
                        <a:lnSpc>
                          <a:spcPct val="115000"/>
                        </a:lnSpc>
                        <a:spcAft>
                          <a:spcPts val="0"/>
                        </a:spcAft>
                      </a:pPr>
                      <a:r>
                        <a:rPr lang="ru-RU" sz="1000" dirty="0">
                          <a:latin typeface="Calibri"/>
                          <a:ea typeface="Calibri"/>
                          <a:cs typeface="Times New Roman"/>
                        </a:rPr>
                        <a:t>4</a:t>
                      </a: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7030A0"/>
                      </a:solidFill>
                      <a:prstDash val="solid"/>
                      <a:round/>
                      <a:headEnd type="none" w="med" len="med"/>
                      <a:tailEnd type="none" w="med" len="med"/>
                    </a:lnT>
                    <a:lnB>
                      <a:noFill/>
                    </a:lnB>
                  </a:tcPr>
                </a:tc>
                <a:tc gridSpan="2" vMerge="1">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w="12700" cap="flat" cmpd="sng" algn="ctr">
                      <a:solidFill>
                        <a:srgbClr val="7030A0"/>
                      </a:solidFill>
                      <a:prstDash val="solid"/>
                      <a:round/>
                      <a:headEnd type="none" w="med" len="med"/>
                      <a:tailEnd type="none" w="med" len="med"/>
                    </a:lnT>
                    <a:lnB>
                      <a:noFill/>
                    </a:lnB>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rowSpan="3" gridSpan="2">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h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gridSpan="3">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a:noFill/>
                    </a:lnT>
                    <a:lnB w="12700" cap="flat" cmpd="sng" algn="ctr">
                      <a:noFill/>
                      <a:prstDash val="solid"/>
                      <a:round/>
                      <a:headEnd type="none" w="med" len="med"/>
                      <a:tailEnd type="none" w="med" len="med"/>
                    </a:lnB>
                  </a:tcPr>
                </a:tc>
                <a:tc hMerge="1">
                  <a:txBody>
                    <a:bodyPr/>
                    <a:lstStyle/>
                    <a:p>
                      <a:endParaRPr lang="ru-RU"/>
                    </a:p>
                  </a:txBody>
                  <a:tcPr/>
                </a:tc>
                <a:tc h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endParaRPr lang="ru-RU"/>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252000">
                <a:tc gridSpan="4">
                  <a:txBody>
                    <a:bodyPr/>
                    <a:lstStyle/>
                    <a:p>
                      <a:pPr>
                        <a:lnSpc>
                          <a:spcPct val="115000"/>
                        </a:lnSpc>
                        <a:spcAft>
                          <a:spcPts val="1000"/>
                        </a:spcAft>
                      </a:pPr>
                      <a:r>
                        <a:rPr lang="ru-RU" sz="800">
                          <a:latin typeface="Calibri"/>
                          <a:ea typeface="Calibri"/>
                          <a:cs typeface="Times New Roman"/>
                        </a:rPr>
                        <a:t> </a:t>
                      </a:r>
                    </a:p>
                  </a:txBody>
                  <a:tcPr marL="0" marR="0" marT="0" marB="0" anchor="ctr">
                    <a:lnL>
                      <a:noFill/>
                    </a:lnL>
                    <a:lnR>
                      <a:noFill/>
                    </a:lnR>
                    <a:lnT w="12700" cap="flat" cmpd="sng" algn="ctr">
                      <a:noFill/>
                      <a:prstDash val="solid"/>
                      <a:round/>
                      <a:headEnd type="none" w="med" len="med"/>
                      <a:tailEnd type="none" w="med" len="med"/>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a:noFill/>
                    </a:lnT>
                    <a:lnB>
                      <a:noFill/>
                    </a:lnB>
                  </a:tcPr>
                </a:tc>
              </a:tr>
            </a:tbl>
          </a:graphicData>
        </a:graphic>
      </p:graphicFrame>
      <p:sp>
        <p:nvSpPr>
          <p:cNvPr id="1027" name="Rectangle 3"/>
          <p:cNvSpPr>
            <a:spLocks noChangeArrowheads="1"/>
          </p:cNvSpPr>
          <p:nvPr/>
        </p:nvSpPr>
        <p:spPr bwMode="auto">
          <a:xfrm>
            <a:off x="0" y="181957"/>
            <a:ext cx="3167727" cy="6494085"/>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ru-RU" sz="1300" b="0" i="1" u="none" strike="noStrike" cap="none" normalizeH="0" baseline="0" dirty="0" smtClean="0">
                <a:ln>
                  <a:noFill/>
                </a:ln>
                <a:effectLst/>
                <a:latin typeface="Arial Black" panose="020B0A04020102020204" pitchFamily="34" charset="0"/>
                <a:cs typeface="Arial" pitchFamily="34" charset="0"/>
              </a:rPr>
              <a:t>С/Г машина яка </a:t>
            </a:r>
            <a:r>
              <a:rPr lang="ru-RU" sz="1300" i="1" dirty="0" err="1" smtClean="0">
                <a:latin typeface="Arial Black" panose="020B0A04020102020204" pitchFamily="34" charset="0"/>
                <a:cs typeface="Arial" pitchFamily="34" charset="0"/>
              </a:rPr>
              <a:t>з</a:t>
            </a:r>
            <a:r>
              <a:rPr kumimoji="0" lang="ru-RU" sz="1300" b="0" i="1" u="none" strike="noStrike" cap="none" normalizeH="0" baseline="0" dirty="0" err="1" smtClean="0">
                <a:ln>
                  <a:noFill/>
                </a:ln>
                <a:effectLst/>
                <a:latin typeface="Arial Black" panose="020B0A04020102020204" pitchFamily="34" charset="0"/>
                <a:cs typeface="Arial" pitchFamily="34" charset="0"/>
              </a:rPr>
              <a:t>кошує</a:t>
            </a:r>
            <a:r>
              <a:rPr kumimoji="0" lang="ru-RU" sz="1300" b="0" i="1" u="none" strike="noStrike" cap="none" normalizeH="0" baseline="0" dirty="0" smtClean="0">
                <a:ln>
                  <a:noFill/>
                </a:ln>
                <a:effectLst/>
                <a:latin typeface="Arial Black" panose="020B0A04020102020204" pitchFamily="34" charset="0"/>
                <a:cs typeface="Arial" pitchFamily="34" charset="0"/>
              </a:rPr>
              <a:t> траву;</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lang="uk-UA" sz="1300" i="1" dirty="0" smtClean="0">
                <a:latin typeface="Arial Black" panose="020B0A04020102020204" pitchFamily="34" charset="0"/>
                <a:cs typeface="Arial" pitchFamily="34" charset="0"/>
              </a:rPr>
              <a:t>Кормовий </a:t>
            </a:r>
            <a:r>
              <a:rPr lang="uk-UA" sz="1300" i="1" dirty="0" err="1" smtClean="0">
                <a:latin typeface="Arial Black" panose="020B0A04020102020204" pitchFamily="34" charset="0"/>
                <a:cs typeface="Arial" pitchFamily="34" charset="0"/>
              </a:rPr>
              <a:t>іградієнт</a:t>
            </a:r>
            <a:r>
              <a:rPr lang="uk-UA" sz="1300" i="1" dirty="0" smtClean="0">
                <a:latin typeface="Arial Black" panose="020B0A04020102020204" pitchFamily="34" charset="0"/>
                <a:cs typeface="Arial" pitchFamily="34" charset="0"/>
              </a:rPr>
              <a:t> який отримують  в результаті скошування зеленої маси;</a:t>
            </a:r>
            <a:endParaRPr kumimoji="0" lang="ru-RU" sz="1300" b="0" i="1" u="none" strike="noStrike" cap="none" normalizeH="0" baseline="0" dirty="0" smtClean="0">
              <a:ln>
                <a:noFill/>
              </a:ln>
              <a:effectLst/>
              <a:latin typeface="Arial Black" panose="020B0A04020102020204" pitchFamily="34" charset="0"/>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lang="uk-UA" sz="1300" i="1" dirty="0" smtClean="0">
                <a:latin typeface="Arial Black" panose="020B0A04020102020204" pitchFamily="34" charset="0"/>
                <a:cs typeface="Arial" pitchFamily="34" charset="0"/>
              </a:rPr>
              <a:t>Самохідна машина яка приводить в рух косарку;</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uk-UA" sz="1300" b="0" i="1" u="none" strike="noStrike" cap="none" normalizeH="0" baseline="0" dirty="0" smtClean="0">
                <a:ln>
                  <a:noFill/>
                </a:ln>
                <a:effectLst/>
                <a:latin typeface="Arial Black" panose="020B0A04020102020204" pitchFamily="34" charset="0"/>
                <a:cs typeface="Arial" pitchFamily="34" charset="0"/>
              </a:rPr>
              <a:t>В якій фазі потрібно проводити перше скошування трави на сіно?</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lang="uk-UA" sz="1300" i="1" dirty="0" smtClean="0">
                <a:latin typeface="Arial Black" panose="020B0A04020102020204" pitchFamily="34" charset="0"/>
                <a:cs typeface="Arial" pitchFamily="34" charset="0"/>
              </a:rPr>
              <a:t>Як називається операція  з якої починається заготівка сіна?</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uk-UA" sz="1300" b="0" i="1" u="none" strike="noStrike" cap="none" normalizeH="0" baseline="0" dirty="0" smtClean="0">
                <a:ln>
                  <a:noFill/>
                </a:ln>
                <a:effectLst/>
                <a:latin typeface="Arial Black" panose="020B0A04020102020204" pitchFamily="34" charset="0"/>
                <a:cs typeface="Arial" pitchFamily="34" charset="0"/>
              </a:rPr>
              <a:t>Як називається операція </a:t>
            </a:r>
            <a:r>
              <a:rPr kumimoji="0" lang="uk-UA" sz="1300" b="0" i="1" u="none" strike="noStrike" cap="none" normalizeH="0" dirty="0" smtClean="0">
                <a:ln>
                  <a:noFill/>
                </a:ln>
                <a:effectLst/>
                <a:latin typeface="Arial Black" panose="020B0A04020102020204" pitchFamily="34" charset="0"/>
                <a:cs typeface="Arial" pitchFamily="34" charset="0"/>
              </a:rPr>
              <a:t> яка проводиться після висушування трави?</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lang="uk-UA" sz="1300" i="1" baseline="0" dirty="0" smtClean="0">
                <a:latin typeface="Arial Black" panose="020B0A04020102020204" pitchFamily="34" charset="0"/>
                <a:cs typeface="Arial" pitchFamily="34" charset="0"/>
              </a:rPr>
              <a:t>Навіть</a:t>
            </a:r>
            <a:r>
              <a:rPr lang="uk-UA" sz="1300" i="1" dirty="0" smtClean="0">
                <a:latin typeface="Arial Black" panose="020B0A04020102020204" pitchFamily="34" charset="0"/>
                <a:cs typeface="Arial" pitchFamily="34" charset="0"/>
              </a:rPr>
              <a:t> пластину яка знаходиться між сегментом і пальцем?</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uk-UA" sz="1300" b="0" i="1" u="none" strike="noStrike" cap="none" normalizeH="0" baseline="0" dirty="0" smtClean="0">
                <a:ln>
                  <a:noFill/>
                </a:ln>
                <a:effectLst/>
                <a:latin typeface="Arial Black" panose="020B0A04020102020204" pitchFamily="34" charset="0"/>
                <a:cs typeface="Arial" pitchFamily="34" charset="0"/>
              </a:rPr>
              <a:t>Як називається фігурне</a:t>
            </a:r>
            <a:r>
              <a:rPr kumimoji="0" lang="uk-UA" sz="1300" b="0" i="1" u="none" strike="noStrike" cap="none" normalizeH="0" dirty="0" smtClean="0">
                <a:ln>
                  <a:noFill/>
                </a:ln>
                <a:effectLst/>
                <a:latin typeface="Arial Black" panose="020B0A04020102020204" pitchFamily="34" charset="0"/>
                <a:cs typeface="Arial" pitchFamily="34" charset="0"/>
              </a:rPr>
              <a:t> складання сіна чи соломи?</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lang="uk-UA" sz="1300" i="1" baseline="0" dirty="0" smtClean="0">
                <a:latin typeface="Arial Black" panose="020B0A04020102020204" pitchFamily="34" charset="0"/>
                <a:cs typeface="Arial" pitchFamily="34" charset="0"/>
              </a:rPr>
              <a:t>Назва висушеної трави;</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lang="uk-UA" sz="1300" i="1" dirty="0" smtClean="0">
                <a:latin typeface="Arial Black" panose="020B0A04020102020204" pitchFamily="34" charset="0"/>
                <a:cs typeface="Arial" pitchFamily="34" charset="0"/>
              </a:rPr>
              <a:t>Апарат косарки який зрізує зелену траву;</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lang="uk-UA" sz="1300" i="1" baseline="0" dirty="0" smtClean="0">
                <a:latin typeface="Arial Black" panose="020B0A04020102020204" pitchFamily="34" charset="0"/>
                <a:cs typeface="Arial" pitchFamily="34" charset="0"/>
              </a:rPr>
              <a:t>Складова різального апарату  до якого кріпиться протиріжуча пластина;</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lang="uk-UA" sz="1300" i="1" dirty="0" smtClean="0">
                <a:latin typeface="Arial Black" panose="020B0A04020102020204" pitchFamily="34" charset="0"/>
                <a:cs typeface="Arial" pitchFamily="34" charset="0"/>
              </a:rPr>
              <a:t>Стала пластинка </a:t>
            </a:r>
            <a:r>
              <a:rPr lang="uk-UA" sz="1300" i="1" dirty="0" err="1" smtClean="0">
                <a:latin typeface="Arial Black" panose="020B0A04020102020204" pitchFamily="34" charset="0"/>
                <a:cs typeface="Arial" pitchFamily="34" charset="0"/>
              </a:rPr>
              <a:t>трапецевидної</a:t>
            </a:r>
            <a:r>
              <a:rPr lang="uk-UA" sz="1300" i="1" dirty="0" smtClean="0">
                <a:latin typeface="Arial Black" panose="020B0A04020102020204" pitchFamily="34" charset="0"/>
                <a:cs typeface="Arial" pitchFamily="34" charset="0"/>
              </a:rPr>
              <a:t> форми з гострими боковими гранями – прикріплена до станини </a:t>
            </a:r>
            <a:r>
              <a:rPr lang="uk-UA" sz="1300" i="1" dirty="0" smtClean="0">
                <a:latin typeface="Arial Black" panose="020B0A04020102020204" pitchFamily="34" charset="0"/>
                <a:cs typeface="Arial" pitchFamily="34" charset="0"/>
              </a:rPr>
              <a:t>ножа;</a:t>
            </a:r>
            <a:endParaRPr lang="uk-UA" sz="1300" i="1" baseline="0" dirty="0" smtClean="0">
              <a:latin typeface="Arial Black" panose="020B0A04020102020204" pitchFamily="34" charset="0"/>
              <a:cs typeface="Arial" pitchFamily="34" charset="0"/>
            </a:endParaRPr>
          </a:p>
        </p:txBody>
      </p:sp>
      <p:sp>
        <p:nvSpPr>
          <p:cNvPr id="6" name="TextBox 5"/>
          <p:cNvSpPr txBox="1"/>
          <p:nvPr/>
        </p:nvSpPr>
        <p:spPr>
          <a:xfrm>
            <a:off x="4067944" y="5733256"/>
            <a:ext cx="3563888" cy="830997"/>
          </a:xfrm>
          <a:prstGeom prst="rect">
            <a:avLst/>
          </a:prstGeom>
          <a:noFill/>
        </p:spPr>
        <p:txBody>
          <a:bodyPr wrap="square" rtlCol="0">
            <a:spAutoFit/>
          </a:bodyPr>
          <a:lstStyle/>
          <a:p>
            <a:pPr algn="ctr"/>
            <a:r>
              <a:rPr lang="uk-UA" sz="4800" b="1" i="1" dirty="0" smtClean="0">
                <a:solidFill>
                  <a:schemeClr val="bg1"/>
                </a:solidFill>
                <a:latin typeface="Arial" pitchFamily="34" charset="0"/>
                <a:cs typeface="Arial" pitchFamily="34" charset="0"/>
              </a:rPr>
              <a:t>Кросворд</a:t>
            </a:r>
            <a:endParaRPr lang="ru-RU" sz="4800" b="1" i="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Юра\Pictures\2017-02-05\001.jpg"/>
          <p:cNvPicPr>
            <a:picLocks noChangeAspect="1" noChangeArrowheads="1"/>
          </p:cNvPicPr>
          <p:nvPr/>
        </p:nvPicPr>
        <p:blipFill>
          <a:blip r:embed="rId2" cstate="print">
            <a:lum contrast="-64000"/>
          </a:blip>
          <a:srcRect l="3677" t="27761" r="2751" b="27102"/>
          <a:stretch>
            <a:fillRect/>
          </a:stretch>
        </p:blipFill>
        <p:spPr bwMode="auto">
          <a:xfrm>
            <a:off x="0" y="0"/>
            <a:ext cx="9143999" cy="6858000"/>
          </a:xfrm>
          <a:prstGeom prst="rect">
            <a:avLst/>
          </a:prstGeom>
          <a:noFill/>
        </p:spPr>
      </p:pic>
      <p:graphicFrame>
        <p:nvGraphicFramePr>
          <p:cNvPr id="3" name="Таблица 2"/>
          <p:cNvGraphicFramePr>
            <a:graphicFrameLocks noGrp="1"/>
          </p:cNvGraphicFramePr>
          <p:nvPr/>
        </p:nvGraphicFramePr>
        <p:xfrm>
          <a:off x="395530" y="980723"/>
          <a:ext cx="8064894" cy="5616633"/>
        </p:xfrm>
        <a:graphic>
          <a:graphicData uri="http://schemas.openxmlformats.org/drawingml/2006/table">
            <a:tbl>
              <a:tblPr/>
              <a:tblGrid>
                <a:gridCol w="199134"/>
                <a:gridCol w="199134"/>
                <a:gridCol w="348483"/>
                <a:gridCol w="348483"/>
                <a:gridCol w="348483"/>
                <a:gridCol w="348483"/>
                <a:gridCol w="348483"/>
                <a:gridCol w="348483"/>
                <a:gridCol w="348483"/>
                <a:gridCol w="348483"/>
                <a:gridCol w="348483"/>
                <a:gridCol w="348483"/>
                <a:gridCol w="348483"/>
                <a:gridCol w="348483"/>
                <a:gridCol w="348483"/>
                <a:gridCol w="348483"/>
                <a:gridCol w="348483"/>
                <a:gridCol w="348483"/>
                <a:gridCol w="348483"/>
                <a:gridCol w="348483"/>
                <a:gridCol w="348483"/>
                <a:gridCol w="348483"/>
                <a:gridCol w="348483"/>
                <a:gridCol w="348483"/>
              </a:tblGrid>
              <a:tr h="330891">
                <a:tc>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gridSpan="2">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ru-RU"/>
                    </a:p>
                  </a:txBody>
                  <a:tcPr/>
                </a:tc>
                <a:tc>
                  <a:txBody>
                    <a:bodyPr/>
                    <a:lstStyle/>
                    <a:p>
                      <a:pPr algn="ctr">
                        <a:lnSpc>
                          <a:spcPct val="115000"/>
                        </a:lnSpc>
                        <a:spcAft>
                          <a:spcPts val="0"/>
                        </a:spcAft>
                      </a:pPr>
                      <a:r>
                        <a:rPr lang="ru-RU" sz="1000" dirty="0">
                          <a:latin typeface="Calibri"/>
                          <a:ea typeface="Calibri"/>
                          <a:cs typeface="Times New Roman"/>
                        </a:rPr>
                        <a:t>1</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a:noFill/>
                    </a:lnT>
                    <a:lnB>
                      <a:noFill/>
                    </a:lnB>
                  </a:tcPr>
                </a:tc>
              </a:tr>
              <a:tr h="330891">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gridSpan="2">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ru-RU"/>
                    </a:p>
                  </a:txBody>
                  <a:tcPr/>
                </a:tc>
                <a:tc>
                  <a:txBody>
                    <a:bodyPr/>
                    <a:lstStyle/>
                    <a:p>
                      <a:pPr algn="ctr">
                        <a:lnSpc>
                          <a:spcPct val="115000"/>
                        </a:lnSpc>
                        <a:spcAft>
                          <a:spcPts val="0"/>
                        </a:spcAft>
                      </a:pPr>
                      <a:r>
                        <a:rPr lang="uk-UA" sz="1600" b="1" dirty="0" smtClean="0">
                          <a:latin typeface="Calibri"/>
                          <a:ea typeface="Calibri"/>
                          <a:cs typeface="Times New Roman"/>
                        </a:rPr>
                        <a:t>К</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ru-RU" sz="1100" dirty="0">
                          <a:latin typeface="Calibri"/>
                          <a:ea typeface="Calibri"/>
                          <a:cs typeface="Times New Roman"/>
                        </a:rPr>
                        <a:t>10</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330891">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gridSpan="2">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uk-UA" sz="1600" b="1" dirty="0" smtClean="0">
                          <a:latin typeface="Calibri"/>
                          <a:ea typeface="Calibri"/>
                          <a:cs typeface="Times New Roman"/>
                        </a:rPr>
                        <a:t>О</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Calibri"/>
                          <a:ea typeface="Calibri"/>
                          <a:cs typeface="Times New Roman"/>
                        </a:rPr>
                        <a:t>5</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ru-RU" sz="1100" dirty="0">
                          <a:latin typeface="Calibri"/>
                          <a:ea typeface="Calibri"/>
                          <a:cs typeface="Times New Roman"/>
                        </a:rPr>
                        <a:t>6</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Р</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330891">
                <a:tc gridSpan="3">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ru-RU" sz="1100" dirty="0">
                          <a:latin typeface="Calibri"/>
                          <a:ea typeface="Calibri"/>
                          <a:cs typeface="Times New Roman"/>
                        </a:rPr>
                        <a:t>2</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uk-UA" sz="1600" b="1" dirty="0" smtClean="0">
                          <a:latin typeface="Calibri"/>
                          <a:ea typeface="Calibri"/>
                          <a:cs typeface="Times New Roman"/>
                        </a:rPr>
                        <a:t>С</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и</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л</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о</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С</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З</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ru-RU" sz="1100" dirty="0">
                          <a:latin typeface="Calibri"/>
                          <a:ea typeface="Calibri"/>
                          <a:cs typeface="Times New Roman"/>
                        </a:rPr>
                        <a:t>9</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І</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ru-RU" sz="1100" dirty="0">
                          <a:latin typeface="Calibri"/>
                          <a:ea typeface="Calibri"/>
                          <a:cs typeface="Times New Roman"/>
                        </a:rPr>
                        <a:t>11</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360198">
                <a:tc rowSpan="6" gridSpan="2">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rowSpan="6" h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endParaRPr lang="ru-RU"/>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uk-UA" sz="1600" b="1" dirty="0" smtClean="0">
                          <a:latin typeface="Calibri"/>
                          <a:ea typeface="Calibri"/>
                          <a:cs typeface="Times New Roman"/>
                        </a:rPr>
                        <a:t>А</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К</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Б</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С</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З</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П</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360198">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ru-RU" dirty="0"/>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Р</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Calibri"/>
                          <a:ea typeface="Calibri"/>
                          <a:cs typeface="Times New Roman"/>
                        </a:rPr>
                        <a:t>7</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uk-UA" sz="1600" b="1" dirty="0" smtClean="0">
                          <a:latin typeface="Calibri"/>
                          <a:ea typeface="Calibri"/>
                          <a:cs typeface="Times New Roman"/>
                        </a:rPr>
                        <a:t>П</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Р</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О</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Т</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И</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Р</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І</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З</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А</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Л</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Ь</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Н</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А</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360198">
                <a:tc gridSpan="2" vMerge="1">
                  <a:txBody>
                    <a:bodyPr/>
                    <a:lstStyle/>
                    <a:p>
                      <a:endParaRPr lang="ru-RU"/>
                    </a:p>
                  </a:txBody>
                  <a:tcPr/>
                </a:tc>
                <a:tc hMerge="1" vMerge="1">
                  <a:txBody>
                    <a:bodyPr/>
                    <a:lstStyle/>
                    <a:p>
                      <a:pPr algn="ct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Calibri"/>
                          <a:ea typeface="Calibri"/>
                          <a:cs typeface="Times New Roman"/>
                        </a:rPr>
                        <a:t>3</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К</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uk-UA" sz="1600" b="1" dirty="0" smtClean="0">
                          <a:latin typeface="Calibri"/>
                          <a:ea typeface="Calibri"/>
                          <a:cs typeface="Times New Roman"/>
                        </a:rPr>
                        <a:t>Ш</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uk-UA" sz="1600" b="1" dirty="0" smtClean="0">
                          <a:latin typeface="Calibri"/>
                          <a:ea typeface="Calibri"/>
                          <a:cs typeface="Times New Roman"/>
                        </a:rPr>
                        <a:t>Р</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uk-UA" sz="1600" b="1" dirty="0" smtClean="0">
                          <a:latin typeface="Calibri"/>
                          <a:ea typeface="Calibri"/>
                          <a:cs typeface="Times New Roman"/>
                        </a:rPr>
                        <a:t>Н</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uk-UA" sz="1600" b="1" dirty="0" smtClean="0">
                          <a:latin typeface="Calibri"/>
                          <a:ea typeface="Calibri"/>
                          <a:cs typeface="Times New Roman"/>
                        </a:rPr>
                        <a:t>Л</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Л</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a:noFill/>
                    </a:lnT>
                    <a:lnB w="12700" cap="flat" cmpd="sng" algn="ctr">
                      <a:solidFill>
                        <a:srgbClr val="7030A0"/>
                      </a:solidFill>
                      <a:prstDash val="solid"/>
                      <a:round/>
                      <a:headEnd type="none" w="med" len="med"/>
                      <a:tailEnd type="none" w="med" len="med"/>
                    </a:lnB>
                  </a:tcPr>
                </a:tc>
                <a:tc h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chemeClr val="tx1"/>
                      </a:solidFill>
                      <a:prstDash val="solid"/>
                      <a:round/>
                      <a:headEnd type="none" w="med" len="med"/>
                      <a:tailEnd type="none" w="med" len="med"/>
                    </a:lnB>
                  </a:tcPr>
                </a:tc>
              </a:tr>
              <a:tr h="360198">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Т</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а</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У</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А</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О</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Ь</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ru-RU" sz="1100" dirty="0">
                          <a:latin typeface="Calibri"/>
                          <a:ea typeface="Calibri"/>
                          <a:cs typeface="Times New Roman"/>
                        </a:rPr>
                        <a:t>12</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uk-UA" sz="1600" b="1" dirty="0" smtClean="0">
                          <a:latin typeface="Calibri"/>
                          <a:ea typeface="Calibri"/>
                          <a:cs typeface="Times New Roman"/>
                        </a:rPr>
                        <a:t>С</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Е</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Г</a:t>
                      </a:r>
                      <a:endParaRPr lang="ru-RU" sz="1600" b="1" dirty="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М</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Е</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Н</a:t>
                      </a:r>
                      <a:endParaRPr lang="ru-RU" sz="1600" b="1" dirty="0">
                        <a:latin typeface="Calibri"/>
                        <a:ea typeface="Calibri"/>
                        <a:cs typeface="Times New Roman"/>
                      </a:endParaRPr>
                    </a:p>
                  </a:txBody>
                  <a:tcPr marL="46899" marR="468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pPr algn="ctr">
                        <a:lnSpc>
                          <a:spcPct val="115000"/>
                        </a:lnSpc>
                        <a:spcAft>
                          <a:spcPts val="0"/>
                        </a:spcAft>
                      </a:pPr>
                      <a:r>
                        <a:rPr lang="uk-UA" sz="1600" b="1" dirty="0" smtClean="0">
                          <a:ln>
                            <a:solidFill>
                              <a:schemeClr val="tx1"/>
                            </a:solidFill>
                          </a:ln>
                          <a:latin typeface="Calibri"/>
                          <a:ea typeface="Calibri"/>
                          <a:cs typeface="Times New Roman"/>
                        </a:rPr>
                        <a:t>Т</a:t>
                      </a:r>
                      <a:endParaRPr lang="ru-RU" sz="1600" b="1" dirty="0">
                        <a:ln>
                          <a:solidFill>
                            <a:schemeClr val="tx1"/>
                          </a:solidFill>
                        </a:ln>
                        <a:latin typeface="Calibri"/>
                        <a:ea typeface="Calibri"/>
                        <a:cs typeface="Times New Roman"/>
                      </a:endParaRPr>
                    </a:p>
                  </a:txBody>
                  <a:tcPr marL="46899" marR="46899" marT="0" marB="0">
                    <a:lnL w="12700" cap="flat" cmpd="sng" algn="ctr">
                      <a:solidFill>
                        <a:schemeClr val="tx1"/>
                      </a:solidFill>
                      <a:prstDash val="solid"/>
                      <a:round/>
                      <a:headEnd type="none" w="med" len="med"/>
                      <a:tailEnd type="none" w="med" len="med"/>
                    </a:lnL>
                    <a:lnR>
                      <a:noFill/>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r>
              <a:tr h="360198">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Р</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В</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Н</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Н</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uk-UA" sz="1600" b="1" dirty="0" smtClean="0">
                          <a:latin typeface="Calibri"/>
                          <a:ea typeface="Calibri"/>
                          <a:cs typeface="Times New Roman"/>
                        </a:rPr>
                        <a:t>Ц</a:t>
                      </a:r>
                      <a:endParaRPr lang="ru-RU" sz="1600" b="1" dirty="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w="12700" cap="flat" cmpd="sng" algn="ctr">
                      <a:solidFill>
                        <a:srgbClr val="7030A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chemeClr val="tx1"/>
                      </a:solidFill>
                      <a:prstDash val="solid"/>
                      <a:round/>
                      <a:headEnd type="none" w="med" len="med"/>
                      <a:tailEnd type="none" w="med" len="med"/>
                    </a:lnT>
                    <a:lnB>
                      <a:noFill/>
                    </a:lnB>
                  </a:tcPr>
                </a:tc>
              </a:tr>
              <a:tr h="360198">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А</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dirty="0">
                          <a:latin typeface="Calibri"/>
                          <a:ea typeface="Calibri"/>
                          <a:cs typeface="Times New Roman"/>
                        </a:rPr>
                        <a:t>8</a:t>
                      </a: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А</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Н</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И</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7030A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n>
                            <a:solidFill>
                              <a:srgbClr val="7030A0"/>
                            </a:solidFill>
                          </a:ln>
                          <a:solidFill>
                            <a:schemeClr val="tx1"/>
                          </a:solidFill>
                          <a:latin typeface="Calibri"/>
                          <a:ea typeface="Calibri"/>
                          <a:cs typeface="Times New Roman"/>
                        </a:rPr>
                        <a:t>Ь</a:t>
                      </a:r>
                      <a:endParaRPr lang="ru-RU" sz="1600" b="1" dirty="0">
                        <a:ln>
                          <a:solidFill>
                            <a:srgbClr val="7030A0"/>
                          </a:solidFill>
                        </a:ln>
                        <a:solidFill>
                          <a:schemeClr val="tx1"/>
                        </a:solidFill>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vMerge="1">
                  <a:txBody>
                    <a:bodyPr/>
                    <a:lstStyle/>
                    <a:p>
                      <a:pPr algn="ctr">
                        <a:lnSpc>
                          <a:spcPct val="115000"/>
                        </a:lnSpc>
                        <a:spcAft>
                          <a:spcPts val="0"/>
                        </a:spcAft>
                      </a:pPr>
                      <a:endParaRPr lang="ru-RU" sz="800" dirty="0">
                        <a:ln>
                          <a:solidFill>
                            <a:srgbClr val="7030A0"/>
                          </a:solidFill>
                        </a:ln>
                        <a:latin typeface="Calibri"/>
                        <a:ea typeface="Calibri"/>
                        <a:cs typeface="Times New Roman"/>
                      </a:endParaRPr>
                    </a:p>
                  </a:txBody>
                  <a:tcPr marL="46899" marR="46899" marT="0" marB="0">
                    <a:lnL w="12700" cap="flat" cmpd="sng" algn="ctr">
                      <a:solidFill>
                        <a:srgbClr val="7030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360198">
                <a:tc gridSpan="2">
                  <a:txBody>
                    <a:bodyPr/>
                    <a:lstStyle/>
                    <a:p>
                      <a:pPr algn="ctr">
                        <a:lnSpc>
                          <a:spcPct val="115000"/>
                        </a:lnSpc>
                        <a:spcAft>
                          <a:spcPts val="0"/>
                        </a:spcAft>
                      </a:pPr>
                      <a:r>
                        <a:rPr lang="ru-RU" sz="1000" dirty="0">
                          <a:latin typeface="Calibri"/>
                          <a:ea typeface="Calibri"/>
                          <a:cs typeface="Times New Roman"/>
                        </a:rPr>
                        <a:t>4</a:t>
                      </a: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К</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uk-UA" sz="1600" b="1" dirty="0" smtClean="0"/>
                        <a:t>О</a:t>
                      </a:r>
                      <a:endParaRPr lang="ru-RU" sz="1600" b="1" dirty="0"/>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л</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о</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С</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і</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Н</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Н</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Я</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Й</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7030A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360198">
                <a:tc rowSpan="3" gridSpan="2">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h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Т</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uk-UA" sz="1600" b="1" dirty="0" smtClean="0">
                          <a:latin typeface="Calibri"/>
                          <a:ea typeface="Calibri"/>
                          <a:cs typeface="Times New Roman"/>
                        </a:rPr>
                        <a:t>К</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uk-UA" sz="1600" b="1" dirty="0" smtClean="0">
                          <a:latin typeface="Calibri"/>
                          <a:ea typeface="Calibri"/>
                          <a:cs typeface="Times New Roman"/>
                        </a:rPr>
                        <a:t>Н</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360198">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О</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И</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Я</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360198">
                <a:tc gridSpan="2" vMerge="1">
                  <a:txBody>
                    <a:bodyPr/>
                    <a:lstStyle/>
                    <a:p>
                      <a:endParaRPr lang="ru-RU"/>
                    </a:p>
                  </a:txBody>
                  <a:tcPr/>
                </a:tc>
                <a:tc hMerge="1" vMerge="1">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600" b="1" dirty="0" smtClean="0">
                          <a:latin typeface="Calibri"/>
                          <a:ea typeface="Calibri"/>
                          <a:cs typeface="Times New Roman"/>
                        </a:rPr>
                        <a:t>Р</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Р</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360198">
                <a:tc gridSpan="3">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a:noFill/>
                    </a:lnT>
                    <a:lnB w="12700" cap="flat" cmpd="sng" algn="ctr">
                      <a:noFill/>
                      <a:prstDash val="solid"/>
                      <a:round/>
                      <a:headEnd type="none" w="med" len="med"/>
                      <a:tailEnd type="none" w="med" len="med"/>
                    </a:lnB>
                  </a:tcPr>
                </a:tc>
                <a:tc hMerge="1">
                  <a:txBody>
                    <a:bodyPr/>
                    <a:lstStyle/>
                    <a:p>
                      <a:endParaRPr lang="ru-RU"/>
                    </a:p>
                  </a:txBody>
                  <a:tcPr/>
                </a:tc>
                <a:tc hMerge="1">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endParaRPr lang="ru-RU"/>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Т</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r>
              <a:tr h="330891">
                <a:tc gridSpan="4">
                  <a:txBody>
                    <a:bodyPr/>
                    <a:lstStyle/>
                    <a:p>
                      <a:pPr>
                        <a:lnSpc>
                          <a:spcPct val="115000"/>
                        </a:lnSpc>
                        <a:spcAft>
                          <a:spcPts val="1000"/>
                        </a:spcAft>
                      </a:pPr>
                      <a:r>
                        <a:rPr lang="ru-RU" sz="800">
                          <a:latin typeface="Calibri"/>
                          <a:ea typeface="Calibri"/>
                          <a:cs typeface="Times New Roman"/>
                        </a:rPr>
                        <a:t> </a:t>
                      </a:r>
                    </a:p>
                  </a:txBody>
                  <a:tcPr marL="0" marR="0" marT="0" marB="0" anchor="ctr">
                    <a:lnL>
                      <a:noFill/>
                    </a:lnL>
                    <a:lnR>
                      <a:noFill/>
                    </a:lnR>
                    <a:lnT w="12700" cap="flat" cmpd="sng" algn="ctr">
                      <a:noFill/>
                      <a:prstDash val="solid"/>
                      <a:round/>
                      <a:headEnd type="none" w="med" len="med"/>
                      <a:tailEnd type="none" w="med" len="med"/>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uk-UA" sz="1600" b="1" dirty="0" smtClean="0">
                          <a:latin typeface="Calibri"/>
                          <a:ea typeface="Calibri"/>
                          <a:cs typeface="Times New Roman"/>
                        </a:rPr>
                        <a:t>А</a:t>
                      </a:r>
                      <a:endParaRPr lang="ru-RU" sz="1600" b="1"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a:latin typeface="Calibri"/>
                        <a:ea typeface="Calibri"/>
                        <a:cs typeface="Times New Roman"/>
                      </a:endParaRPr>
                    </a:p>
                  </a:txBody>
                  <a:tcPr marL="46899" marR="46899" marT="0" marB="0">
                    <a:lnL>
                      <a:noFill/>
                    </a:lnL>
                    <a:lnR>
                      <a:noFill/>
                    </a:lnR>
                    <a:lnT>
                      <a:noFill/>
                    </a:lnT>
                    <a:lnB>
                      <a:noFill/>
                    </a:lnB>
                  </a:tcPr>
                </a:tc>
                <a:tc>
                  <a:txBody>
                    <a:bodyPr/>
                    <a:lstStyle/>
                    <a:p>
                      <a:pPr>
                        <a:lnSpc>
                          <a:spcPct val="115000"/>
                        </a:lnSpc>
                        <a:spcAft>
                          <a:spcPts val="0"/>
                        </a:spcAft>
                      </a:pPr>
                      <a:endParaRPr lang="ru-RU" sz="800" dirty="0">
                        <a:latin typeface="Calibri"/>
                        <a:ea typeface="Calibri"/>
                        <a:cs typeface="Times New Roman"/>
                      </a:endParaRPr>
                    </a:p>
                  </a:txBody>
                  <a:tcPr marL="46899" marR="46899" marT="0" marB="0">
                    <a:lnL>
                      <a:noFill/>
                    </a:lnL>
                    <a:lnR>
                      <a:noFill/>
                    </a:lnR>
                    <a:lnT>
                      <a:noFill/>
                    </a:lnT>
                    <a:lnB>
                      <a:noFill/>
                    </a:lnB>
                  </a:tcPr>
                </a:tc>
              </a:tr>
            </a:tbl>
          </a:graphicData>
        </a:graphic>
      </p:graphicFrame>
      <p:sp>
        <p:nvSpPr>
          <p:cNvPr id="4" name="TextBox 3"/>
          <p:cNvSpPr txBox="1"/>
          <p:nvPr/>
        </p:nvSpPr>
        <p:spPr>
          <a:xfrm>
            <a:off x="0" y="0"/>
            <a:ext cx="8748464" cy="584775"/>
          </a:xfrm>
          <a:prstGeom prst="rect">
            <a:avLst/>
          </a:prstGeom>
          <a:noFill/>
        </p:spPr>
        <p:txBody>
          <a:bodyPr wrap="square" rtlCol="0">
            <a:spAutoFit/>
          </a:bodyPr>
          <a:lstStyle/>
          <a:p>
            <a:pPr algn="ctr"/>
            <a:r>
              <a:rPr lang="uk-UA" sz="3200" b="1" i="1" dirty="0" smtClean="0">
                <a:solidFill>
                  <a:srgbClr val="7030A0"/>
                </a:solidFill>
              </a:rPr>
              <a:t>Відповідь на кросворд:</a:t>
            </a:r>
            <a:endParaRPr lang="ru-RU" sz="3200" b="1" i="1" dirty="0">
              <a:solidFill>
                <a:srgbClr val="7030A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Юра\Pictures\2017-02-03 44444\44444 001.jpg"/>
          <p:cNvPicPr>
            <a:picLocks noChangeAspect="1" noChangeArrowheads="1"/>
          </p:cNvPicPr>
          <p:nvPr/>
        </p:nvPicPr>
        <p:blipFill>
          <a:blip r:embed="rId2" cstate="print"/>
          <a:srcRect l="1963" t="12614" r="2751" b="21941"/>
          <a:stretch>
            <a:fillRect/>
          </a:stretch>
        </p:blipFill>
        <p:spPr bwMode="auto">
          <a:xfrm rot="10800000">
            <a:off x="0" y="-5782"/>
            <a:ext cx="9144000" cy="6869564"/>
          </a:xfrm>
          <a:prstGeom prst="rect">
            <a:avLst/>
          </a:prstGeom>
          <a:noFill/>
        </p:spPr>
      </p:pic>
      <p:sp>
        <p:nvSpPr>
          <p:cNvPr id="3" name="TextBox 2"/>
          <p:cNvSpPr txBox="1"/>
          <p:nvPr/>
        </p:nvSpPr>
        <p:spPr>
          <a:xfrm>
            <a:off x="683568" y="188640"/>
            <a:ext cx="7992888" cy="3539430"/>
          </a:xfrm>
          <a:prstGeom prst="rect">
            <a:avLst/>
          </a:prstGeom>
          <a:noFill/>
        </p:spPr>
        <p:txBody>
          <a:bodyPr wrap="square" rtlCol="0">
            <a:spAutoFit/>
          </a:bodyPr>
          <a:lstStyle/>
          <a:p>
            <a:pPr algn="ctr"/>
            <a:r>
              <a:rPr lang="uk-UA" sz="3200" b="1" i="1" dirty="0" smtClean="0">
                <a:solidFill>
                  <a:srgbClr val="7030A0"/>
                </a:solidFill>
              </a:rPr>
              <a:t>Висновок:</a:t>
            </a:r>
          </a:p>
          <a:p>
            <a:r>
              <a:rPr lang="uk-UA" sz="3200" b="1" i="1" dirty="0" smtClean="0">
                <a:solidFill>
                  <a:srgbClr val="FFFF00"/>
                </a:solidFill>
              </a:rPr>
              <a:t>      Досконале вивчення та засвоєння цієї теми дає можливість ознайомити учнів з правильністю комплектування агрегату призначеного для косіння, технологією скошування , а також поняття про заготівлю кормів.</a:t>
            </a:r>
            <a:endParaRPr lang="ru-RU" sz="3200" b="1" i="1" dirty="0">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Юра\Pictures\2017-02-03 44444\44444 001.jpg"/>
          <p:cNvPicPr>
            <a:picLocks noChangeAspect="1" noChangeArrowheads="1"/>
          </p:cNvPicPr>
          <p:nvPr/>
        </p:nvPicPr>
        <p:blipFill>
          <a:blip r:embed="rId2" cstate="print"/>
          <a:srcRect l="1963" t="12614" r="2751" b="21941"/>
          <a:stretch>
            <a:fillRect/>
          </a:stretch>
        </p:blipFill>
        <p:spPr bwMode="auto">
          <a:xfrm rot="10800000">
            <a:off x="0" y="-5782"/>
            <a:ext cx="9144000" cy="6869564"/>
          </a:xfrm>
          <a:prstGeom prst="rect">
            <a:avLst/>
          </a:prstGeom>
          <a:noFill/>
        </p:spPr>
      </p:pic>
      <p:sp>
        <p:nvSpPr>
          <p:cNvPr id="3" name="TextBox 2"/>
          <p:cNvSpPr txBox="1"/>
          <p:nvPr/>
        </p:nvSpPr>
        <p:spPr>
          <a:xfrm>
            <a:off x="323528" y="0"/>
            <a:ext cx="8424936" cy="3046988"/>
          </a:xfrm>
          <a:prstGeom prst="rect">
            <a:avLst/>
          </a:prstGeom>
          <a:noFill/>
        </p:spPr>
        <p:txBody>
          <a:bodyPr wrap="square" rtlCol="0">
            <a:spAutoFit/>
          </a:bodyPr>
          <a:lstStyle/>
          <a:p>
            <a:pPr algn="ctr"/>
            <a:r>
              <a:rPr lang="uk-UA" sz="3200" b="1" i="1" u="sng" dirty="0" smtClean="0">
                <a:solidFill>
                  <a:srgbClr val="FFFF00"/>
                </a:solidFill>
              </a:rPr>
              <a:t>Домашнє завдання</a:t>
            </a:r>
          </a:p>
          <a:p>
            <a:pPr marL="514350" indent="-514350">
              <a:buAutoNum type="arabicPeriod"/>
            </a:pPr>
            <a:r>
              <a:rPr lang="uk-UA" sz="3200" i="1" dirty="0" smtClean="0">
                <a:solidFill>
                  <a:srgbClr val="7030A0"/>
                </a:solidFill>
              </a:rPr>
              <a:t>Виконати завдання в зошиті:</a:t>
            </a:r>
          </a:p>
          <a:p>
            <a:pPr marL="514350" indent="-514350"/>
            <a:r>
              <a:rPr lang="uk-UA" sz="3200" i="1" dirty="0" smtClean="0">
                <a:solidFill>
                  <a:srgbClr val="7030A0"/>
                </a:solidFill>
              </a:rPr>
              <a:t>      - замалювати схему роторної косарки  КРН – 2.1 (</a:t>
            </a:r>
            <a:r>
              <a:rPr lang="uk-UA" sz="3200" i="1" dirty="0" err="1" smtClean="0">
                <a:solidFill>
                  <a:srgbClr val="7030A0"/>
                </a:solidFill>
              </a:rPr>
              <a:t>підр</a:t>
            </a:r>
            <a:r>
              <a:rPr lang="uk-UA" sz="3200" i="1" dirty="0" smtClean="0">
                <a:solidFill>
                  <a:srgbClr val="7030A0"/>
                </a:solidFill>
              </a:rPr>
              <a:t>. с/м - </a:t>
            </a:r>
            <a:r>
              <a:rPr lang="en-US" sz="3200" i="1" dirty="0" smtClean="0">
                <a:solidFill>
                  <a:srgbClr val="7030A0"/>
                </a:solidFill>
              </a:rPr>
              <a:t>&amp;</a:t>
            </a:r>
            <a:r>
              <a:rPr lang="uk-UA" sz="3200" i="1" dirty="0" smtClean="0">
                <a:solidFill>
                  <a:srgbClr val="7030A0"/>
                </a:solidFill>
              </a:rPr>
              <a:t>7.2 ст.336)</a:t>
            </a:r>
          </a:p>
          <a:p>
            <a:pPr marL="514350" indent="-514350"/>
            <a:r>
              <a:rPr lang="uk-UA" sz="3200" i="1" dirty="0" smtClean="0">
                <a:solidFill>
                  <a:srgbClr val="7030A0"/>
                </a:solidFill>
              </a:rPr>
              <a:t>2. Опрацювати </a:t>
            </a:r>
            <a:r>
              <a:rPr lang="en-US" sz="3200" i="1" dirty="0" smtClean="0">
                <a:solidFill>
                  <a:srgbClr val="7030A0"/>
                </a:solidFill>
              </a:rPr>
              <a:t>&amp;</a:t>
            </a:r>
            <a:r>
              <a:rPr lang="uk-UA" sz="3200" i="1" dirty="0" smtClean="0">
                <a:solidFill>
                  <a:srgbClr val="7030A0"/>
                </a:solidFill>
              </a:rPr>
              <a:t> 7.1</a:t>
            </a:r>
          </a:p>
          <a:p>
            <a:pPr marL="514350" indent="-514350"/>
            <a:r>
              <a:rPr lang="uk-UA" sz="3200" i="1" dirty="0" smtClean="0">
                <a:solidFill>
                  <a:srgbClr val="7030A0"/>
                </a:solidFill>
              </a:rPr>
              <a:t>3. Вивчити записи в зошиті.</a:t>
            </a:r>
            <a:endParaRPr lang="ru-RU" sz="3200" i="1" dirty="0">
              <a:solidFill>
                <a:srgbClr val="7030A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098" name="Picture 2" descr="C:\Users\Юра\Pictures\2017-02-02 1000000\1000000 001 - копия.jpg"/>
          <p:cNvPicPr>
            <a:picLocks noChangeAspect="1" noChangeArrowheads="1"/>
          </p:cNvPicPr>
          <p:nvPr/>
        </p:nvPicPr>
        <p:blipFill>
          <a:blip r:embed="rId2" cstate="print"/>
          <a:srcRect t="1181" r="3006" b="2481"/>
          <a:stretch>
            <a:fillRect/>
          </a:stretch>
        </p:blipFill>
        <p:spPr bwMode="auto">
          <a:xfrm rot="16200000">
            <a:off x="550590" y="-1622600"/>
            <a:ext cx="7538766" cy="10297146"/>
          </a:xfrm>
          <a:prstGeom prst="rect">
            <a:avLst/>
          </a:prstGeom>
          <a:noFill/>
        </p:spPr>
      </p:pic>
      <p:sp>
        <p:nvSpPr>
          <p:cNvPr id="5" name="TextBox 4"/>
          <p:cNvSpPr txBox="1"/>
          <p:nvPr/>
        </p:nvSpPr>
        <p:spPr>
          <a:xfrm>
            <a:off x="457200" y="-243408"/>
            <a:ext cx="8075240" cy="9079409"/>
          </a:xfrm>
          <a:prstGeom prst="rect">
            <a:avLst/>
          </a:prstGeom>
          <a:noFill/>
        </p:spPr>
        <p:txBody>
          <a:bodyPr wrap="square" rtlCol="0">
            <a:spAutoFit/>
          </a:bodyPr>
          <a:lstStyle/>
          <a:p>
            <a:pPr algn="ctr"/>
            <a:r>
              <a:rPr lang="uk-UA" sz="4000" b="1" i="1" dirty="0" smtClean="0">
                <a:solidFill>
                  <a:schemeClr val="bg1"/>
                </a:solidFill>
              </a:rPr>
              <a:t>Відповіді:</a:t>
            </a:r>
          </a:p>
          <a:p>
            <a:pPr marL="742950" indent="-742950">
              <a:buFont typeface="+mj-lt"/>
              <a:buAutoNum type="arabicPeriod"/>
            </a:pPr>
            <a:r>
              <a:rPr lang="uk-UA" sz="2800" b="1" i="1" dirty="0">
                <a:solidFill>
                  <a:srgbClr val="C00000"/>
                </a:solidFill>
                <a:latin typeface="Arial Black" panose="020B0A04020102020204" pitchFamily="34" charset="0"/>
              </a:rPr>
              <a:t> </a:t>
            </a:r>
            <a:r>
              <a:rPr lang="uk-UA" sz="2000" b="1" i="1" dirty="0" smtClean="0">
                <a:latin typeface="Arial Black" panose="020B0A04020102020204" pitchFamily="34" charset="0"/>
              </a:rPr>
              <a:t>Однією з найважливіших проблем розвитку сільськогосподарського виробництва є створення стійкої кормової бази тваринництва.</a:t>
            </a:r>
          </a:p>
          <a:p>
            <a:pPr marL="742950" indent="-742950">
              <a:buFont typeface="+mj-lt"/>
              <a:buAutoNum type="arabicPeriod"/>
            </a:pPr>
            <a:r>
              <a:rPr lang="uk-UA" sz="2000" b="1" i="1" dirty="0">
                <a:latin typeface="Arial Black" panose="020B0A04020102020204" pitchFamily="34" charset="0"/>
              </a:rPr>
              <a:t> </a:t>
            </a:r>
            <a:r>
              <a:rPr lang="uk-UA" sz="2000" b="1" i="1" dirty="0" smtClean="0">
                <a:latin typeface="Arial Black" panose="020B0A04020102020204" pitchFamily="34" charset="0"/>
              </a:rPr>
              <a:t>У кормовому балансі основне місце займають природні сінокоси і сіяні трави. Із трав одержують сіно, трав</a:t>
            </a:r>
            <a:r>
              <a:rPr lang="en-US" sz="2000" b="1" i="1" dirty="0" smtClean="0">
                <a:latin typeface="Arial Black" panose="020B0A04020102020204" pitchFamily="34" charset="0"/>
              </a:rPr>
              <a:t>’</a:t>
            </a:r>
            <a:r>
              <a:rPr lang="uk-UA" sz="2000" b="1" i="1" dirty="0" err="1" smtClean="0">
                <a:latin typeface="Arial Black" panose="020B0A04020102020204" pitchFamily="34" charset="0"/>
              </a:rPr>
              <a:t>яні</a:t>
            </a:r>
            <a:r>
              <a:rPr lang="uk-UA" sz="2000" b="1" i="1" dirty="0" smtClean="0">
                <a:latin typeface="Arial Black" panose="020B0A04020102020204" pitchFamily="34" charset="0"/>
              </a:rPr>
              <a:t> брикети,сінаж, частково силос, а також вітамінозне трав</a:t>
            </a:r>
            <a:r>
              <a:rPr lang="en-US" sz="2000" b="1" i="1" dirty="0" smtClean="0">
                <a:latin typeface="Arial Black" panose="020B0A04020102020204" pitchFamily="34" charset="0"/>
              </a:rPr>
              <a:t>’</a:t>
            </a:r>
            <a:r>
              <a:rPr lang="uk-UA" sz="2000" b="1" i="1" dirty="0" err="1" smtClean="0">
                <a:latin typeface="Arial Black" panose="020B0A04020102020204" pitchFamily="34" charset="0"/>
              </a:rPr>
              <a:t>яне</a:t>
            </a:r>
            <a:r>
              <a:rPr lang="uk-UA" sz="2000" b="1" i="1" dirty="0" smtClean="0">
                <a:latin typeface="Arial Black" panose="020B0A04020102020204" pitchFamily="34" charset="0"/>
              </a:rPr>
              <a:t> борошно.</a:t>
            </a:r>
          </a:p>
          <a:p>
            <a:pPr marL="742950" indent="-742950">
              <a:buAutoNum type="arabicPeriod" startAt="3"/>
            </a:pPr>
            <a:r>
              <a:rPr lang="uk-UA" sz="2000" b="1" i="1" dirty="0" smtClean="0">
                <a:latin typeface="Arial Black" panose="020B0A04020102020204" pitchFamily="34" charset="0"/>
              </a:rPr>
              <a:t>Щоб забезпечити максимальний збір урожаю трав, зберігши їхні поживні речовини та смакові якості, необхідно скошувати траву в найкращі агротехнічні строки, правильно вибирати висоту зрізання і своєчасно здійснювати всі збиральні операції.</a:t>
            </a:r>
          </a:p>
          <a:p>
            <a:pPr marL="742950" indent="-742950">
              <a:buAutoNum type="arabicPeriod" startAt="3"/>
            </a:pPr>
            <a:r>
              <a:rPr lang="uk-UA" sz="2000" b="1" i="1" dirty="0" smtClean="0">
                <a:latin typeface="Arial Black" panose="020B0A04020102020204" pitchFamily="34" charset="0"/>
              </a:rPr>
              <a:t>Перше скошування слід проводити у фазі колосіння злакових трав або в період бутонізації бобових і закінчувати його не пізніше ніж на початку цвітіння рослин, оскільки до кінця цвітіння трава грубішає і кількість поживних речовин у ній зменшується.</a:t>
            </a:r>
          </a:p>
          <a:p>
            <a:endParaRPr lang="uk-UA" sz="2000" b="1" i="1" dirty="0" smtClean="0">
              <a:latin typeface="Arial Black" panose="020B0A04020102020204" pitchFamily="34" charset="0"/>
            </a:endParaRPr>
          </a:p>
          <a:p>
            <a:pPr marL="742950" indent="-742950">
              <a:buAutoNum type="arabicPeriod" startAt="3"/>
            </a:pPr>
            <a:endParaRPr lang="uk-UA" sz="2000" i="1" dirty="0" smtClean="0">
              <a:solidFill>
                <a:srgbClr val="FF0000"/>
              </a:solidFill>
            </a:endParaRPr>
          </a:p>
          <a:p>
            <a:pPr marL="742950" indent="-742950">
              <a:buAutoNum type="arabicPeriod" startAt="3"/>
            </a:pPr>
            <a:endParaRPr lang="uk-UA" sz="2000" i="1" dirty="0" smtClean="0">
              <a:solidFill>
                <a:srgbClr val="FF0000"/>
              </a:solidFill>
            </a:endParaRPr>
          </a:p>
          <a:p>
            <a:pPr marL="742950" indent="-742950">
              <a:buAutoNum type="arabicPeriod" startAt="3"/>
            </a:pPr>
            <a:endParaRPr lang="uk-UA" sz="2000" i="1" dirty="0" smtClean="0">
              <a:solidFill>
                <a:srgbClr val="FF0000"/>
              </a:solidFill>
            </a:endParaRPr>
          </a:p>
          <a:p>
            <a:pPr marL="742950" indent="-742950">
              <a:buFont typeface="+mj-lt"/>
              <a:buAutoNum type="arabicPeriod"/>
            </a:pPr>
            <a:endParaRPr lang="uk-UA" sz="2800" i="1" dirty="0" smtClean="0">
              <a:solidFill>
                <a:schemeClr val="bg1"/>
              </a:solidFill>
            </a:endParaRPr>
          </a:p>
          <a:p>
            <a:pPr marL="742950" indent="-742950">
              <a:buFont typeface="+mj-lt"/>
              <a:buAutoNum type="arabicPeriod"/>
            </a:pPr>
            <a:endParaRPr lang="ru-RU" sz="2800" i="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098" name="Picture 2" descr="C:\Users\Юра\Pictures\2017-02-02 1000000\1000000 001 - копия.jpg"/>
          <p:cNvPicPr>
            <a:picLocks noChangeAspect="1" noChangeArrowheads="1"/>
          </p:cNvPicPr>
          <p:nvPr/>
        </p:nvPicPr>
        <p:blipFill>
          <a:blip r:embed="rId2" cstate="print"/>
          <a:srcRect t="1181" r="3006" b="2481"/>
          <a:stretch>
            <a:fillRect/>
          </a:stretch>
        </p:blipFill>
        <p:spPr bwMode="auto">
          <a:xfrm rot="16200000">
            <a:off x="550590" y="-1622600"/>
            <a:ext cx="7538766" cy="10297146"/>
          </a:xfrm>
          <a:prstGeom prst="rect">
            <a:avLst/>
          </a:prstGeom>
          <a:noFill/>
        </p:spPr>
      </p:pic>
      <p:sp>
        <p:nvSpPr>
          <p:cNvPr id="5" name="TextBox 4"/>
          <p:cNvSpPr txBox="1"/>
          <p:nvPr/>
        </p:nvSpPr>
        <p:spPr>
          <a:xfrm>
            <a:off x="179512" y="1600200"/>
            <a:ext cx="8856984" cy="5878532"/>
          </a:xfrm>
          <a:prstGeom prst="rect">
            <a:avLst/>
          </a:prstGeom>
          <a:noFill/>
        </p:spPr>
        <p:txBody>
          <a:bodyPr wrap="square" rtlCol="0">
            <a:spAutoFit/>
          </a:bodyPr>
          <a:lstStyle/>
          <a:p>
            <a:pPr algn="ctr"/>
            <a:r>
              <a:rPr lang="uk-UA" sz="4000" b="1" i="1" dirty="0" smtClean="0">
                <a:solidFill>
                  <a:schemeClr val="bg1"/>
                </a:solidFill>
              </a:rPr>
              <a:t>Відповіді:</a:t>
            </a:r>
          </a:p>
          <a:p>
            <a:r>
              <a:rPr lang="uk-UA" sz="2000" b="1" i="1" dirty="0" smtClean="0">
                <a:latin typeface="Arial Black" panose="020B0A04020102020204" pitchFamily="34" charset="0"/>
              </a:rPr>
              <a:t>5. У </a:t>
            </a:r>
            <a:r>
              <a:rPr lang="uk-UA" sz="2000" b="1" i="1" dirty="0" smtClean="0">
                <a:latin typeface="Arial Black" panose="020B0A04020102020204" pitchFamily="34" charset="0"/>
              </a:rPr>
              <a:t>процесі збирання трав на сіно послідовно виконують такі операції: скошування, ворушіння, згрібання сіна у валки, перевертання валків, </a:t>
            </a:r>
            <a:r>
              <a:rPr lang="uk-UA" sz="2000" b="1" i="1" dirty="0" err="1" smtClean="0">
                <a:latin typeface="Arial Black" panose="020B0A04020102020204" pitchFamily="34" charset="0"/>
              </a:rPr>
              <a:t>копнування</a:t>
            </a:r>
            <a:r>
              <a:rPr lang="uk-UA" sz="2000" b="1" i="1" dirty="0" smtClean="0">
                <a:latin typeface="Arial Black" panose="020B0A04020102020204" pitchFamily="34" charset="0"/>
              </a:rPr>
              <a:t>, підбирання копиць і транспортування їх до місць скиртування.</a:t>
            </a:r>
          </a:p>
          <a:p>
            <a:r>
              <a:rPr lang="uk-UA" sz="2000" b="1" i="1" dirty="0" smtClean="0">
                <a:latin typeface="Arial Black" panose="020B0A04020102020204" pitchFamily="34" charset="0"/>
              </a:rPr>
              <a:t>6. Технологія </a:t>
            </a:r>
            <a:r>
              <a:rPr lang="uk-UA" sz="2000" b="1" i="1" dirty="0" smtClean="0">
                <a:latin typeface="Arial Black" panose="020B0A04020102020204" pitchFamily="34" charset="0"/>
              </a:rPr>
              <a:t>заготівлі силосу передбачає виконання таких операцій: скошування рослин з </a:t>
            </a:r>
            <a:r>
              <a:rPr lang="uk-UA" sz="2000" b="1" i="1" dirty="0" smtClean="0">
                <a:latin typeface="Arial Black" panose="020B0A04020102020204" pitchFamily="34" charset="0"/>
              </a:rPr>
              <a:t>подрібненням</a:t>
            </a:r>
            <a:r>
              <a:rPr lang="uk-UA" sz="2000" b="1" i="1" dirty="0" smtClean="0">
                <a:latin typeface="Arial Black" panose="020B0A04020102020204" pitchFamily="34" charset="0"/>
              </a:rPr>
              <a:t>, транспортування, вивантаження в силосні траншеї, ущільнення маси, укриття траншеї соломою і шаром </a:t>
            </a:r>
            <a:r>
              <a:rPr lang="uk-UA" sz="2000" b="1" i="1" dirty="0" smtClean="0">
                <a:latin typeface="Arial Black" panose="020B0A04020102020204" pitchFamily="34" charset="0"/>
              </a:rPr>
              <a:t>ґрунту.</a:t>
            </a:r>
            <a:endParaRPr lang="uk-UA" sz="2000" b="1" i="1" dirty="0" smtClean="0">
              <a:latin typeface="Arial Black" panose="020B0A04020102020204" pitchFamily="34" charset="0"/>
            </a:endParaRPr>
          </a:p>
          <a:p>
            <a:r>
              <a:rPr lang="uk-UA" sz="2000" b="1" i="1" dirty="0" smtClean="0">
                <a:latin typeface="Arial Black" panose="020B0A04020102020204" pitchFamily="34" charset="0"/>
              </a:rPr>
              <a:t>7. Для </a:t>
            </a:r>
            <a:r>
              <a:rPr lang="uk-UA" sz="2000" b="1" i="1" dirty="0" smtClean="0">
                <a:latin typeface="Arial Black" panose="020B0A04020102020204" pitchFamily="34" charset="0"/>
              </a:rPr>
              <a:t>одержання силосу вирощують кукурудзу, сояшник, багаторічні </a:t>
            </a:r>
            <a:r>
              <a:rPr lang="uk-UA" sz="2000" b="1" i="1" dirty="0" err="1" smtClean="0">
                <a:latin typeface="Arial Black" panose="020B0A04020102020204" pitchFamily="34" charset="0"/>
              </a:rPr>
              <a:t>високостебельні</a:t>
            </a:r>
            <a:r>
              <a:rPr lang="uk-UA" sz="2000" b="1" i="1" dirty="0" smtClean="0">
                <a:latin typeface="Arial Black" panose="020B0A04020102020204" pitchFamily="34" charset="0"/>
              </a:rPr>
              <a:t> </a:t>
            </a:r>
            <a:r>
              <a:rPr lang="uk-UA" sz="2000" b="1" i="1" dirty="0" smtClean="0">
                <a:latin typeface="Arial Black" panose="020B0A04020102020204" pitchFamily="34" charset="0"/>
              </a:rPr>
              <a:t>трави.</a:t>
            </a:r>
          </a:p>
          <a:p>
            <a:pPr marL="742950" indent="-742950">
              <a:buAutoNum type="arabicPeriod" startAt="3"/>
            </a:pPr>
            <a:endParaRPr lang="uk-UA" sz="2000" i="1" dirty="0" smtClean="0">
              <a:solidFill>
                <a:srgbClr val="FF0000"/>
              </a:solidFill>
            </a:endParaRPr>
          </a:p>
          <a:p>
            <a:pPr marL="742950" indent="-742950">
              <a:buAutoNum type="arabicPeriod" startAt="3"/>
            </a:pPr>
            <a:endParaRPr lang="uk-UA" sz="2000" i="1" dirty="0" smtClean="0">
              <a:solidFill>
                <a:srgbClr val="FF0000"/>
              </a:solidFill>
            </a:endParaRPr>
          </a:p>
          <a:p>
            <a:pPr marL="742950" indent="-742950">
              <a:buAutoNum type="arabicPeriod" startAt="3"/>
            </a:pPr>
            <a:endParaRPr lang="uk-UA" sz="2000" i="1" dirty="0" smtClean="0">
              <a:solidFill>
                <a:srgbClr val="FF0000"/>
              </a:solidFill>
            </a:endParaRPr>
          </a:p>
          <a:p>
            <a:pPr marL="742950" indent="-742950">
              <a:buFont typeface="+mj-lt"/>
              <a:buAutoNum type="arabicPeriod"/>
            </a:pPr>
            <a:endParaRPr lang="uk-UA" sz="2800" i="1" dirty="0" smtClean="0">
              <a:solidFill>
                <a:schemeClr val="bg1"/>
              </a:solidFill>
            </a:endParaRPr>
          </a:p>
          <a:p>
            <a:pPr marL="742950" indent="-742950">
              <a:buFont typeface="+mj-lt"/>
              <a:buAutoNum type="arabicPeriod"/>
            </a:pPr>
            <a:endParaRPr lang="ru-RU" sz="2800" i="1" dirty="0">
              <a:solidFill>
                <a:schemeClr val="bg1"/>
              </a:solidFill>
            </a:endParaRPr>
          </a:p>
        </p:txBody>
      </p:sp>
    </p:spTree>
    <p:extLst>
      <p:ext uri="{BB962C8B-B14F-4D97-AF65-F5344CB8AC3E}">
        <p14:creationId xmlns:p14="http://schemas.microsoft.com/office/powerpoint/2010/main" val="3521897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Юра\Pictures\2017-02-02 1000000\1000000 001 - копия.jpg"/>
          <p:cNvPicPr>
            <a:picLocks noChangeAspect="1" noChangeArrowheads="1"/>
          </p:cNvPicPr>
          <p:nvPr/>
        </p:nvPicPr>
        <p:blipFill>
          <a:blip r:embed="rId2" cstate="print">
            <a:lum/>
          </a:blip>
          <a:srcRect t="1339" r="3753" b="2324"/>
          <a:stretch>
            <a:fillRect/>
          </a:stretch>
        </p:blipFill>
        <p:spPr bwMode="auto">
          <a:xfrm rot="16200000">
            <a:off x="1143000" y="-1143003"/>
            <a:ext cx="6858002" cy="9144001"/>
          </a:xfrm>
          <a:prstGeom prst="rect">
            <a:avLst/>
          </a:prstGeom>
          <a:noFill/>
        </p:spPr>
      </p:pic>
      <p:sp>
        <p:nvSpPr>
          <p:cNvPr id="4" name="TextBox 3"/>
          <p:cNvSpPr txBox="1"/>
          <p:nvPr/>
        </p:nvSpPr>
        <p:spPr>
          <a:xfrm>
            <a:off x="0" y="764704"/>
            <a:ext cx="9144000" cy="4524315"/>
          </a:xfrm>
          <a:prstGeom prst="rect">
            <a:avLst/>
          </a:prstGeom>
          <a:noFill/>
        </p:spPr>
        <p:txBody>
          <a:bodyPr wrap="square" rtlCol="0">
            <a:spAutoFit/>
          </a:bodyPr>
          <a:lstStyle/>
          <a:p>
            <a:pPr algn="ctr"/>
            <a:r>
              <a:rPr lang="uk-UA" sz="4800" b="1" dirty="0" smtClean="0">
                <a:solidFill>
                  <a:schemeClr val="bg1"/>
                </a:solidFill>
              </a:rPr>
              <a:t>Які машини чи агрегати застосовують при виконанні однієї із основних перелічених операцій відповідно до технології заготівлі кормів і яка є першою?</a:t>
            </a:r>
            <a:endParaRPr lang="ru-RU" sz="48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Юра\Pictures\2017-02-03 44444\44444 001.jpg"/>
          <p:cNvPicPr>
            <a:picLocks noChangeAspect="1" noChangeArrowheads="1"/>
          </p:cNvPicPr>
          <p:nvPr/>
        </p:nvPicPr>
        <p:blipFill>
          <a:blip r:embed="rId2" cstate="print"/>
          <a:srcRect l="898" t="8898" r="2751" b="11607"/>
          <a:stretch>
            <a:fillRect/>
          </a:stretch>
        </p:blipFill>
        <p:spPr bwMode="auto">
          <a:xfrm rot="10800000">
            <a:off x="0" y="0"/>
            <a:ext cx="9144000" cy="6828608"/>
          </a:xfrm>
          <a:prstGeom prst="rect">
            <a:avLst/>
          </a:prstGeom>
          <a:noFill/>
        </p:spPr>
      </p:pic>
      <p:sp>
        <p:nvSpPr>
          <p:cNvPr id="3" name="TextBox 2"/>
          <p:cNvSpPr txBox="1"/>
          <p:nvPr/>
        </p:nvSpPr>
        <p:spPr>
          <a:xfrm>
            <a:off x="0" y="0"/>
            <a:ext cx="9144000" cy="6432530"/>
          </a:xfrm>
          <a:prstGeom prst="rect">
            <a:avLst/>
          </a:prstGeom>
          <a:noFill/>
        </p:spPr>
        <p:txBody>
          <a:bodyPr wrap="square" rtlCol="0">
            <a:spAutoFit/>
          </a:bodyPr>
          <a:lstStyle/>
          <a:p>
            <a:pPr algn="ctr"/>
            <a:r>
              <a:rPr lang="uk-UA" sz="3600" i="1" dirty="0" smtClean="0">
                <a:solidFill>
                  <a:srgbClr val="002060"/>
                </a:solidFill>
              </a:rPr>
              <a:t>Відповідь: </a:t>
            </a:r>
            <a:r>
              <a:rPr lang="uk-UA" sz="3600" b="1" i="1" dirty="0" smtClean="0">
                <a:solidFill>
                  <a:srgbClr val="002060"/>
                </a:solidFill>
              </a:rPr>
              <a:t>Косарки</a:t>
            </a:r>
          </a:p>
          <a:p>
            <a:pPr algn="ctr"/>
            <a:endParaRPr lang="uk-UA" sz="3600" b="1" i="1" dirty="0" smtClean="0">
              <a:solidFill>
                <a:srgbClr val="002060"/>
              </a:solidFill>
            </a:endParaRPr>
          </a:p>
          <a:p>
            <a:r>
              <a:rPr lang="uk-UA" sz="3600" b="1" i="1" dirty="0" smtClean="0">
                <a:solidFill>
                  <a:srgbClr val="002060"/>
                </a:solidFill>
              </a:rPr>
              <a:t>  </a:t>
            </a:r>
            <a:r>
              <a:rPr lang="uk-UA" sz="3600" b="1" i="1" u="sng" dirty="0" smtClean="0">
                <a:solidFill>
                  <a:srgbClr val="002060"/>
                </a:solidFill>
              </a:rPr>
              <a:t>Тема уроку: </a:t>
            </a:r>
            <a:r>
              <a:rPr lang="uk-UA" sz="4800" b="1" i="1" u="sng" dirty="0" smtClean="0">
                <a:solidFill>
                  <a:srgbClr val="002060"/>
                </a:solidFill>
              </a:rPr>
              <a:t> </a:t>
            </a:r>
            <a:r>
              <a:rPr lang="uk-UA" sz="4800" b="1" i="1" dirty="0" smtClean="0">
                <a:solidFill>
                  <a:srgbClr val="002060"/>
                </a:solidFill>
              </a:rPr>
              <a:t>   </a:t>
            </a:r>
            <a:r>
              <a:rPr lang="uk-UA" sz="4800" b="1" i="1" dirty="0" smtClean="0">
                <a:solidFill>
                  <a:srgbClr val="FF0000"/>
                </a:solidFill>
              </a:rPr>
              <a:t>Косарки</a:t>
            </a:r>
          </a:p>
          <a:p>
            <a:r>
              <a:rPr lang="uk-UA" sz="4000" b="1" i="1" dirty="0" smtClean="0">
                <a:solidFill>
                  <a:srgbClr val="FF0000"/>
                </a:solidFill>
              </a:rPr>
              <a:t>  </a:t>
            </a:r>
            <a:r>
              <a:rPr lang="uk-UA" sz="3600" b="1" i="1" u="sng" dirty="0" smtClean="0">
                <a:solidFill>
                  <a:srgbClr val="002060"/>
                </a:solidFill>
              </a:rPr>
              <a:t>Мета уроку: </a:t>
            </a:r>
            <a:r>
              <a:rPr lang="uk-UA" sz="3600" b="1" i="1" dirty="0" smtClean="0">
                <a:solidFill>
                  <a:srgbClr val="002060"/>
                </a:solidFill>
              </a:rPr>
              <a:t> </a:t>
            </a:r>
            <a:r>
              <a:rPr lang="uk-UA" sz="3600" i="1" dirty="0" smtClean="0">
                <a:solidFill>
                  <a:srgbClr val="002060"/>
                </a:solidFill>
              </a:rPr>
              <a:t>Ознайомитись із призначенням , класифікацією, загальною будовою та використанням косарок.</a:t>
            </a:r>
          </a:p>
          <a:p>
            <a:r>
              <a:rPr lang="uk-UA" sz="3600" i="1" dirty="0" smtClean="0">
                <a:solidFill>
                  <a:srgbClr val="002060"/>
                </a:solidFill>
              </a:rPr>
              <a:t>  </a:t>
            </a:r>
            <a:r>
              <a:rPr lang="uk-UA" sz="3600" b="1" i="1" dirty="0" smtClean="0">
                <a:solidFill>
                  <a:srgbClr val="002060"/>
                </a:solidFill>
              </a:rPr>
              <a:t>Виховна мета: </a:t>
            </a:r>
            <a:r>
              <a:rPr lang="uk-UA" sz="3600" i="1" dirty="0" smtClean="0">
                <a:solidFill>
                  <a:srgbClr val="002060"/>
                </a:solidFill>
              </a:rPr>
              <a:t>розвивати логічне та творче мислення, уяву, вміння застосовувати набуті знання, виховувати взаємоповагу, взаєморозуміння та самостійність.</a:t>
            </a:r>
            <a:endParaRPr lang="ru-RU" sz="4000" i="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Юра\Pictures\2017-02-03 44444\44444 001.jpg"/>
          <p:cNvPicPr>
            <a:picLocks noChangeAspect="1" noChangeArrowheads="1"/>
          </p:cNvPicPr>
          <p:nvPr/>
        </p:nvPicPr>
        <p:blipFill>
          <a:blip r:embed="rId2" cstate="print"/>
          <a:srcRect l="898" t="8898" r="1824" b="10934"/>
          <a:stretch>
            <a:fillRect/>
          </a:stretch>
        </p:blipFill>
        <p:spPr bwMode="auto">
          <a:xfrm rot="10800000">
            <a:off x="0" y="15820"/>
            <a:ext cx="9144000" cy="6842179"/>
          </a:xfrm>
          <a:prstGeom prst="rect">
            <a:avLst/>
          </a:prstGeom>
          <a:noFill/>
        </p:spPr>
      </p:pic>
      <p:sp>
        <p:nvSpPr>
          <p:cNvPr id="3" name="TextBox 2"/>
          <p:cNvSpPr txBox="1"/>
          <p:nvPr/>
        </p:nvSpPr>
        <p:spPr>
          <a:xfrm>
            <a:off x="0" y="260648"/>
            <a:ext cx="9144000" cy="6247864"/>
          </a:xfrm>
          <a:prstGeom prst="rect">
            <a:avLst/>
          </a:prstGeom>
          <a:noFill/>
        </p:spPr>
        <p:txBody>
          <a:bodyPr wrap="square" rtlCol="0">
            <a:spAutoFit/>
          </a:bodyPr>
          <a:lstStyle/>
          <a:p>
            <a:pPr algn="ctr"/>
            <a:r>
              <a:rPr lang="uk-UA" sz="4800" b="1" dirty="0" smtClean="0"/>
              <a:t>План уроку</a:t>
            </a:r>
          </a:p>
          <a:p>
            <a:pPr algn="ctr"/>
            <a:endParaRPr lang="uk-UA" sz="3600" b="1" dirty="0" smtClean="0"/>
          </a:p>
          <a:p>
            <a:pPr marL="742950" indent="-742950">
              <a:buFont typeface="+mj-lt"/>
              <a:buAutoNum type="arabicPeriod"/>
            </a:pPr>
            <a:r>
              <a:rPr lang="uk-UA" sz="4000" b="1" i="1" dirty="0" smtClean="0"/>
              <a:t>Призначення  та класифікація косарок;</a:t>
            </a:r>
          </a:p>
          <a:p>
            <a:pPr marL="742950" indent="-742950">
              <a:buFont typeface="+mj-lt"/>
              <a:buAutoNum type="arabicPeriod"/>
            </a:pPr>
            <a:r>
              <a:rPr lang="uk-UA" sz="4000" b="1" i="1" dirty="0" smtClean="0"/>
              <a:t>Загальна будова косарок;</a:t>
            </a:r>
          </a:p>
          <a:p>
            <a:pPr marL="742950" indent="-742950">
              <a:buFont typeface="+mj-lt"/>
              <a:buAutoNum type="arabicPeriod"/>
            </a:pPr>
            <a:r>
              <a:rPr lang="uk-UA" sz="4000" b="1" i="1" dirty="0" smtClean="0"/>
              <a:t>Будова і призначення складових одиниць косарки;</a:t>
            </a:r>
          </a:p>
          <a:p>
            <a:pPr marL="742950" indent="-742950">
              <a:buFont typeface="+mj-lt"/>
              <a:buAutoNum type="arabicPeriod"/>
            </a:pPr>
            <a:r>
              <a:rPr lang="uk-UA" sz="4000" b="1" i="1" dirty="0" smtClean="0"/>
              <a:t>Використання  різних типів косарок в різних видах скошування; </a:t>
            </a:r>
          </a:p>
          <a:p>
            <a:pPr marL="742950" indent="-742950">
              <a:buFont typeface="+mj-lt"/>
              <a:buAutoNum type="arabicPeriod"/>
            </a:pPr>
            <a:endParaRPr lang="ru-RU" sz="3600"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Юра\Pictures\2017-02-03 222222\222222 001.jpg"/>
          <p:cNvPicPr/>
          <p:nvPr/>
        </p:nvPicPr>
        <p:blipFill>
          <a:blip r:embed="rId2" cstate="print"/>
          <a:srcRect l="3474" t="59020" r="38803" b="16090"/>
          <a:stretch>
            <a:fillRect/>
          </a:stretch>
        </p:blipFill>
        <p:spPr bwMode="auto">
          <a:xfrm rot="10800000">
            <a:off x="0" y="0"/>
            <a:ext cx="3563888" cy="2348880"/>
          </a:xfrm>
          <a:prstGeom prst="rect">
            <a:avLst/>
          </a:prstGeom>
          <a:noFill/>
          <a:ln w="9525">
            <a:noFill/>
            <a:miter lim="800000"/>
            <a:headEnd/>
            <a:tailEnd/>
          </a:ln>
        </p:spPr>
      </p:pic>
      <p:pic>
        <p:nvPicPr>
          <p:cNvPr id="3" name="Рисунок 2" descr="C:\Users\Юра\Pictures\2017-02-03 222222\222222 001.jpg"/>
          <p:cNvPicPr/>
          <p:nvPr/>
        </p:nvPicPr>
        <p:blipFill>
          <a:blip r:embed="rId2" cstate="print"/>
          <a:srcRect l="3474" t="33042" r="38803" b="43020"/>
          <a:stretch>
            <a:fillRect/>
          </a:stretch>
        </p:blipFill>
        <p:spPr bwMode="auto">
          <a:xfrm rot="10800000">
            <a:off x="5508104" y="4149080"/>
            <a:ext cx="3635896" cy="2708920"/>
          </a:xfrm>
          <a:prstGeom prst="rect">
            <a:avLst/>
          </a:prstGeom>
          <a:noFill/>
          <a:ln w="9525">
            <a:noFill/>
            <a:miter lim="800000"/>
            <a:headEnd/>
            <a:tailEnd/>
          </a:ln>
        </p:spPr>
      </p:pic>
      <p:pic>
        <p:nvPicPr>
          <p:cNvPr id="4" name="Рисунок 3" descr="C:\Users\Юра\Pictures\2017-02-03 222222\222222 001.jpg"/>
          <p:cNvPicPr/>
          <p:nvPr/>
        </p:nvPicPr>
        <p:blipFill>
          <a:blip r:embed="rId2" cstate="print"/>
          <a:srcRect l="3474" t="6492" r="38803" b="69088"/>
          <a:stretch>
            <a:fillRect/>
          </a:stretch>
        </p:blipFill>
        <p:spPr bwMode="auto">
          <a:xfrm rot="10800000">
            <a:off x="2915813" y="2060848"/>
            <a:ext cx="3384378" cy="2592288"/>
          </a:xfrm>
          <a:prstGeom prst="rect">
            <a:avLst/>
          </a:prstGeom>
          <a:noFill/>
          <a:ln w="9525">
            <a:noFill/>
            <a:miter lim="800000"/>
            <a:headEnd/>
            <a:tailEnd/>
          </a:ln>
        </p:spPr>
      </p:pic>
      <p:sp>
        <p:nvSpPr>
          <p:cNvPr id="6" name="TextBox 5"/>
          <p:cNvSpPr txBox="1"/>
          <p:nvPr/>
        </p:nvSpPr>
        <p:spPr>
          <a:xfrm>
            <a:off x="3635896" y="0"/>
            <a:ext cx="5256584" cy="2185214"/>
          </a:xfrm>
          <a:prstGeom prst="rect">
            <a:avLst/>
          </a:prstGeom>
          <a:noFill/>
        </p:spPr>
        <p:txBody>
          <a:bodyPr wrap="square" rtlCol="0">
            <a:spAutoFit/>
          </a:bodyPr>
          <a:lstStyle/>
          <a:p>
            <a:r>
              <a:rPr lang="uk-UA" sz="2800" i="1" dirty="0" smtClean="0">
                <a:solidFill>
                  <a:srgbClr val="0070C0"/>
                </a:solidFill>
              </a:rPr>
              <a:t>            </a:t>
            </a:r>
            <a:r>
              <a:rPr lang="uk-UA" sz="4000" b="1" i="1" dirty="0" smtClean="0">
                <a:solidFill>
                  <a:srgbClr val="0070C0"/>
                </a:solidFill>
              </a:rPr>
              <a:t> </a:t>
            </a:r>
            <a:r>
              <a:rPr lang="uk-UA" sz="3600" i="1" dirty="0" smtClean="0">
                <a:solidFill>
                  <a:srgbClr val="FF0000"/>
                </a:solidFill>
              </a:rPr>
              <a:t>косарки</a:t>
            </a:r>
          </a:p>
          <a:p>
            <a:r>
              <a:rPr lang="uk-UA" sz="2400" i="1" dirty="0" smtClean="0">
                <a:solidFill>
                  <a:schemeClr val="tx2">
                    <a:lumMod val="75000"/>
                  </a:schemeClr>
                </a:solidFill>
              </a:rPr>
              <a:t>- Призначені для </a:t>
            </a:r>
            <a:r>
              <a:rPr lang="uk-UA" sz="2400" b="1" i="1" dirty="0" smtClean="0">
                <a:solidFill>
                  <a:schemeClr val="tx2">
                    <a:lumMod val="75000"/>
                  </a:schemeClr>
                </a:solidFill>
              </a:rPr>
              <a:t>скошування і укладання масу в смугу </a:t>
            </a:r>
            <a:r>
              <a:rPr lang="uk-UA" sz="2400" i="1" dirty="0" smtClean="0">
                <a:solidFill>
                  <a:schemeClr val="tx2">
                    <a:lumMod val="75000"/>
                  </a:schemeClr>
                </a:solidFill>
              </a:rPr>
              <a:t>з невеликою (40 – 50 см)</a:t>
            </a:r>
            <a:r>
              <a:rPr lang="uk-UA" sz="2400" i="1" dirty="0" smtClean="0">
                <a:solidFill>
                  <a:srgbClr val="0070C0"/>
                </a:solidFill>
              </a:rPr>
              <a:t> </a:t>
            </a:r>
            <a:r>
              <a:rPr lang="uk-UA" sz="2400" i="1" dirty="0" smtClean="0">
                <a:solidFill>
                  <a:schemeClr val="tx2">
                    <a:lumMod val="75000"/>
                  </a:schemeClr>
                </a:solidFill>
              </a:rPr>
              <a:t>відстанню між ними для проходження   коліс    трактора</a:t>
            </a:r>
            <a:endParaRPr lang="ru-RU" sz="2400" i="1" dirty="0">
              <a:solidFill>
                <a:schemeClr val="tx2">
                  <a:lumMod val="75000"/>
                </a:schemeClr>
              </a:solidFill>
            </a:endParaRPr>
          </a:p>
        </p:txBody>
      </p:sp>
      <p:sp>
        <p:nvSpPr>
          <p:cNvPr id="8" name="TextBox 7"/>
          <p:cNvSpPr txBox="1"/>
          <p:nvPr/>
        </p:nvSpPr>
        <p:spPr>
          <a:xfrm>
            <a:off x="0" y="2420888"/>
            <a:ext cx="2915816" cy="2308324"/>
          </a:xfrm>
          <a:prstGeom prst="rect">
            <a:avLst/>
          </a:prstGeom>
          <a:noFill/>
        </p:spPr>
        <p:txBody>
          <a:bodyPr wrap="square" rtlCol="0">
            <a:spAutoFit/>
          </a:bodyPr>
          <a:lstStyle/>
          <a:p>
            <a:r>
              <a:rPr lang="uk-UA" sz="2400" i="1" dirty="0" smtClean="0"/>
              <a:t>   </a:t>
            </a:r>
            <a:r>
              <a:rPr lang="uk-UA" sz="2400" i="1" dirty="0" smtClean="0">
                <a:solidFill>
                  <a:schemeClr val="tx2">
                    <a:lumMod val="75000"/>
                  </a:schemeClr>
                </a:solidFill>
              </a:rPr>
              <a:t>Залежно від зони збирання трав і умов роботи застосовують косарки декількох типів: </a:t>
            </a:r>
            <a:r>
              <a:rPr lang="uk-UA" sz="2400" b="1" i="1" dirty="0" smtClean="0">
                <a:solidFill>
                  <a:schemeClr val="tx2">
                    <a:lumMod val="75000"/>
                  </a:schemeClr>
                </a:solidFill>
              </a:rPr>
              <a:t>за способом </a:t>
            </a:r>
            <a:endParaRPr lang="ru-RU" sz="2400" b="1" i="1" dirty="0">
              <a:solidFill>
                <a:schemeClr val="tx2">
                  <a:lumMod val="75000"/>
                </a:schemeClr>
              </a:solidFill>
            </a:endParaRPr>
          </a:p>
        </p:txBody>
      </p:sp>
      <p:sp>
        <p:nvSpPr>
          <p:cNvPr id="9" name="TextBox 8"/>
          <p:cNvSpPr txBox="1"/>
          <p:nvPr/>
        </p:nvSpPr>
        <p:spPr>
          <a:xfrm>
            <a:off x="0" y="4653136"/>
            <a:ext cx="5508104" cy="1569660"/>
          </a:xfrm>
          <a:prstGeom prst="rect">
            <a:avLst/>
          </a:prstGeom>
          <a:noFill/>
        </p:spPr>
        <p:txBody>
          <a:bodyPr wrap="square" rtlCol="0">
            <a:spAutoFit/>
          </a:bodyPr>
          <a:lstStyle/>
          <a:p>
            <a:r>
              <a:rPr lang="uk-UA" sz="2400" b="1" i="1" dirty="0" smtClean="0">
                <a:solidFill>
                  <a:schemeClr val="tx2">
                    <a:lumMod val="75000"/>
                  </a:schemeClr>
                </a:solidFill>
              </a:rPr>
              <a:t>агрегатування</a:t>
            </a:r>
            <a:r>
              <a:rPr lang="uk-UA" sz="2400" i="1" dirty="0" smtClean="0"/>
              <a:t> – причіпні та начіпні,</a:t>
            </a:r>
          </a:p>
          <a:p>
            <a:r>
              <a:rPr lang="uk-UA" sz="2400" i="1" dirty="0" smtClean="0"/>
              <a:t> </a:t>
            </a:r>
            <a:r>
              <a:rPr lang="uk-UA" sz="2400" b="1" i="1" dirty="0" smtClean="0">
                <a:solidFill>
                  <a:schemeClr val="tx2">
                    <a:lumMod val="75000"/>
                  </a:schemeClr>
                </a:solidFill>
              </a:rPr>
              <a:t>за кількістю встановлених різальних апаратів</a:t>
            </a:r>
            <a:r>
              <a:rPr lang="uk-UA" sz="2400" i="1" dirty="0" smtClean="0"/>
              <a:t> – </a:t>
            </a:r>
            <a:r>
              <a:rPr lang="uk-UA" sz="2400" i="1" dirty="0" err="1" smtClean="0"/>
              <a:t>одно-</a:t>
            </a:r>
            <a:r>
              <a:rPr lang="uk-UA" sz="2400" i="1" dirty="0" smtClean="0"/>
              <a:t>, </a:t>
            </a:r>
            <a:r>
              <a:rPr lang="uk-UA" sz="2400" i="1" dirty="0" err="1" smtClean="0"/>
              <a:t>дво-</a:t>
            </a:r>
            <a:r>
              <a:rPr lang="uk-UA" sz="2400" i="1" dirty="0" smtClean="0"/>
              <a:t>, </a:t>
            </a:r>
            <a:r>
              <a:rPr lang="uk-UA" sz="2400" i="1" dirty="0" err="1" smtClean="0"/>
              <a:t>три-</a:t>
            </a:r>
            <a:r>
              <a:rPr lang="uk-UA" sz="2400" i="1" dirty="0" smtClean="0"/>
              <a:t>, та </a:t>
            </a:r>
            <a:r>
              <a:rPr lang="uk-UA" sz="2400" i="1" dirty="0" err="1" smtClean="0"/>
              <a:t>багатобрусні</a:t>
            </a:r>
            <a:r>
              <a:rPr lang="uk-UA" sz="2400" i="1" dirty="0" smtClean="0"/>
              <a:t>.  </a:t>
            </a:r>
            <a:endParaRPr lang="ru-RU" sz="24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Юра\Pictures\2017-02-03 33333\33333 001.jpg"/>
          <p:cNvPicPr/>
          <p:nvPr/>
        </p:nvPicPr>
        <p:blipFill>
          <a:blip r:embed="rId2" cstate="print"/>
          <a:srcRect l="2031" t="41455" r="4061" b="2901"/>
          <a:stretch>
            <a:fillRect/>
          </a:stretch>
        </p:blipFill>
        <p:spPr bwMode="auto">
          <a:xfrm rot="10800000">
            <a:off x="-3" y="-2"/>
            <a:ext cx="9144002" cy="6857999"/>
          </a:xfrm>
          <a:prstGeom prst="rect">
            <a:avLst/>
          </a:prstGeom>
          <a:noFill/>
          <a:ln w="9525">
            <a:noFill/>
            <a:miter lim="800000"/>
            <a:headEnd/>
            <a:tailEnd/>
          </a:ln>
        </p:spPr>
      </p:pic>
      <p:sp>
        <p:nvSpPr>
          <p:cNvPr id="3" name="TextBox 2"/>
          <p:cNvSpPr txBox="1"/>
          <p:nvPr/>
        </p:nvSpPr>
        <p:spPr>
          <a:xfrm>
            <a:off x="0" y="2132856"/>
            <a:ext cx="8604448" cy="2123658"/>
          </a:xfrm>
          <a:prstGeom prst="rect">
            <a:avLst/>
          </a:prstGeom>
          <a:noFill/>
        </p:spPr>
        <p:txBody>
          <a:bodyPr wrap="square" rtlCol="0">
            <a:spAutoFit/>
          </a:bodyPr>
          <a:lstStyle/>
          <a:p>
            <a:pPr algn="ctr"/>
            <a:r>
              <a:rPr lang="uk-UA" sz="3600" b="1" i="1" dirty="0" smtClean="0">
                <a:solidFill>
                  <a:srgbClr val="002060"/>
                </a:solidFill>
              </a:rPr>
              <a:t>      </a:t>
            </a:r>
            <a:r>
              <a:rPr lang="uk-UA" sz="4400" b="1" i="1" dirty="0" smtClean="0">
                <a:solidFill>
                  <a:srgbClr val="002060"/>
                </a:solidFill>
              </a:rPr>
              <a:t>З  яких складових одиниць і механізмів складається  косарка?</a:t>
            </a:r>
            <a:endParaRPr lang="ru-RU" sz="4400" b="1" i="1" dirty="0">
              <a:solidFill>
                <a:srgbClr val="00206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TotalTime>
  <Words>1139</Words>
  <Application>Microsoft Office PowerPoint</Application>
  <PresentationFormat>Экран (4:3)</PresentationFormat>
  <Paragraphs>225</Paragraphs>
  <Slides>27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27</vt:i4>
      </vt:variant>
    </vt:vector>
  </HeadingPairs>
  <TitlesOfParts>
    <vt:vector size="32" baseType="lpstr">
      <vt:lpstr>Arial</vt:lpstr>
      <vt:lpstr>Arial Black</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Юра</dc:creator>
  <cp:lastModifiedBy>lenovo</cp:lastModifiedBy>
  <cp:revision>86</cp:revision>
  <dcterms:created xsi:type="dcterms:W3CDTF">2017-02-02T16:32:16Z</dcterms:created>
  <dcterms:modified xsi:type="dcterms:W3CDTF">2017-02-06T08:36:29Z</dcterms:modified>
</cp:coreProperties>
</file>