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2" r:id="rId8"/>
    <p:sldId id="261" r:id="rId9"/>
    <p:sldId id="263" r:id="rId10"/>
    <p:sldId id="265" r:id="rId11"/>
    <p:sldId id="264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Марина\Desktop\24407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387424"/>
            <a:ext cx="10259007" cy="724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21317759">
            <a:off x="3347864" y="1196752"/>
            <a:ext cx="338437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/>
              <a:t>Winterfreude</a:t>
            </a:r>
            <a:endParaRPr lang="ru-RU" sz="4000" b="1" dirty="0"/>
          </a:p>
        </p:txBody>
      </p:sp>
      <p:sp>
        <p:nvSpPr>
          <p:cNvPr id="5" name="TextBox 4"/>
          <p:cNvSpPr txBox="1"/>
          <p:nvPr/>
        </p:nvSpPr>
        <p:spPr>
          <a:xfrm rot="21291799">
            <a:off x="2861931" y="2719566"/>
            <a:ext cx="5084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презентація до уроку у 7 класі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2726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Марина\Desktop\zimnie-novogodnie-fony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27784" y="548679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Mein Wunschgeschenk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5696" y="4941168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Was w</a:t>
            </a:r>
            <a:r>
              <a:rPr lang="de-DE" sz="3200" b="1" dirty="0" err="1" smtClean="0">
                <a:solidFill>
                  <a:schemeClr val="tx2"/>
                </a:solidFill>
              </a:rPr>
              <a:t>ünschst</a:t>
            </a:r>
            <a:r>
              <a:rPr lang="de-DE" sz="3200" b="1" dirty="0" smtClean="0">
                <a:solidFill>
                  <a:schemeClr val="tx2"/>
                </a:solidFill>
              </a:rPr>
              <a:t> du zu Weihnachten</a:t>
            </a:r>
            <a:r>
              <a:rPr lang="de-DE" sz="3200" b="1" dirty="0">
                <a:solidFill>
                  <a:schemeClr val="tx2"/>
                </a:solidFill>
              </a:rPr>
              <a:t>?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412776"/>
            <a:ext cx="1725038" cy="3101398"/>
          </a:xfrm>
        </p:spPr>
      </p:pic>
      <p:pic>
        <p:nvPicPr>
          <p:cNvPr id="1028" name="Picture 4" descr="http://galerey-room.ru/images/160638_141173319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0808"/>
            <a:ext cx="2934916" cy="247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31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Марина\Desktop\zimnie-novogodnie-fony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39752" y="561224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Weihnachten  S. 69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6672" y="4797152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Tisch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Familie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Weihnachtsmann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Lieder,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Kuchen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Geschenke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Kugel</a:t>
            </a:r>
            <a:r>
              <a:rPr lang="de-DE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Kerzen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Weinachtsbaum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Adventskranz</a:t>
            </a:r>
            <a:endParaRPr lang="de-DE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14053"/>
            <a:ext cx="6618357" cy="3213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278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Марина\Desktop\zimnie-novogodnie-fony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87824" y="1052736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Hausaufgabe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639" y="2132856"/>
            <a:ext cx="864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Schreibt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ihr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einen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Wunschzettel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3200" i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Beispiel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Üb. 5 S. 69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>
              <a:lnSpc>
                <a:spcPct val="150000"/>
              </a:lnSpc>
            </a:pPr>
            <a:endParaRPr lang="de-DE" sz="3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795560"/>
              </p:ext>
            </p:extLst>
          </p:nvPr>
        </p:nvGraphicFramePr>
        <p:xfrm>
          <a:off x="468319" y="4077072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Критерії</a:t>
                      </a:r>
                      <a:r>
                        <a:rPr lang="uk-UA" baseline="0" dirty="0" smtClean="0"/>
                        <a:t> оцінювання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Обсяг (не менше 7 </a:t>
                      </a:r>
                      <a:r>
                        <a:rPr lang="uk-UA" dirty="0" err="1" smtClean="0"/>
                        <a:t>реч</a:t>
                      </a:r>
                      <a:r>
                        <a:rPr lang="uk-UA" dirty="0" smtClean="0"/>
                        <a:t>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Граматика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Творчість,</a:t>
                      </a:r>
                      <a:r>
                        <a:rPr lang="uk-UA" baseline="0" dirty="0" smtClean="0"/>
                        <a:t> креативність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Вимова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12 балів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889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Марина\Desktop\zimnie-novogodnie-fony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6" y="1700808"/>
            <a:ext cx="59046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Danke für die Arbeit.</a:t>
            </a:r>
          </a:p>
          <a:p>
            <a:pPr algn="ctr"/>
            <a:endParaRPr lang="de-DE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de-DE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Die Stunde ist zu Ende.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061" y="3861048"/>
            <a:ext cx="2225926" cy="2189058"/>
          </a:xfrm>
        </p:spPr>
      </p:pic>
    </p:spTree>
    <p:extLst>
      <p:ext uri="{BB962C8B-B14F-4D97-AF65-F5344CB8AC3E}">
        <p14:creationId xmlns:p14="http://schemas.microsoft.com/office/powerpoint/2010/main" val="370129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Марина\Desktop\zimnie-novogodnie-fony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27784" y="548679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Heute im Unterricht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2900" y="1340768"/>
            <a:ext cx="86409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sz="2800" b="1" dirty="0" smtClean="0">
                <a:solidFill>
                  <a:schemeClr val="tx2"/>
                </a:solidFill>
              </a:rPr>
              <a:t>Mundgymnastik</a:t>
            </a:r>
            <a:endParaRPr lang="ru-RU" sz="2800" b="1" dirty="0" smtClean="0">
              <a:solidFill>
                <a:schemeClr val="tx2"/>
              </a:solidFill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sz="2800" b="1" dirty="0" smtClean="0">
                <a:solidFill>
                  <a:schemeClr val="tx2"/>
                </a:solidFill>
              </a:rPr>
              <a:t>Hausaufgabe prüfen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sz="2800" b="1" dirty="0" smtClean="0">
                <a:solidFill>
                  <a:schemeClr val="tx2"/>
                </a:solidFill>
              </a:rPr>
              <a:t>Sprechen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sz="2800" b="1" dirty="0" smtClean="0">
                <a:solidFill>
                  <a:schemeClr val="tx2"/>
                </a:solidFill>
              </a:rPr>
              <a:t>Lesen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sz="2800" b="1" dirty="0" smtClean="0">
                <a:solidFill>
                  <a:schemeClr val="tx2"/>
                </a:solidFill>
              </a:rPr>
              <a:t>Fragen beantworten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sz="2800" b="1" dirty="0" smtClean="0">
                <a:solidFill>
                  <a:schemeClr val="tx2"/>
                </a:solidFill>
              </a:rPr>
              <a:t>Lexik üben</a:t>
            </a:r>
          </a:p>
          <a:p>
            <a:pPr marL="342900" indent="-342900">
              <a:buAutoNum type="arabicPeriod"/>
            </a:pPr>
            <a:endParaRPr lang="de-DE" dirty="0" smtClean="0"/>
          </a:p>
          <a:p>
            <a:pPr marL="342900" indent="-342900">
              <a:buAutoNum type="arabicPeriod"/>
            </a:pPr>
            <a:endParaRPr lang="de-DE" dirty="0" smtClean="0"/>
          </a:p>
          <a:p>
            <a:pPr marL="342900" indent="-342900">
              <a:buAutoNum type="arabicPeriod"/>
            </a:pPr>
            <a:endParaRPr lang="uk-UA" dirty="0" smtClean="0"/>
          </a:p>
          <a:p>
            <a:pPr marL="342900" indent="-342900">
              <a:buAutoNum type="arabicPeriod"/>
            </a:pPr>
            <a:endParaRPr lang="de-D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23686"/>
            <a:ext cx="3682724" cy="3010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806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Марина\Desktop\zimnie-novogodnie-fony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69922" y="2945338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Unterrichtsregel</a:t>
            </a:r>
            <a:r>
              <a:rPr lang="en-US" sz="36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</a:t>
            </a:r>
            <a:endParaRPr lang="ru-RU" sz="36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2900" y="1340768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de-DE" dirty="0" smtClean="0"/>
          </a:p>
          <a:p>
            <a:pPr marL="342900" indent="-342900">
              <a:buAutoNum type="arabicPeriod"/>
            </a:pPr>
            <a:endParaRPr lang="de-DE" dirty="0" smtClean="0"/>
          </a:p>
          <a:p>
            <a:pPr marL="342900" indent="-342900">
              <a:buAutoNum type="arabicPeriod"/>
            </a:pPr>
            <a:endParaRPr lang="uk-UA" dirty="0" smtClean="0"/>
          </a:p>
          <a:p>
            <a:pPr marL="342900" indent="-342900">
              <a:buAutoNum type="arabicPeriod"/>
            </a:pPr>
            <a:endParaRPr lang="de-DE" dirty="0"/>
          </a:p>
        </p:txBody>
      </p:sp>
      <p:pic>
        <p:nvPicPr>
          <p:cNvPr id="3074" name="Picture 2" descr="C:\Users\Марина\Desktop\Gespraechsregel-1_Leise-se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83" y="588459"/>
            <a:ext cx="1897039" cy="268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78" y="3789040"/>
            <a:ext cx="1932350" cy="282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C:\Users\Марина\Desktop\Gespraechsregel-2_Zuhoere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880" y="613359"/>
            <a:ext cx="1879414" cy="265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Марина\Desktop\keine Handy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687052"/>
            <a:ext cx="2006228" cy="283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47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на\Desktop\zimnie-novogodnie-fony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71" y="-3633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564992"/>
            <a:ext cx="2044048" cy="2601440"/>
          </a:xfrm>
        </p:spPr>
      </p:pic>
      <p:sp>
        <p:nvSpPr>
          <p:cNvPr id="4" name="TextBox 3"/>
          <p:cNvSpPr txBox="1"/>
          <p:nvPr/>
        </p:nvSpPr>
        <p:spPr>
          <a:xfrm>
            <a:off x="2771800" y="548679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Mundgymnastik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1574475"/>
            <a:ext cx="583443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Draußen steht ein weißer Mann,</a:t>
            </a:r>
          </a:p>
          <a:p>
            <a:endParaRPr lang="de-DE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Der sich niemals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*</a:t>
            </a:r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wärmen kann,</a:t>
            </a:r>
          </a:p>
          <a:p>
            <a:endParaRPr lang="de-DE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Wenn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*</a:t>
            </a:r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die Frühjahrssonne scheint,</a:t>
            </a:r>
          </a:p>
          <a:p>
            <a:endParaRPr lang="de-DE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*</a:t>
            </a:r>
            <a:r>
              <a:rPr lang="de-DE" sz="2800" b="1" dirty="0" smtClean="0">
                <a:solidFill>
                  <a:schemeClr val="accent1">
                    <a:lumMod val="50000"/>
                  </a:schemeClr>
                </a:solidFill>
              </a:rPr>
              <a:t>Schwitzt der weiße Mann und weint.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32542" y="5067341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*</a:t>
            </a:r>
            <a:r>
              <a:rPr lang="de-DE" sz="2400" dirty="0" smtClean="0"/>
              <a:t>sich wärmen </a:t>
            </a:r>
            <a:r>
              <a:rPr lang="ru-RU" sz="2400" dirty="0" smtClean="0"/>
              <a:t>– </a:t>
            </a:r>
            <a:r>
              <a:rPr lang="ru-RU" sz="2400" dirty="0" err="1" smtClean="0"/>
              <a:t>зігрітися</a:t>
            </a:r>
            <a:endParaRPr lang="ru-RU" sz="2400" dirty="0" smtClean="0"/>
          </a:p>
          <a:p>
            <a:r>
              <a:rPr lang="uk-UA" sz="2400" dirty="0" smtClean="0"/>
              <a:t>*</a:t>
            </a:r>
            <a:r>
              <a:rPr lang="en-US" sz="2400" dirty="0" smtClean="0"/>
              <a:t>die </a:t>
            </a:r>
            <a:r>
              <a:rPr lang="de-DE" sz="2400" dirty="0" smtClean="0"/>
              <a:t>Frühjahrssonne</a:t>
            </a:r>
            <a:r>
              <a:rPr lang="uk-UA" sz="2400" dirty="0" smtClean="0"/>
              <a:t> – весняне сонечко</a:t>
            </a:r>
            <a:endParaRPr lang="en-US" sz="2400" dirty="0" smtClean="0"/>
          </a:p>
          <a:p>
            <a:r>
              <a:rPr lang="uk-UA" sz="2400" dirty="0" smtClean="0"/>
              <a:t>*</a:t>
            </a:r>
            <a:r>
              <a:rPr lang="en-US" sz="2400" dirty="0" err="1" smtClean="0"/>
              <a:t>schwitz</a:t>
            </a:r>
            <a:r>
              <a:rPr lang="de-DE" sz="2400" dirty="0" smtClean="0"/>
              <a:t>en</a:t>
            </a:r>
            <a:r>
              <a:rPr lang="en-US" sz="2400" dirty="0" smtClean="0"/>
              <a:t> </a:t>
            </a:r>
            <a:r>
              <a:rPr lang="uk-UA" sz="2400" dirty="0" smtClean="0"/>
              <a:t>- </a:t>
            </a:r>
            <a:r>
              <a:rPr lang="ru-RU" sz="2400" dirty="0" err="1"/>
              <a:t>танути</a:t>
            </a:r>
            <a:endParaRPr lang="uk-UA" sz="2400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022055" y="4463534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</a:t>
            </a:r>
            <a:r>
              <a:rPr lang="de-DE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chneemann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5307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Марина\Desktop\zimnie-novogodnie-fony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27784" y="548679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Hausaufgabe Üb.1 S.66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1052736"/>
            <a:ext cx="741682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de-DE" sz="3200" dirty="0" smtClean="0"/>
              <a:t>Viele Kinder </a:t>
            </a:r>
            <a:r>
              <a:rPr lang="en-US" sz="3200" dirty="0" smtClean="0"/>
              <a:t>________</a:t>
            </a:r>
            <a:r>
              <a:rPr lang="de-DE" sz="3200" dirty="0" smtClean="0"/>
              <a:t>Geburtstagsparty.</a:t>
            </a:r>
          </a:p>
          <a:p>
            <a:pPr algn="just">
              <a:lnSpc>
                <a:spcPct val="150000"/>
              </a:lnSpc>
            </a:pPr>
            <a:r>
              <a:rPr lang="de-DE" sz="3200" dirty="0" smtClean="0"/>
              <a:t> Die Freunde und Freundinnen________ . </a:t>
            </a:r>
          </a:p>
          <a:p>
            <a:pPr algn="just">
              <a:lnSpc>
                <a:spcPct val="150000"/>
              </a:lnSpc>
            </a:pPr>
            <a:r>
              <a:rPr lang="de-DE" sz="3200" dirty="0" err="1" smtClean="0"/>
              <a:t>Sie_________die</a:t>
            </a:r>
            <a:r>
              <a:rPr lang="de-DE" sz="3200" dirty="0" smtClean="0"/>
              <a:t> Geburtstagstorte und ________Tee, Cola oder Mineralwasser. Am Abend _________alle Hamburger oder Pizza. Die </a:t>
            </a:r>
            <a:r>
              <a:rPr lang="de-DE" sz="3200" dirty="0" err="1" smtClean="0"/>
              <a:t>Kinder________Lotto</a:t>
            </a:r>
            <a:r>
              <a:rPr lang="de-DE" sz="3200" dirty="0" smtClean="0"/>
              <a:t>, Karten oder	________  Video.</a:t>
            </a:r>
            <a:endParaRPr lang="de-DE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73298" y="1219596"/>
            <a:ext cx="11873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b="1" dirty="0">
                <a:solidFill>
                  <a:srgbClr val="00B050"/>
                </a:solidFill>
              </a:rPr>
              <a:t>feiern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12160" y="1923186"/>
            <a:ext cx="16846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b="1" dirty="0" smtClean="0">
                <a:solidFill>
                  <a:srgbClr val="00B050"/>
                </a:solidFill>
              </a:rPr>
              <a:t>kommen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46685" y="2708920"/>
            <a:ext cx="11448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b="1" dirty="0">
                <a:solidFill>
                  <a:srgbClr val="00B050"/>
                </a:solidFill>
              </a:rPr>
              <a:t>essen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3455988"/>
            <a:ext cx="14061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b="1" dirty="0">
                <a:solidFill>
                  <a:srgbClr val="00B050"/>
                </a:solidFill>
              </a:rPr>
              <a:t>trinken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24273" y="4149079"/>
            <a:ext cx="11448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b="1" dirty="0">
                <a:solidFill>
                  <a:srgbClr val="00B050"/>
                </a:solidFill>
              </a:rPr>
              <a:t>essen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20083" y="4869159"/>
            <a:ext cx="14959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b="1" dirty="0">
                <a:solidFill>
                  <a:srgbClr val="00B050"/>
                </a:solidFill>
              </a:rPr>
              <a:t>spielen 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95736" y="5589240"/>
            <a:ext cx="12009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b="1" dirty="0">
                <a:solidFill>
                  <a:srgbClr val="00B050"/>
                </a:solidFill>
              </a:rPr>
              <a:t>sehen</a:t>
            </a:r>
            <a:endParaRPr lang="ru-R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93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Марина\Desktop\zimnie-novogodnie-fony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27784" y="548679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Was ist Weihnachten?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5229200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>
                <a:solidFill>
                  <a:schemeClr val="tx2"/>
                </a:solidFill>
              </a:rPr>
              <a:t>Für mich ist Weihnachten …</a:t>
            </a:r>
            <a:endParaRPr lang="de-DE" sz="3600" b="1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5" y="548679"/>
            <a:ext cx="204787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75" y="1381125"/>
            <a:ext cx="363855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622" y="3358534"/>
            <a:ext cx="2088422" cy="1564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06" y="1195010"/>
            <a:ext cx="2573440" cy="1872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035852"/>
            <a:ext cx="2519165" cy="1887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797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Марина\Desktop\zimnie-novogodnie-fony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81028" y="871844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Займенник </a:t>
            </a:r>
            <a:r>
              <a:rPr lang="de-DE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man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7251" y="1628800"/>
            <a:ext cx="76328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err="1"/>
              <a:t>Неозначений</a:t>
            </a:r>
            <a:r>
              <a:rPr lang="ru-RU" sz="3200" dirty="0"/>
              <a:t> </a:t>
            </a:r>
            <a:r>
              <a:rPr lang="ru-RU" sz="3200" dirty="0" err="1"/>
              <a:t>займенник</a:t>
            </a:r>
            <a:r>
              <a:rPr lang="ru-RU" sz="3200" dirty="0"/>
              <a:t> </a:t>
            </a:r>
            <a:r>
              <a:rPr lang="de-DE" sz="3200" i="1" dirty="0"/>
              <a:t>man </a:t>
            </a:r>
            <a:r>
              <a:rPr lang="ru-RU" sz="3200" dirty="0" err="1" smtClean="0"/>
              <a:t>виконує</a:t>
            </a:r>
            <a:r>
              <a:rPr lang="ru-RU" sz="3200" dirty="0" smtClean="0"/>
              <a:t> </a:t>
            </a:r>
            <a:r>
              <a:rPr lang="ru-RU" sz="3200" dirty="0" err="1"/>
              <a:t>функцію</a:t>
            </a:r>
            <a:r>
              <a:rPr lang="ru-RU" sz="3200" dirty="0"/>
              <a:t> </a:t>
            </a:r>
            <a:r>
              <a:rPr lang="ru-RU" sz="3200" dirty="0" err="1"/>
              <a:t>підмета</a:t>
            </a:r>
            <a:r>
              <a:rPr lang="ru-RU" sz="3200" dirty="0"/>
              <a:t> у </a:t>
            </a:r>
            <a:r>
              <a:rPr lang="ru-RU" sz="3200" dirty="0" err="1"/>
              <a:t>неозначено-особових</a:t>
            </a:r>
            <a:r>
              <a:rPr lang="ru-RU" sz="3200" dirty="0"/>
              <a:t> </a:t>
            </a:r>
            <a:r>
              <a:rPr lang="ru-RU" sz="3200" dirty="0" err="1"/>
              <a:t>реченнях</a:t>
            </a:r>
            <a:r>
              <a:rPr lang="ru-RU" sz="3200" dirty="0"/>
              <a:t>. </a:t>
            </a:r>
            <a:r>
              <a:rPr lang="ru-RU" sz="3200" dirty="0" err="1"/>
              <a:t>Займенник</a:t>
            </a:r>
            <a:r>
              <a:rPr lang="ru-RU" sz="3200" i="1" dirty="0"/>
              <a:t> </a:t>
            </a:r>
            <a:r>
              <a:rPr lang="de-DE" sz="3200" i="1" dirty="0"/>
              <a:t>man</a:t>
            </a:r>
            <a:r>
              <a:rPr lang="de-DE" sz="3200" dirty="0"/>
              <a:t> </a:t>
            </a:r>
            <a:r>
              <a:rPr lang="ru-RU" sz="3200" dirty="0"/>
              <a:t>не </a:t>
            </a:r>
            <a:r>
              <a:rPr lang="ru-RU" sz="3200" dirty="0" err="1"/>
              <a:t>відмінюється</a:t>
            </a:r>
            <a:r>
              <a:rPr lang="ru-RU" sz="3200" dirty="0"/>
              <a:t>. В </a:t>
            </a:r>
            <a:r>
              <a:rPr lang="ru-RU" sz="3200" dirty="0" err="1"/>
              <a:t>українській</a:t>
            </a:r>
            <a:r>
              <a:rPr lang="ru-RU" sz="3200" dirty="0"/>
              <a:t> </a:t>
            </a:r>
            <a:r>
              <a:rPr lang="ru-RU" sz="3200" dirty="0" err="1"/>
              <a:t>мові</a:t>
            </a:r>
            <a:r>
              <a:rPr lang="ru-RU" sz="3200" dirty="0"/>
              <a:t> </a:t>
            </a:r>
            <a:r>
              <a:rPr lang="ru-RU" sz="3200" dirty="0" err="1"/>
              <a:t>немає</a:t>
            </a:r>
            <a:r>
              <a:rPr lang="ru-RU" sz="3200" dirty="0"/>
              <a:t> </a:t>
            </a:r>
            <a:r>
              <a:rPr lang="ru-RU" sz="3200" dirty="0" err="1"/>
              <a:t>відповідного</a:t>
            </a:r>
            <a:r>
              <a:rPr lang="ru-RU" sz="3200" dirty="0"/>
              <a:t> </a:t>
            </a:r>
            <a:r>
              <a:rPr lang="ru-RU" sz="3200" dirty="0" err="1" smtClean="0"/>
              <a:t>займенника</a:t>
            </a:r>
            <a:r>
              <a:rPr lang="ru-RU" sz="3200" dirty="0" smtClean="0"/>
              <a:t>, </a:t>
            </a:r>
            <a:r>
              <a:rPr lang="uk-UA" sz="3200" dirty="0" smtClean="0"/>
              <a:t>перекладається 3 </a:t>
            </a:r>
            <a:r>
              <a:rPr lang="uk-UA" sz="3200" dirty="0" err="1" smtClean="0"/>
              <a:t>ос.мн</a:t>
            </a:r>
            <a:r>
              <a:rPr lang="uk-UA" sz="3200" dirty="0" smtClean="0"/>
              <a:t>.</a:t>
            </a:r>
            <a:r>
              <a:rPr lang="ru-RU" sz="3200" dirty="0" smtClean="0"/>
              <a:t> </a:t>
            </a:r>
            <a:endParaRPr lang="uk-UA" sz="3200" dirty="0" smtClean="0"/>
          </a:p>
        </p:txBody>
      </p:sp>
      <p:pic>
        <p:nvPicPr>
          <p:cNvPr id="102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365104"/>
            <a:ext cx="2441476" cy="180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40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Марина\Desktop\zimnie-novogodnie-fony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63017" y="261990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Fragen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040106"/>
            <a:ext cx="91450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	</a:t>
            </a:r>
            <a:r>
              <a:rPr lang="de-DE" sz="2400" b="1" dirty="0" smtClean="0"/>
              <a:t>1.Wann feiert </a:t>
            </a:r>
            <a:r>
              <a:rPr lang="de-DE" sz="2400" b="1" dirty="0" smtClean="0">
                <a:hlinkClick r:id="rId3" action="ppaction://hlinksldjump"/>
              </a:rPr>
              <a:t>man</a:t>
            </a:r>
            <a:r>
              <a:rPr lang="de-DE" sz="2400" b="1" dirty="0" smtClean="0"/>
              <a:t> Weihnachten in Deutschland?</a:t>
            </a:r>
          </a:p>
          <a:p>
            <a:r>
              <a:rPr lang="de-DE" sz="2400" b="1" dirty="0" smtClean="0"/>
              <a:t> </a:t>
            </a:r>
          </a:p>
          <a:p>
            <a:pPr algn="ctr"/>
            <a:r>
              <a:rPr lang="de-DE" sz="2400" dirty="0" smtClean="0"/>
              <a:t>					</a:t>
            </a:r>
            <a:endParaRPr lang="de-DE" sz="2400" b="1" dirty="0" smtClean="0"/>
          </a:p>
          <a:p>
            <a:r>
              <a:rPr lang="de-DE" sz="2400" b="1" dirty="0" smtClean="0"/>
              <a:t>	2. Was singt man in der Weihnachtszeit? </a:t>
            </a:r>
          </a:p>
          <a:p>
            <a:endParaRPr lang="de-DE" sz="2400" b="1" dirty="0" smtClean="0"/>
          </a:p>
          <a:p>
            <a:pPr algn="ctr"/>
            <a:r>
              <a:rPr lang="de-DE" sz="2400" b="1" dirty="0" smtClean="0"/>
              <a:t>					</a:t>
            </a:r>
          </a:p>
          <a:p>
            <a:r>
              <a:rPr lang="de-DE" sz="2400" b="1" dirty="0" smtClean="0"/>
              <a:t>	3. Wie viele Kerzen brennen auf dem Adventskranz </a:t>
            </a:r>
          </a:p>
          <a:p>
            <a:r>
              <a:rPr lang="de-DE" sz="2400" b="1" dirty="0" smtClean="0"/>
              <a:t>	am Heiligen Abend?</a:t>
            </a:r>
          </a:p>
          <a:p>
            <a:endParaRPr lang="de-DE" sz="2400" b="1" dirty="0" smtClean="0"/>
          </a:p>
          <a:p>
            <a:endParaRPr lang="de-DE" sz="2400" b="1" dirty="0"/>
          </a:p>
          <a:p>
            <a:r>
              <a:rPr lang="de-DE" sz="2400" b="1" dirty="0" smtClean="0"/>
              <a:t>	4. Was bekommen die Kinder zu Weihnachten? </a:t>
            </a:r>
          </a:p>
          <a:p>
            <a:pPr algn="ctr"/>
            <a:r>
              <a:rPr lang="de-DE" sz="2400" b="1" dirty="0" smtClean="0"/>
              <a:t>					</a:t>
            </a:r>
            <a:endParaRPr lang="de-DE" sz="2400" b="1" dirty="0" smtClean="0">
              <a:solidFill>
                <a:srgbClr val="0070C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651" y="4821471"/>
            <a:ext cx="1028700" cy="1485900"/>
          </a:xfrm>
        </p:spPr>
      </p:pic>
      <p:sp>
        <p:nvSpPr>
          <p:cNvPr id="3" name="Прямоугольник 2"/>
          <p:cNvSpPr/>
          <p:nvPr/>
        </p:nvSpPr>
        <p:spPr>
          <a:xfrm>
            <a:off x="5221672" y="1446341"/>
            <a:ext cx="3269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solidFill>
                  <a:srgbClr val="0070C0"/>
                </a:solidFill>
              </a:rPr>
              <a:t>(</a:t>
            </a:r>
            <a:r>
              <a:rPr lang="de-DE" sz="2400" b="1" dirty="0">
                <a:solidFill>
                  <a:srgbClr val="0070C0"/>
                </a:solidFill>
              </a:rPr>
              <a:t>am 25. Dezember)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08821" y="2559131"/>
            <a:ext cx="37095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de-DE" sz="2400" b="1" dirty="0">
                <a:solidFill>
                  <a:srgbClr val="0070C0"/>
                </a:solidFill>
              </a:rPr>
              <a:t>(</a:t>
            </a:r>
            <a:r>
              <a:rPr lang="de-DE" sz="2400" b="1" dirty="0" smtClean="0">
                <a:solidFill>
                  <a:srgbClr val="0070C0"/>
                </a:solidFill>
              </a:rPr>
              <a:t>Weihnachtslieder</a:t>
            </a:r>
            <a:r>
              <a:rPr lang="de-DE" sz="2400" b="1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89223" y="3789040"/>
            <a:ext cx="1534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de-DE" sz="2400" b="1" dirty="0">
                <a:solidFill>
                  <a:prstClr val="black"/>
                </a:solidFill>
              </a:rPr>
              <a:t> </a:t>
            </a:r>
            <a:r>
              <a:rPr lang="de-DE" sz="2400" b="1" dirty="0">
                <a:solidFill>
                  <a:srgbClr val="0070C0"/>
                </a:solidFill>
              </a:rPr>
              <a:t>(4 Kerzen)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054618" y="5102756"/>
            <a:ext cx="17600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de-DE" sz="2400" b="1" dirty="0">
                <a:solidFill>
                  <a:srgbClr val="0070C0"/>
                </a:solidFill>
              </a:rPr>
              <a:t>(Geschenke)</a:t>
            </a:r>
          </a:p>
        </p:txBody>
      </p:sp>
    </p:spTree>
    <p:extLst>
      <p:ext uri="{BB962C8B-B14F-4D97-AF65-F5344CB8AC3E}">
        <p14:creationId xmlns:p14="http://schemas.microsoft.com/office/powerpoint/2010/main" val="412024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Марина\Desktop\zimnie-novogodnie-fony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517932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Mein Wunschzettel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de-DE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Üb. 5 S. 69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18" y="1164263"/>
            <a:ext cx="6104596" cy="334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15208" y="4511897"/>
            <a:ext cx="7128792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400" b="1" dirty="0" smtClean="0">
                <a:solidFill>
                  <a:schemeClr val="tx2"/>
                </a:solidFill>
              </a:rPr>
              <a:t>Inliner</a:t>
            </a:r>
            <a:r>
              <a:rPr lang="de-DE" sz="2400" dirty="0" smtClean="0"/>
              <a:t> </a:t>
            </a:r>
            <a:r>
              <a:rPr lang="ru-RU" sz="2400" dirty="0" smtClean="0"/>
              <a:t>ролики</a:t>
            </a:r>
            <a:r>
              <a:rPr lang="de-DE" sz="2400" dirty="0" smtClean="0"/>
              <a:t>	</a:t>
            </a:r>
            <a:r>
              <a:rPr lang="de-DE" sz="2400" b="1" dirty="0" smtClean="0">
                <a:solidFill>
                  <a:schemeClr val="tx2"/>
                </a:solidFill>
              </a:rPr>
              <a:t>Rodelschlitten </a:t>
            </a:r>
            <a:r>
              <a:rPr lang="ru-RU" sz="2400" dirty="0" smtClean="0"/>
              <a:t>сани</a:t>
            </a:r>
            <a:endParaRPr lang="de-DE" sz="2400" dirty="0" smtClean="0"/>
          </a:p>
          <a:p>
            <a:pPr>
              <a:lnSpc>
                <a:spcPct val="150000"/>
              </a:lnSpc>
            </a:pPr>
            <a:r>
              <a:rPr lang="de-DE" sz="2400" b="1" dirty="0" smtClean="0">
                <a:solidFill>
                  <a:schemeClr val="tx2"/>
                </a:solidFill>
              </a:rPr>
              <a:t>artig</a:t>
            </a:r>
            <a:r>
              <a:rPr lang="de-DE" sz="2400" dirty="0" smtClean="0"/>
              <a:t> </a:t>
            </a:r>
            <a:r>
              <a:rPr lang="ru-RU" sz="2400" dirty="0" err="1" smtClean="0"/>
              <a:t>слухняний</a:t>
            </a:r>
            <a:r>
              <a:rPr lang="ru-RU" sz="2400" dirty="0" smtClean="0"/>
              <a:t>	</a:t>
            </a:r>
            <a:r>
              <a:rPr lang="de-DE" sz="2400" b="1" dirty="0" smtClean="0">
                <a:solidFill>
                  <a:schemeClr val="tx2"/>
                </a:solidFill>
              </a:rPr>
              <a:t>zum Naschen </a:t>
            </a:r>
            <a:r>
              <a:rPr lang="ru-RU" sz="2400" dirty="0" smtClean="0"/>
              <a:t>на десерт</a:t>
            </a:r>
            <a:endParaRPr lang="de-DE" sz="2400" dirty="0" smtClean="0"/>
          </a:p>
          <a:p>
            <a:pPr>
              <a:lnSpc>
                <a:spcPct val="150000"/>
              </a:lnSpc>
            </a:pPr>
            <a:r>
              <a:rPr lang="de-DE" sz="2400" b="1" dirty="0" smtClean="0">
                <a:solidFill>
                  <a:schemeClr val="tx2"/>
                </a:solidFill>
              </a:rPr>
              <a:t>fleißig</a:t>
            </a:r>
            <a:r>
              <a:rPr lang="de-DE" sz="2400" dirty="0" smtClean="0"/>
              <a:t> </a:t>
            </a:r>
            <a:r>
              <a:rPr lang="ru-RU" sz="2400" dirty="0" err="1" smtClean="0"/>
              <a:t>прилежний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9743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259</Words>
  <Application>Microsoft Office PowerPoint</Application>
  <PresentationFormat>Экран (4:3)</PresentationFormat>
  <Paragraphs>83</Paragraphs>
  <Slides>13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Марина</cp:lastModifiedBy>
  <cp:revision>24</cp:revision>
  <dcterms:created xsi:type="dcterms:W3CDTF">2016-10-29T08:32:53Z</dcterms:created>
  <dcterms:modified xsi:type="dcterms:W3CDTF">2016-11-25T19:13:51Z</dcterms:modified>
</cp:coreProperties>
</file>