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9595A-5ED8-48EF-BC50-0B586540565F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23C89-EF15-4CEF-B652-ED992791DE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1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23C89-EF15-4CEF-B652-ED992791DED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914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23C89-EF15-4CEF-B652-ED992791DED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1784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23C89-EF15-4CEF-B652-ED992791DED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36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DC9D-AF3E-4353-9214-CACA4416C966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DA08-AE8A-4EB6-AD5C-C203493DCD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25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DC9D-AF3E-4353-9214-CACA4416C966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DA08-AE8A-4EB6-AD5C-C203493DCD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27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DC9D-AF3E-4353-9214-CACA4416C966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DA08-AE8A-4EB6-AD5C-C203493DCD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7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DC9D-AF3E-4353-9214-CACA4416C966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DA08-AE8A-4EB6-AD5C-C203493DCD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4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DC9D-AF3E-4353-9214-CACA4416C966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DA08-AE8A-4EB6-AD5C-C203493DCD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DC9D-AF3E-4353-9214-CACA4416C966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DA08-AE8A-4EB6-AD5C-C203493DCD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2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DC9D-AF3E-4353-9214-CACA4416C966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DA08-AE8A-4EB6-AD5C-C203493DCD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43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DC9D-AF3E-4353-9214-CACA4416C966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DA08-AE8A-4EB6-AD5C-C203493DCD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444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DC9D-AF3E-4353-9214-CACA4416C966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DA08-AE8A-4EB6-AD5C-C203493DCD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5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DC9D-AF3E-4353-9214-CACA4416C966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DA08-AE8A-4EB6-AD5C-C203493DCD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2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DC9D-AF3E-4353-9214-CACA4416C966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DA08-AE8A-4EB6-AD5C-C203493DCD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5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3000"/>
                <a:lumOff val="3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EDC9D-AF3E-4353-9214-CACA4416C966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5DA08-AE8A-4EB6-AD5C-C203493DCD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82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4966320" cy="2160239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Презентаційне 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портфоліо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924944"/>
            <a:ext cx="4248472" cy="2713856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solidFill>
                  <a:srgbClr val="7030A0"/>
                </a:solidFill>
              </a:rPr>
              <a:t>Моторної Раїси Михайлівни</a:t>
            </a:r>
            <a:endParaRPr lang="ru-RU" sz="6000" b="1" dirty="0">
              <a:solidFill>
                <a:srgbClr val="7030A0"/>
              </a:solidFill>
            </a:endParaRPr>
          </a:p>
        </p:txBody>
      </p:sp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3257" y="592052"/>
            <a:ext cx="2736304" cy="5040560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3257" y="592052"/>
            <a:ext cx="273630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6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2"/>
                </a:solidFill>
              </a:rPr>
              <a:t>Методичні прийоми навчання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7030A0"/>
                </a:solidFill>
              </a:rPr>
              <a:t>«Займи позицію»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Дебати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Дискусія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Аналіз історичної події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Застосування ІКТ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D:\фото школа\100_08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45020"/>
            <a:ext cx="3096344" cy="229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семінар історії 2012\P31318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87947"/>
            <a:ext cx="3230116" cy="248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семінар історії 2012\P31318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40"/>
            <a:ext cx="3168352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0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tx2"/>
                </a:solidFill>
              </a:rPr>
              <a:t>РУЗУЛЬТАТИВНІСТЬ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Почесна грамота відділу освіти Золотоніської  РДА  за сумлінну працю. 2009 р.</a:t>
            </a:r>
            <a:endParaRPr lang="ru-RU" sz="2400" b="1" dirty="0">
              <a:solidFill>
                <a:srgbClr val="7030A0"/>
              </a:solidFill>
            </a:endParaRPr>
          </a:p>
          <a:p>
            <a:r>
              <a:rPr lang="uk-UA" sz="2400" b="1" dirty="0">
                <a:solidFill>
                  <a:srgbClr val="7030A0"/>
                </a:solidFill>
              </a:rPr>
              <a:t>Грамота відділу освіти  Золотоніської РДА  за роботу з обдарованими дітьми 2010 р.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Грамота </a:t>
            </a:r>
            <a:r>
              <a:rPr lang="uk-UA" sz="2400" b="1" dirty="0">
                <a:solidFill>
                  <a:srgbClr val="7030A0"/>
                </a:solidFill>
              </a:rPr>
              <a:t>відділу освіти  Золотоніської РДА  за роботу з обдарованими дітьми 2011 р.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Подяка </a:t>
            </a:r>
            <a:r>
              <a:rPr lang="uk-UA" sz="2400" b="1" dirty="0">
                <a:solidFill>
                  <a:srgbClr val="7030A0"/>
                </a:solidFill>
              </a:rPr>
              <a:t>Голови Золотоніської РДА та голови   районної ради за виховання дітей 2011 р.</a:t>
            </a:r>
            <a:endParaRPr lang="ru-RU" sz="2400" b="1" dirty="0">
              <a:solidFill>
                <a:srgbClr val="7030A0"/>
              </a:solidFill>
            </a:endParaRPr>
          </a:p>
          <a:p>
            <a:r>
              <a:rPr lang="uk-UA" sz="2400" b="1" dirty="0">
                <a:solidFill>
                  <a:srgbClr val="7030A0"/>
                </a:solidFill>
              </a:rPr>
              <a:t>Подяка Голови правління </a:t>
            </a:r>
            <a:r>
              <a:rPr lang="uk-UA" sz="2400" b="1" dirty="0">
                <a:solidFill>
                  <a:srgbClr val="7030A0"/>
                </a:solidFill>
              </a:rPr>
              <a:t>Золотоніського</a:t>
            </a:r>
            <a:r>
              <a:rPr lang="uk-UA" sz="2400" b="1" dirty="0">
                <a:solidFill>
                  <a:srgbClr val="7030A0"/>
                </a:solidFill>
              </a:rPr>
              <a:t> відділення Дитячого Фонду України за активну допомогу </a:t>
            </a:r>
            <a:r>
              <a:rPr lang="uk-UA" sz="2400" b="1" dirty="0">
                <a:solidFill>
                  <a:srgbClr val="7030A0"/>
                </a:solidFill>
              </a:rPr>
              <a:t>Золотоніському</a:t>
            </a:r>
            <a:r>
              <a:rPr lang="uk-UA" sz="2400" b="1" dirty="0">
                <a:solidFill>
                  <a:srgbClr val="7030A0"/>
                </a:solidFill>
              </a:rPr>
              <a:t> відділенню ДФУ 2012 р.</a:t>
            </a:r>
            <a:endParaRPr lang="ru-RU" sz="2400" b="1" dirty="0">
              <a:solidFill>
                <a:srgbClr val="7030A0"/>
              </a:solidFill>
            </a:endParaRPr>
          </a:p>
          <a:p>
            <a:r>
              <a:rPr lang="uk-UA" sz="2400" b="1" dirty="0">
                <a:solidFill>
                  <a:srgbClr val="7030A0"/>
                </a:solidFill>
              </a:rPr>
              <a:t>Диплом відділу освіти  Золотоніської РДА  за 3 місце у районному етапі Всеукраїнського конкурсу «Класний керівник року» 2012 р.</a:t>
            </a:r>
            <a:endParaRPr lang="ru-RU" sz="2400" b="1" dirty="0">
              <a:solidFill>
                <a:srgbClr val="7030A0"/>
              </a:solidFill>
            </a:endParaRP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5518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</a:rPr>
              <a:t>Нагороди</a:t>
            </a:r>
            <a:endParaRPr lang="ru-RU" sz="4000" b="1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4357">
            <a:off x="465788" y="1928680"/>
            <a:ext cx="194421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9127">
            <a:off x="2073088" y="1542822"/>
            <a:ext cx="211482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82" y="1533220"/>
            <a:ext cx="194421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730">
            <a:off x="5079956" y="1648490"/>
            <a:ext cx="1872208" cy="331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090">
            <a:off x="6611657" y="2174627"/>
            <a:ext cx="1960137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6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</a:rPr>
              <a:t>Нагороди учнів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091" y="980729"/>
            <a:ext cx="8229600" cy="54596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80729"/>
            <a:ext cx="1728191" cy="263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78948"/>
            <a:ext cx="1554705" cy="263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41" y="995180"/>
            <a:ext cx="1734671" cy="26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95" y="995180"/>
            <a:ext cx="1584176" cy="263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57" y="978948"/>
            <a:ext cx="1618699" cy="261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626374"/>
            <a:ext cx="1728191" cy="281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634631"/>
            <a:ext cx="1554705" cy="280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42" y="3660308"/>
            <a:ext cx="1687154" cy="278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96" y="3633343"/>
            <a:ext cx="1620161" cy="281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57" y="3634631"/>
            <a:ext cx="1618699" cy="280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45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</a:rPr>
              <a:t>Фотовернісаж</a:t>
            </a:r>
            <a:endParaRPr lang="ru-RU" sz="4000" b="1" dirty="0">
              <a:solidFill>
                <a:schemeClr val="tx2"/>
              </a:solidFill>
            </a:endParaRPr>
          </a:p>
        </p:txBody>
      </p:sp>
      <p:pic>
        <p:nvPicPr>
          <p:cNvPr id="4" name="Объект 3" descr="D:\откритий урок історія\CIMG0325 - копия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9056"/>
            <a:ext cx="2952328" cy="260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откритий урок історія\CIMG0342 - копия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28538"/>
            <a:ext cx="2808312" cy="25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фото школа\100_10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95" y="1060944"/>
            <a:ext cx="2731365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фото школа\100_10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91958"/>
            <a:ext cx="2952328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семінар історії 2012\P313186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13" y="3891958"/>
            <a:ext cx="2717047" cy="2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семінар історії 2012\P313192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91958"/>
            <a:ext cx="2808312" cy="2592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</a:rPr>
              <a:t>Фотовернісаж</a:t>
            </a:r>
            <a:endParaRPr lang="ru-RU" sz="4000" b="1" dirty="0">
              <a:solidFill>
                <a:schemeClr val="tx2"/>
              </a:solidFill>
            </a:endParaRPr>
          </a:p>
        </p:txBody>
      </p:sp>
      <p:pic>
        <p:nvPicPr>
          <p:cNvPr id="6" name="Объект 5" descr="D:\откритий урок історія\CIMG0355 - копия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65204"/>
            <a:ext cx="2581102" cy="223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фото школа вироби Умань\ФОТО\20110909_8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48" y="1465127"/>
            <a:ext cx="2653665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Documents and Settings\Admin\Рабочий стол\Раї 5 клас\CIMG00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94" y="1457324"/>
            <a:ext cx="2628265" cy="224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фото школа вироби Умань\ФОТО\P81825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3" y="3933056"/>
            <a:ext cx="2689351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фото школа\100CASIO\CIMG02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44" y="3933056"/>
            <a:ext cx="2618169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фото школа\Фото042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94" y="3933056"/>
            <a:ext cx="2795269" cy="2376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40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</a:rPr>
              <a:t>Плани на майбутнє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7030A0"/>
                </a:solidFill>
              </a:rPr>
              <a:t>Підвищувати свій професійний рівень і не зупинятися на досягнутому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Сприяти розвитку учнів,які цікавляться історією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Надавати допомогу учням у яких виникли труднощі при вивченні історії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/>
                </a:solidFill>
              </a:rPr>
              <a:t>Відомості про вчителя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r>
              <a:rPr lang="uk-UA" sz="3300" dirty="0" smtClean="0"/>
              <a:t>Прізвище</a:t>
            </a:r>
            <a:r>
              <a:rPr lang="uk-UA" sz="3300" dirty="0"/>
              <a:t>, ім'я, по </a:t>
            </a:r>
            <a:r>
              <a:rPr lang="uk-UA" sz="3300" dirty="0" smtClean="0"/>
              <a:t>батькові</a:t>
            </a:r>
            <a:r>
              <a:rPr lang="uk-UA" sz="3300" b="1" dirty="0" smtClean="0"/>
              <a:t> 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7030A0"/>
                </a:solidFill>
              </a:rPr>
              <a:t>                   Моторна Раїса Михайлівна 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uk-UA" dirty="0" smtClean="0"/>
              <a:t>Закінчила   </a:t>
            </a:r>
            <a:r>
              <a:rPr lang="uk-UA" b="1" dirty="0" smtClean="0">
                <a:solidFill>
                  <a:srgbClr val="7030A0"/>
                </a:solidFill>
              </a:rPr>
              <a:t>Івано-Франківський </a:t>
            </a:r>
            <a:r>
              <a:rPr lang="uk-UA" b="1" dirty="0">
                <a:solidFill>
                  <a:srgbClr val="7030A0"/>
                </a:solidFill>
              </a:rPr>
              <a:t>педінститут </a:t>
            </a:r>
            <a:endParaRPr lang="uk-UA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rgbClr val="7030A0"/>
                </a:solidFill>
              </a:rPr>
              <a:t>    Ім. В.Стефаника в </a:t>
            </a:r>
            <a:r>
              <a:rPr lang="uk-UA" b="1" dirty="0">
                <a:solidFill>
                  <a:srgbClr val="7030A0"/>
                </a:solidFill>
              </a:rPr>
              <a:t>1991р.</a:t>
            </a:r>
            <a:r>
              <a:rPr lang="uk-UA" dirty="0">
                <a:solidFill>
                  <a:srgbClr val="7030A0"/>
                </a:solidFill>
              </a:rPr>
              <a:t> </a:t>
            </a:r>
            <a:endParaRPr lang="uk-UA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uk-UA" dirty="0" smtClean="0"/>
              <a:t>спеціальність </a:t>
            </a:r>
            <a:r>
              <a:rPr lang="uk-UA" dirty="0"/>
              <a:t>за дипломом  </a:t>
            </a:r>
            <a:r>
              <a:rPr lang="uk-UA" dirty="0" smtClean="0"/>
              <a:t>  </a:t>
            </a:r>
            <a:r>
              <a:rPr lang="uk-UA" b="1" dirty="0" smtClean="0">
                <a:solidFill>
                  <a:srgbClr val="7030A0"/>
                </a:solidFill>
              </a:rPr>
              <a:t>Історія </a:t>
            </a:r>
            <a:r>
              <a:rPr lang="uk-UA" b="1" dirty="0">
                <a:solidFill>
                  <a:srgbClr val="7030A0"/>
                </a:solidFill>
              </a:rPr>
              <a:t>та </a:t>
            </a:r>
            <a:r>
              <a:rPr lang="uk-UA" b="1" dirty="0" smtClean="0">
                <a:solidFill>
                  <a:srgbClr val="7030A0"/>
                </a:solidFill>
              </a:rPr>
              <a:t>   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7030A0"/>
                </a:solidFill>
              </a:rPr>
              <a:t> </a:t>
            </a:r>
            <a:r>
              <a:rPr lang="uk-UA" b="1" dirty="0" smtClean="0">
                <a:solidFill>
                  <a:srgbClr val="7030A0"/>
                </a:solidFill>
              </a:rPr>
              <a:t>   методика  </a:t>
            </a:r>
            <a:r>
              <a:rPr lang="uk-UA" b="1" dirty="0">
                <a:solidFill>
                  <a:srgbClr val="7030A0"/>
                </a:solidFill>
              </a:rPr>
              <a:t>виховної роботи</a:t>
            </a:r>
            <a:endParaRPr lang="ru-RU" b="1" dirty="0">
              <a:solidFill>
                <a:srgbClr val="7030A0"/>
              </a:solidFill>
            </a:endParaRPr>
          </a:p>
          <a:p>
            <a:r>
              <a:rPr lang="uk-UA" dirty="0" smtClean="0"/>
              <a:t>Місце </a:t>
            </a:r>
            <a:r>
              <a:rPr lang="uk-UA" dirty="0"/>
              <a:t>роботи  </a:t>
            </a:r>
            <a:r>
              <a:rPr lang="uk-UA" dirty="0" smtClean="0"/>
              <a:t>             </a:t>
            </a:r>
            <a:r>
              <a:rPr lang="uk-UA" b="1" dirty="0" smtClean="0"/>
              <a:t> </a:t>
            </a:r>
            <a:r>
              <a:rPr lang="uk-UA" b="1" dirty="0" smtClean="0">
                <a:solidFill>
                  <a:srgbClr val="7030A0"/>
                </a:solidFill>
              </a:rPr>
              <a:t>Хрущівський</a:t>
            </a:r>
            <a:r>
              <a:rPr lang="uk-UA" b="1" dirty="0" smtClean="0">
                <a:solidFill>
                  <a:srgbClr val="7030A0"/>
                </a:solidFill>
              </a:rPr>
              <a:t> </a:t>
            </a:r>
            <a:r>
              <a:rPr lang="uk-UA" b="1" dirty="0">
                <a:solidFill>
                  <a:srgbClr val="7030A0"/>
                </a:solidFill>
              </a:rPr>
              <a:t>НВК </a:t>
            </a:r>
          </a:p>
          <a:p>
            <a:r>
              <a:rPr lang="uk-UA" dirty="0" smtClean="0"/>
              <a:t>Стаж роботи         </a:t>
            </a:r>
            <a:r>
              <a:rPr lang="uk-UA" b="1" dirty="0" smtClean="0"/>
              <a:t> </a:t>
            </a:r>
            <a:r>
              <a:rPr lang="uk-UA" b="1" dirty="0">
                <a:solidFill>
                  <a:srgbClr val="7030A0"/>
                </a:solidFill>
              </a:rPr>
              <a:t>23 роки   </a:t>
            </a:r>
            <a:endParaRPr lang="ru-RU" b="1" dirty="0">
              <a:solidFill>
                <a:srgbClr val="7030A0"/>
              </a:solidFill>
            </a:endParaRPr>
          </a:p>
          <a:p>
            <a:r>
              <a:rPr lang="uk-UA" dirty="0" smtClean="0"/>
              <a:t>Кваліфікаційна </a:t>
            </a:r>
            <a:r>
              <a:rPr lang="uk-UA" dirty="0"/>
              <a:t>категорія </a:t>
            </a:r>
            <a:r>
              <a:rPr lang="uk-UA" dirty="0" smtClean="0"/>
              <a:t>          </a:t>
            </a:r>
            <a:r>
              <a:rPr lang="uk-UA" b="1" dirty="0">
                <a:solidFill>
                  <a:srgbClr val="7030A0"/>
                </a:solidFill>
              </a:rPr>
              <a:t>вища</a:t>
            </a:r>
            <a:endParaRPr lang="ru-RU" b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55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 smtClean="0">
                <a:solidFill>
                  <a:schemeClr val="tx2"/>
                </a:solidFill>
              </a:rPr>
              <a:t>Атестація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           </a:t>
            </a:r>
            <a:r>
              <a:rPr lang="uk-UA" sz="4000" b="1" dirty="0" smtClean="0">
                <a:solidFill>
                  <a:srgbClr val="7030A0"/>
                </a:solidFill>
              </a:rPr>
              <a:t>Рік атестації               2009 </a:t>
            </a:r>
          </a:p>
          <a:p>
            <a:endParaRPr lang="ru-RU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320">
            <a:off x="443513" y="2231798"/>
            <a:ext cx="4028674" cy="345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403">
            <a:off x="5076056" y="2204864"/>
            <a:ext cx="3505955" cy="36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1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2"/>
                </a:solidFill>
              </a:rPr>
              <a:t>Проблема над якою я працюю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b="1" dirty="0" smtClean="0">
                <a:solidFill>
                  <a:srgbClr val="7030A0"/>
                </a:solidFill>
              </a:rPr>
              <a:t>Створення ситуації успіху на уроках історії</a:t>
            </a:r>
          </a:p>
          <a:p>
            <a:pPr marL="0" indent="0" algn="ctr">
              <a:buNone/>
            </a:pPr>
            <a:r>
              <a:rPr lang="uk-UA" sz="4000" b="1" dirty="0" smtClean="0">
                <a:solidFill>
                  <a:schemeClr val="tx2"/>
                </a:solidFill>
              </a:rPr>
              <a:t>Моє життєве кредо</a:t>
            </a:r>
          </a:p>
          <a:p>
            <a:pPr marL="0" indent="0" algn="ctr">
              <a:buNone/>
            </a:pPr>
            <a:r>
              <a:rPr lang="uk-UA" sz="4000" b="1" dirty="0" smtClean="0">
                <a:solidFill>
                  <a:srgbClr val="7030A0"/>
                </a:solidFill>
              </a:rPr>
              <a:t>Хороше життя починається з хороших думок</a:t>
            </a:r>
          </a:p>
          <a:p>
            <a:pPr marL="0" indent="0" algn="ctr">
              <a:buNone/>
            </a:pPr>
            <a:r>
              <a:rPr lang="uk-UA" sz="4000" b="1" dirty="0" smtClean="0">
                <a:solidFill>
                  <a:schemeClr val="tx2"/>
                </a:solidFill>
              </a:rPr>
              <a:t>Мій життєвий принцип</a:t>
            </a:r>
          </a:p>
          <a:p>
            <a:pPr marL="0" indent="0" algn="ctr">
              <a:buNone/>
            </a:pPr>
            <a:r>
              <a:rPr lang="uk-UA" sz="4000" b="1" dirty="0" smtClean="0">
                <a:solidFill>
                  <a:srgbClr val="7030A0"/>
                </a:solidFill>
              </a:rPr>
              <a:t>Терпіння і труд все перетруть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</a:rPr>
              <a:t>Моє педагогічне кредо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32859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uk-UA" sz="4000" b="1" dirty="0" smtClean="0">
                <a:solidFill>
                  <a:srgbClr val="7030A0"/>
                </a:solidFill>
              </a:rPr>
              <a:t>Щоб розвивався розум та індивідуальні розумові здібності,учень має вірити в успіх своїх занять або принаймні в справедливість учителя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6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84176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</a:rPr>
              <a:t>Головне завдання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8496944" cy="3921299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b="1" dirty="0" smtClean="0">
                <a:solidFill>
                  <a:srgbClr val="7030A0"/>
                </a:solidFill>
              </a:rPr>
              <a:t>Допомогти учням пізнати свій </a:t>
            </a:r>
          </a:p>
          <a:p>
            <a:pPr marL="0" indent="0" algn="ctr">
              <a:buNone/>
            </a:pPr>
            <a:r>
              <a:rPr lang="uk-UA" sz="4000" b="1" dirty="0" smtClean="0">
                <a:solidFill>
                  <a:srgbClr val="7030A0"/>
                </a:solidFill>
              </a:rPr>
              <a:t>внутрішній світ. Розум,інтелектуальні </a:t>
            </a:r>
          </a:p>
          <a:p>
            <a:pPr marL="0" indent="0" algn="ctr">
              <a:buNone/>
            </a:pPr>
            <a:r>
              <a:rPr lang="uk-UA" sz="4000" b="1" dirty="0" smtClean="0">
                <a:solidFill>
                  <a:srgbClr val="7030A0"/>
                </a:solidFill>
              </a:rPr>
              <a:t>сили спрямувати  на реалізацію </a:t>
            </a:r>
          </a:p>
          <a:p>
            <a:pPr marL="0" indent="0" algn="ctr">
              <a:buNone/>
            </a:pPr>
            <a:r>
              <a:rPr lang="uk-UA" sz="4000" b="1" dirty="0" smtClean="0">
                <a:solidFill>
                  <a:srgbClr val="7030A0"/>
                </a:solidFill>
              </a:rPr>
              <a:t>власних життєвих проектів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2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0"/>
            <a:ext cx="8229600" cy="504057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/>
            </a:r>
            <a:br>
              <a:rPr lang="uk-UA" sz="4000" b="1" dirty="0" smtClean="0">
                <a:solidFill>
                  <a:srgbClr val="7030A0"/>
                </a:solidFill>
              </a:rPr>
            </a:br>
            <a:r>
              <a:rPr lang="uk-UA" b="1" dirty="0" smtClean="0">
                <a:solidFill>
                  <a:srgbClr val="7030A0"/>
                </a:solidFill>
              </a:rPr>
              <a:t>Аксіологічна                 </a:t>
            </a:r>
            <a:r>
              <a:rPr lang="uk-UA" b="1" dirty="0">
                <a:solidFill>
                  <a:srgbClr val="7030A0"/>
                </a:solidFill>
              </a:rPr>
              <a:t>Просторова</a:t>
            </a:r>
            <a:r>
              <a:rPr lang="uk-UA" sz="4000" b="1" dirty="0">
                <a:solidFill>
                  <a:srgbClr val="7030A0"/>
                </a:solidFill>
              </a:rPr>
              <a:t/>
            </a:r>
            <a:br>
              <a:rPr lang="uk-UA" sz="4000" b="1" dirty="0">
                <a:solidFill>
                  <a:srgbClr val="7030A0"/>
                </a:solidFill>
              </a:rPr>
            </a:b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6494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000" b="1" dirty="0" smtClean="0">
                <a:solidFill>
                  <a:srgbClr val="7030A0"/>
                </a:solidFill>
              </a:rPr>
              <a:t>    </a:t>
            </a:r>
            <a:endParaRPr lang="uk-UA" sz="4000" dirty="0" smtClean="0"/>
          </a:p>
          <a:p>
            <a:pPr marL="0" indent="0" algn="ctr">
              <a:buNone/>
            </a:pPr>
            <a:r>
              <a:rPr lang="uk-UA" sz="4000" b="1" dirty="0" smtClean="0">
                <a:solidFill>
                  <a:schemeClr val="tx2"/>
                </a:solidFill>
              </a:rPr>
              <a:t>Предметні</a:t>
            </a:r>
          </a:p>
          <a:p>
            <a:pPr marL="0" indent="0" algn="ctr">
              <a:buNone/>
            </a:pPr>
            <a:r>
              <a:rPr lang="uk-UA" sz="4000" b="1" dirty="0" smtClean="0">
                <a:solidFill>
                  <a:schemeClr val="tx2"/>
                </a:solidFill>
              </a:rPr>
              <a:t>компетентності</a:t>
            </a:r>
          </a:p>
          <a:p>
            <a:pPr marL="0" indent="0">
              <a:buNone/>
            </a:pPr>
            <a:r>
              <a:rPr lang="uk-UA" sz="4000" b="1" dirty="0" smtClean="0"/>
              <a:t> </a:t>
            </a:r>
            <a:r>
              <a:rPr lang="uk-UA" sz="4000" b="1" dirty="0">
                <a:solidFill>
                  <a:srgbClr val="7030A0"/>
                </a:solidFill>
              </a:rPr>
              <a:t>Логічна</a:t>
            </a:r>
            <a:r>
              <a:rPr lang="uk-UA" sz="4000" b="1" dirty="0" smtClean="0"/>
              <a:t>             </a:t>
            </a:r>
            <a:r>
              <a:rPr lang="uk-UA" sz="4000" b="1" dirty="0" smtClean="0">
                <a:solidFill>
                  <a:schemeClr val="tx2"/>
                </a:solidFill>
              </a:rPr>
              <a:t>учнів        </a:t>
            </a:r>
            <a:r>
              <a:rPr lang="uk-UA" sz="4000" b="1" dirty="0" smtClean="0">
                <a:solidFill>
                  <a:srgbClr val="7030A0"/>
                </a:solidFill>
              </a:rPr>
              <a:t>Мовленева</a:t>
            </a:r>
            <a:endParaRPr lang="uk-UA" sz="4000" b="1" dirty="0" smtClean="0"/>
          </a:p>
          <a:p>
            <a:pPr marL="0" indent="0">
              <a:buNone/>
            </a:pPr>
            <a:endParaRPr lang="uk-UA" sz="4000" b="1" dirty="0" smtClean="0"/>
          </a:p>
          <a:p>
            <a:pPr marL="0" indent="0">
              <a:buNone/>
            </a:pPr>
            <a:endParaRPr lang="uk-UA" sz="4000" b="1" dirty="0" smtClean="0"/>
          </a:p>
          <a:p>
            <a:pPr marL="0" indent="0">
              <a:buNone/>
            </a:pPr>
            <a:r>
              <a:rPr lang="uk-UA" sz="4000" b="1" dirty="0" smtClean="0">
                <a:solidFill>
                  <a:srgbClr val="7030A0"/>
                </a:solidFill>
              </a:rPr>
              <a:t>  Інформаційна            Хронологічна</a:t>
            </a:r>
            <a:endParaRPr lang="uk-UA" sz="4000" b="1" dirty="0" smtClean="0"/>
          </a:p>
          <a:p>
            <a:pPr marL="0" indent="0">
              <a:buNone/>
            </a:pPr>
            <a:r>
              <a:rPr lang="uk-UA" sz="4000" b="1" dirty="0" smtClean="0"/>
              <a:t>                             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11190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</a:rPr>
              <a:t>Технологія реалізації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86003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7030A0"/>
                </a:solidFill>
              </a:rPr>
              <a:t>Формування навичок самоосвіти</a:t>
            </a:r>
          </a:p>
          <a:p>
            <a:r>
              <a:rPr lang="uk-UA" b="1" dirty="0" smtClean="0">
                <a:solidFill>
                  <a:srgbClr val="7030A0"/>
                </a:solidFill>
              </a:rPr>
              <a:t>Особистісно</a:t>
            </a:r>
            <a:r>
              <a:rPr lang="uk-UA" b="1" dirty="0" smtClean="0">
                <a:solidFill>
                  <a:srgbClr val="7030A0"/>
                </a:solidFill>
              </a:rPr>
              <a:t> – орієнтовний підхід</a:t>
            </a:r>
          </a:p>
          <a:p>
            <a:r>
              <a:rPr lang="uk-UA" b="1" dirty="0" smtClean="0">
                <a:solidFill>
                  <a:srgbClr val="7030A0"/>
                </a:solidFill>
              </a:rPr>
              <a:t>Адаптивне навчання</a:t>
            </a:r>
          </a:p>
          <a:p>
            <a:r>
              <a:rPr lang="uk-UA" b="1" dirty="0" smtClean="0">
                <a:solidFill>
                  <a:srgbClr val="7030A0"/>
                </a:solidFill>
              </a:rPr>
              <a:t>Диференціація</a:t>
            </a:r>
          </a:p>
          <a:p>
            <a:r>
              <a:rPr lang="uk-UA" b="1" dirty="0" smtClean="0">
                <a:solidFill>
                  <a:srgbClr val="7030A0"/>
                </a:solidFill>
              </a:rPr>
              <a:t>Інтеграція</a:t>
            </a:r>
          </a:p>
          <a:p>
            <a:r>
              <a:rPr lang="uk-UA" b="1" dirty="0" smtClean="0">
                <a:solidFill>
                  <a:srgbClr val="7030A0"/>
                </a:solidFill>
              </a:rPr>
              <a:t>Компетентісний</a:t>
            </a:r>
            <a:r>
              <a:rPr lang="uk-UA" b="1" dirty="0" smtClean="0">
                <a:solidFill>
                  <a:srgbClr val="7030A0"/>
                </a:solidFill>
              </a:rPr>
              <a:t> підхід</a:t>
            </a:r>
          </a:p>
          <a:p>
            <a:r>
              <a:rPr lang="uk-UA" b="1" dirty="0" smtClean="0">
                <a:solidFill>
                  <a:srgbClr val="7030A0"/>
                </a:solidFill>
              </a:rPr>
              <a:t>Співпраця учителя та учнів</a:t>
            </a:r>
          </a:p>
          <a:p>
            <a:r>
              <a:rPr lang="uk-UA" b="1" dirty="0" smtClean="0">
                <a:solidFill>
                  <a:srgbClr val="7030A0"/>
                </a:solidFill>
              </a:rPr>
              <a:t>Історичні відкриття через розв‘язання проблемних задач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tx2"/>
                </a:solidFill>
              </a:rPr>
              <a:t>Методичні прийоми навчання</a:t>
            </a:r>
            <a:r>
              <a:rPr lang="uk-UA" sz="4000" b="1" dirty="0">
                <a:solidFill>
                  <a:schemeClr val="tx2"/>
                </a:solidFill>
              </a:rPr>
              <a:t/>
            </a:r>
            <a:br>
              <a:rPr lang="uk-UA" sz="4000" b="1" dirty="0">
                <a:solidFill>
                  <a:schemeClr val="tx2"/>
                </a:solidFill>
              </a:rPr>
            </a:br>
            <a:endParaRPr lang="ru-RU" sz="4000" b="1" dirty="0">
              <a:solidFill>
                <a:schemeClr val="tx2"/>
              </a:solidFill>
            </a:endParaRPr>
          </a:p>
        </p:txBody>
      </p:sp>
      <p:pic>
        <p:nvPicPr>
          <p:cNvPr id="5" name="Рисунок 4" descr="D:\фото школа\100_067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249">
            <a:off x="764231" y="3612519"/>
            <a:ext cx="3232387" cy="264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фото школа\100_10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881">
            <a:off x="4392668" y="3750046"/>
            <a:ext cx="3269128" cy="26598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Робота </a:t>
            </a:r>
            <a:r>
              <a:rPr lang="uk-UA" sz="4000" b="1" dirty="0">
                <a:solidFill>
                  <a:srgbClr val="7030A0"/>
                </a:solidFill>
              </a:rPr>
              <a:t>в </a:t>
            </a:r>
            <a:r>
              <a:rPr lang="uk-UA" sz="4000" b="1" dirty="0" smtClean="0">
                <a:solidFill>
                  <a:srgbClr val="7030A0"/>
                </a:solidFill>
              </a:rPr>
              <a:t>парах</a:t>
            </a:r>
          </a:p>
          <a:p>
            <a:r>
              <a:rPr lang="uk-UA" sz="4000" b="1" dirty="0" smtClean="0">
                <a:solidFill>
                  <a:srgbClr val="7030A0"/>
                </a:solidFill>
              </a:rPr>
              <a:t>Робота </a:t>
            </a:r>
            <a:r>
              <a:rPr lang="uk-UA" sz="4000" b="1" dirty="0">
                <a:solidFill>
                  <a:srgbClr val="7030A0"/>
                </a:solidFill>
              </a:rPr>
              <a:t>в </a:t>
            </a:r>
            <a:r>
              <a:rPr lang="uk-UA" sz="4000" b="1" dirty="0" smtClean="0">
                <a:solidFill>
                  <a:srgbClr val="7030A0"/>
                </a:solidFill>
              </a:rPr>
              <a:t>групах</a:t>
            </a:r>
          </a:p>
          <a:p>
            <a:r>
              <a:rPr lang="uk-UA" sz="4000" b="1" dirty="0" smtClean="0">
                <a:solidFill>
                  <a:srgbClr val="7030A0"/>
                </a:solidFill>
              </a:rPr>
              <a:t>Мозковий штурм</a:t>
            </a:r>
            <a:endParaRPr lang="uk-UA" sz="4000" dirty="0" smtClean="0">
              <a:solidFill>
                <a:srgbClr val="7030A0"/>
              </a:solidFill>
            </a:endParaRPr>
          </a:p>
        </p:txBody>
      </p:sp>
      <p:pic>
        <p:nvPicPr>
          <p:cNvPr id="8" name="Рисунок 7" descr="D:\откритий урок історія\CIMG0322 - копия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62" y="980728"/>
            <a:ext cx="2887414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2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307</Words>
  <Application>Microsoft Office PowerPoint</Application>
  <PresentationFormat>Экран (4:3)</PresentationFormat>
  <Paragraphs>73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Презентаційне портфоліо</vt:lpstr>
      <vt:lpstr>Відомості про вчителя</vt:lpstr>
      <vt:lpstr>Атестація</vt:lpstr>
      <vt:lpstr>Проблема над якою я працюю</vt:lpstr>
      <vt:lpstr>Моє педагогічне кредо</vt:lpstr>
      <vt:lpstr>Головне завдання</vt:lpstr>
      <vt:lpstr> Аксіологічна                 Просторова </vt:lpstr>
      <vt:lpstr>Технологія реалізації</vt:lpstr>
      <vt:lpstr>Методичні прийоми навчання </vt:lpstr>
      <vt:lpstr>Методичні прийоми навчання</vt:lpstr>
      <vt:lpstr>РУЗУЛЬТАТИВНІСТЬ</vt:lpstr>
      <vt:lpstr>Нагороди</vt:lpstr>
      <vt:lpstr>Нагороди учнів</vt:lpstr>
      <vt:lpstr>Фотовернісаж</vt:lpstr>
      <vt:lpstr>Фотовернісаж</vt:lpstr>
      <vt:lpstr>Плани на майбутнє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Презентаційне портфоліо</dc:title>
  <dc:creator>Admin</dc:creator>
  <cp:lastModifiedBy>Admin</cp:lastModifiedBy>
  <cp:revision>36</cp:revision>
  <dcterms:created xsi:type="dcterms:W3CDTF">2014-03-04T20:06:08Z</dcterms:created>
  <dcterms:modified xsi:type="dcterms:W3CDTF">2014-03-08T20:33:04Z</dcterms:modified>
</cp:coreProperties>
</file>