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61" r:id="rId4"/>
    <p:sldId id="264" r:id="rId5"/>
    <p:sldId id="262" r:id="rId6"/>
    <p:sldId id="258" r:id="rId7"/>
    <p:sldId id="260" r:id="rId8"/>
    <p:sldId id="265" r:id="rId9"/>
    <p:sldId id="263" r:id="rId10"/>
    <p:sldId id="259" r:id="rId11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053C6C-56DA-4112-A97F-5FF5C604FD48}" type="datetimeFigureOut">
              <a:rPr lang="uk-UA" smtClean="0"/>
              <a:pPr/>
              <a:t>29.02.2016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87EB40-4958-4CB5-8B8E-37385D817A1E}" type="slidenum">
              <a:rPr lang="uk-UA" smtClean="0"/>
              <a:pPr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 сполучна ліні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9" name="Пі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uk-UA" smtClean="0"/>
              <a:t>Зразок підзаголовка</a:t>
            </a:r>
            <a:endParaRPr kumimoji="0" lang="en-US"/>
          </a:p>
        </p:txBody>
      </p:sp>
      <p:sp>
        <p:nvSpPr>
          <p:cNvPr id="16" name="Місце для дати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DAD50-BC83-425F-B58F-67CF6F85E195}" type="datetime1">
              <a:rPr lang="uk-UA" smtClean="0"/>
              <a:pPr/>
              <a:t>29.02.2016</a:t>
            </a:fld>
            <a:endParaRPr lang="uk-UA"/>
          </a:p>
        </p:txBody>
      </p:sp>
      <p:sp>
        <p:nvSpPr>
          <p:cNvPr id="2" name="Місце для нижнього колонтитула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Рубрика "Світ математики через призму чарівних куточків мого краю"</a:t>
            </a:r>
            <a:endParaRPr lang="uk-UA"/>
          </a:p>
        </p:txBody>
      </p:sp>
      <p:sp>
        <p:nvSpPr>
          <p:cNvPr id="15" name="Місце для номера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57058C0-7511-4FC2-A004-A874B0EBEA77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250F2-6BA5-4F73-BACF-472BE649C50D}" type="datetime1">
              <a:rPr lang="uk-UA" smtClean="0"/>
              <a:pPr/>
              <a:t>29.02.2016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Рубрика "Світ математики через призму чарівних куточків мого краю"</a:t>
            </a: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058C0-7511-4FC2-A004-A874B0EBEA77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DB2B5-DFE0-48FB-9045-D835E3CF512F}" type="datetime1">
              <a:rPr lang="uk-UA" smtClean="0"/>
              <a:pPr/>
              <a:t>29.02.2016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Рубрика "Світ математики через призму чарівних куточків мого краю"</a:t>
            </a: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058C0-7511-4FC2-A004-A874B0EBEA77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27" name="Місце для вмісту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25" name="Місце для дати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6A322-D478-4D39-83F9-8EAF9A6CD0F3}" type="datetime1">
              <a:rPr lang="uk-UA" smtClean="0"/>
              <a:pPr/>
              <a:t>29.02.2016</a:t>
            </a:fld>
            <a:endParaRPr lang="uk-UA"/>
          </a:p>
        </p:txBody>
      </p:sp>
      <p:sp>
        <p:nvSpPr>
          <p:cNvPr id="19" name="Місце для нижнього колонтитула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r>
              <a:rPr lang="ru-RU" smtClean="0"/>
              <a:t>Рубрика "Світ математики через призму чарівних куточків мого краю"</a:t>
            </a:r>
            <a:endParaRPr lang="uk-UA"/>
          </a:p>
        </p:txBody>
      </p:sp>
      <p:sp>
        <p:nvSpPr>
          <p:cNvPr id="16" name="Місце для номера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57058C0-7511-4FC2-A004-A874B0EBEA77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 сполучна ліні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Місце для тексту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19" name="Місце для дати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FFCF-2A53-49F1-B9AC-DBCD0A02D13A}" type="datetime1">
              <a:rPr lang="uk-UA" smtClean="0"/>
              <a:pPr/>
              <a:t>29.02.2016</a:t>
            </a:fld>
            <a:endParaRPr lang="uk-UA"/>
          </a:p>
        </p:txBody>
      </p:sp>
      <p:sp>
        <p:nvSpPr>
          <p:cNvPr id="11" name="Місце для нижнього колонтитула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Рубрика "Світ математики через призму чарівних куточків мого краю"</a:t>
            </a:r>
            <a:endParaRPr lang="uk-UA"/>
          </a:p>
        </p:txBody>
      </p:sp>
      <p:sp>
        <p:nvSpPr>
          <p:cNvPr id="16" name="Місце для номера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058C0-7511-4FC2-A004-A874B0EBEA77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14" name="Місце для вмісту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13" name="Місце для вмісту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21" name="Місце для дати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34259-07DE-4FF7-ADA4-AB767AE86C37}" type="datetime1">
              <a:rPr lang="uk-UA" smtClean="0"/>
              <a:pPr/>
              <a:t>29.02.2016</a:t>
            </a:fld>
            <a:endParaRPr lang="uk-UA"/>
          </a:p>
        </p:txBody>
      </p:sp>
      <p:sp>
        <p:nvSpPr>
          <p:cNvPr id="10" name="Місце для нижнього колонтитула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Рубрика "Світ математики через призму чарівних куточків мого краю"</a:t>
            </a:r>
            <a:endParaRPr lang="uk-UA"/>
          </a:p>
        </p:txBody>
      </p:sp>
      <p:sp>
        <p:nvSpPr>
          <p:cNvPr id="31" name="Місце для номера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058C0-7511-4FC2-A004-A874B0EBEA77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13" name="Місце для тексту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25" name="Місце для тексту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28" name="Місце для вмісту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10" name="Місце для дати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9D35F-2647-4177-BBDB-DB3EA2ACCE3E}" type="datetime1">
              <a:rPr lang="uk-UA" smtClean="0"/>
              <a:pPr/>
              <a:t>29.02.2016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Рубрика "Світ математики через призму чарівних куточків мого краю"</a:t>
            </a:r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F57058C0-7511-4FC2-A004-A874B0EBEA77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11" name="Пряма сполучна ліні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12" name="Місце для дати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CEC88-2C63-4D50-9674-CA32AEB5EAAD}" type="datetime1">
              <a:rPr lang="uk-UA" smtClean="0"/>
              <a:pPr/>
              <a:t>29.02.2016</a:t>
            </a:fld>
            <a:endParaRPr lang="uk-UA"/>
          </a:p>
        </p:txBody>
      </p:sp>
      <p:sp>
        <p:nvSpPr>
          <p:cNvPr id="21" name="Місце для нижнього колонтитула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Рубрика "Світ математики через призму чарівних куточків мого краю"</a:t>
            </a: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058C0-7511-4FC2-A004-A874B0EBEA77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8F68-7C59-49C3-8F0E-866F3E431AC4}" type="datetime1">
              <a:rPr lang="uk-UA" smtClean="0"/>
              <a:pPr/>
              <a:t>29.02.2016</a:t>
            </a:fld>
            <a:endParaRPr lang="uk-UA"/>
          </a:p>
        </p:txBody>
      </p:sp>
      <p:sp>
        <p:nvSpPr>
          <p:cNvPr id="24" name="Місце для нижнього колонтитула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Рубрика "Світ математики через призму чарівних куточків мого краю"</a:t>
            </a:r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058C0-7511-4FC2-A004-A874B0EBEA77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 сполучна ліні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26" name="Місце для тексту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14" name="Місце для вмісту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25" name="Місце для дати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30EC-1A9D-4164-A4AD-18297EFF4532}" type="datetime1">
              <a:rPr lang="uk-UA" smtClean="0"/>
              <a:pPr/>
              <a:t>29.02.2016</a:t>
            </a:fld>
            <a:endParaRPr lang="uk-UA"/>
          </a:p>
        </p:txBody>
      </p:sp>
      <p:sp>
        <p:nvSpPr>
          <p:cNvPr id="29" name="Місце для нижнього колонтитула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Рубрика "Світ математики через призму чарівних куточків мого краю"</a:t>
            </a:r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058C0-7511-4FC2-A004-A874B0EBEA77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Місце для зображення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uk-UA" smtClean="0"/>
              <a:t>Клацніть піктограму, щоб додати зображення</a:t>
            </a:r>
            <a:endParaRPr kumimoji="0" lang="en-US" dirty="0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864B3-4476-4F13-B0F5-38E6C9D5BA68}" type="datetime1">
              <a:rPr lang="uk-UA" smtClean="0"/>
              <a:pPr/>
              <a:t>29.02.2016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Рубрика "Світ математики через призму чарівних куточків мого краю"</a:t>
            </a:r>
            <a:endParaRPr lang="uk-UA"/>
          </a:p>
        </p:txBody>
      </p:sp>
      <p:sp>
        <p:nvSpPr>
          <p:cNvPr id="31" name="Місце для номера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058C0-7511-4FC2-A004-A874B0EBEA77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26" name="Місце для тексту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 сполучна ліні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Місце для тексту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uk-UA" smtClean="0"/>
              <a:t>Зразок тексту</a:t>
            </a:r>
          </a:p>
          <a:p>
            <a:pPr lvl="1" eaLnBrk="1" latinLnBrk="0" hangingPunct="1"/>
            <a:r>
              <a:rPr kumimoji="0" lang="uk-UA" smtClean="0"/>
              <a:t>Другий рівень</a:t>
            </a:r>
          </a:p>
          <a:p>
            <a:pPr lvl="2" eaLnBrk="1" latinLnBrk="0" hangingPunct="1"/>
            <a:r>
              <a:rPr kumimoji="0" lang="uk-UA" smtClean="0"/>
              <a:t>Третій рівень</a:t>
            </a:r>
          </a:p>
          <a:p>
            <a:pPr lvl="3" eaLnBrk="1" latinLnBrk="0" hangingPunct="1"/>
            <a:r>
              <a:rPr kumimoji="0" lang="uk-UA" smtClean="0"/>
              <a:t>Четвертий рівень</a:t>
            </a:r>
          </a:p>
          <a:p>
            <a:pPr lvl="4" eaLnBrk="1" latinLnBrk="0" hangingPunct="1"/>
            <a:r>
              <a:rPr kumimoji="0" lang="uk-UA" smtClean="0"/>
              <a:t>П'ятий рівень</a:t>
            </a:r>
            <a:endParaRPr kumimoji="0" lang="en-US"/>
          </a:p>
        </p:txBody>
      </p:sp>
      <p:sp>
        <p:nvSpPr>
          <p:cNvPr id="11" name="Місце для дати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F427588-F7D8-444E-B3E2-A69F379A608F}" type="datetime1">
              <a:rPr lang="uk-UA" smtClean="0"/>
              <a:pPr/>
              <a:t>29.02.2016</a:t>
            </a:fld>
            <a:endParaRPr lang="uk-UA"/>
          </a:p>
        </p:txBody>
      </p:sp>
      <p:sp>
        <p:nvSpPr>
          <p:cNvPr id="28" name="Місце для нижнього колонтитула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r>
              <a:rPr lang="ru-RU" smtClean="0"/>
              <a:t>Рубрика "Світ математики через призму чарівних куточків мого краю"</a:t>
            </a:r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57058C0-7511-4FC2-A004-A874B0EBEA77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10" name="Місце для заголовка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9" name="Пряма сполучна ліні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 сполучна ліні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Інформація 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96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3042" y="1714488"/>
            <a:ext cx="6357982" cy="3857652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Схема </a:t>
            </a:r>
            <a:br>
              <a:rPr lang="uk-UA" dirty="0" smtClean="0"/>
            </a:br>
            <a:r>
              <a:rPr lang="uk-UA" dirty="0" smtClean="0"/>
              <a:t>розташування  об</a:t>
            </a:r>
            <a:r>
              <a:rPr lang="en-US" dirty="0" smtClean="0"/>
              <a:t>’</a:t>
            </a:r>
            <a:r>
              <a:rPr lang="uk-UA" dirty="0" err="1" smtClean="0"/>
              <a:t>єктів</a:t>
            </a:r>
            <a:r>
              <a:rPr lang="uk-UA" dirty="0" smtClean="0"/>
              <a:t> регіонального</a:t>
            </a:r>
            <a:br>
              <a:rPr lang="uk-UA" dirty="0" smtClean="0"/>
            </a:br>
            <a:r>
              <a:rPr lang="uk-UA" dirty="0" smtClean="0"/>
              <a:t>ландшафтного парку </a:t>
            </a:r>
            <a:r>
              <a:rPr lang="uk-UA" dirty="0" err="1" smtClean="0"/>
              <a:t>“Нижньоворсклянський”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за шкалою</a:t>
            </a:r>
            <a:br>
              <a:rPr lang="uk-UA" dirty="0" smtClean="0"/>
            </a:br>
            <a:r>
              <a:rPr lang="uk-UA" dirty="0" smtClean="0"/>
              <a:t> раціональних чисел</a:t>
            </a:r>
            <a:br>
              <a:rPr lang="uk-UA" dirty="0" smtClean="0"/>
            </a:b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4500562" y="5286388"/>
            <a:ext cx="3690934" cy="914400"/>
          </a:xfrm>
        </p:spPr>
        <p:txBody>
          <a:bodyPr>
            <a:normAutofit fontScale="85000" lnSpcReduction="10000"/>
          </a:bodyPr>
          <a:lstStyle/>
          <a:p>
            <a:r>
              <a:rPr lang="uk-UA" i="1" dirty="0" smtClean="0">
                <a:solidFill>
                  <a:schemeClr val="accent6">
                    <a:lumMod val="50000"/>
                  </a:schemeClr>
                </a:solidFill>
              </a:rPr>
              <a:t>Доповідь підготувала учениця </a:t>
            </a:r>
          </a:p>
          <a:p>
            <a:r>
              <a:rPr lang="uk-UA" i="1" dirty="0" smtClean="0">
                <a:solidFill>
                  <a:schemeClr val="accent6">
                    <a:lumMod val="50000"/>
                  </a:schemeClr>
                </a:solidFill>
              </a:rPr>
              <a:t>6 класу </a:t>
            </a:r>
            <a:r>
              <a:rPr lang="uk-UA" i="1" dirty="0" err="1" smtClean="0">
                <a:solidFill>
                  <a:schemeClr val="accent6">
                    <a:lumMod val="50000"/>
                  </a:schemeClr>
                </a:solidFill>
              </a:rPr>
              <a:t>Варакута</a:t>
            </a:r>
            <a:r>
              <a:rPr lang="uk-UA" i="1" dirty="0" smtClean="0">
                <a:solidFill>
                  <a:schemeClr val="accent6">
                    <a:lumMod val="50000"/>
                  </a:schemeClr>
                </a:solidFill>
              </a:rPr>
              <a:t> Оксана</a:t>
            </a:r>
            <a:endParaRPr lang="uk-UA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058C0-7511-4FC2-A004-A874B0EBEA77}" type="slidenum">
              <a:rPr lang="uk-UA" smtClean="0"/>
              <a:pPr/>
              <a:t>1</a:t>
            </a:fld>
            <a:endParaRPr lang="uk-UA"/>
          </a:p>
        </p:txBody>
      </p:sp>
      <p:sp>
        <p:nvSpPr>
          <p:cNvPr id="7" name="Місце для нижнього колонтитула 3"/>
          <p:cNvSpPr>
            <a:spLocks noGrp="1"/>
          </p:cNvSpPr>
          <p:nvPr>
            <p:ph type="ftr" sz="quarter" idx="11"/>
          </p:nvPr>
        </p:nvSpPr>
        <p:spPr>
          <a:xfrm>
            <a:off x="1142976" y="76201"/>
            <a:ext cx="6643734" cy="1138221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Рубрика   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«</a:t>
            </a:r>
            <a:r>
              <a:rPr lang="ru-RU" sz="2800" b="1" dirty="0" err="1" smtClean="0">
                <a:solidFill>
                  <a:srgbClr val="C00000"/>
                </a:solidFill>
                <a:latin typeface="Monotype Corsiva" pitchFamily="66" charset="0"/>
              </a:rPr>
              <a:t>Світ</a:t>
            </a: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  математики  через  призму </a:t>
            </a:r>
          </a:p>
          <a:p>
            <a:pPr algn="ctr"/>
            <a:r>
              <a:rPr lang="ru-RU" sz="2800" b="1" dirty="0" err="1" smtClean="0">
                <a:solidFill>
                  <a:srgbClr val="C00000"/>
                </a:solidFill>
                <a:latin typeface="Monotype Corsiva" pitchFamily="66" charset="0"/>
              </a:rPr>
              <a:t>чарівних</a:t>
            </a: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  </a:t>
            </a:r>
            <a:r>
              <a:rPr lang="ru-RU" sz="2800" b="1" dirty="0" err="1" smtClean="0">
                <a:solidFill>
                  <a:srgbClr val="C00000"/>
                </a:solidFill>
                <a:latin typeface="Monotype Corsiva" pitchFamily="66" charset="0"/>
              </a:rPr>
              <a:t>куточків</a:t>
            </a: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  </a:t>
            </a:r>
            <a:r>
              <a:rPr lang="ru-RU" sz="2800" b="1" dirty="0" err="1" smtClean="0">
                <a:solidFill>
                  <a:srgbClr val="C00000"/>
                </a:solidFill>
                <a:latin typeface="Monotype Corsiva" pitchFamily="66" charset="0"/>
              </a:rPr>
              <a:t>мого</a:t>
            </a: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   краю"</a:t>
            </a:r>
            <a:endParaRPr lang="uk-UA" sz="28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Інформація 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652"/>
            <a:ext cx="9144000" cy="6859652"/>
          </a:xfrm>
          <a:prstGeom prst="rect">
            <a:avLst/>
          </a:prstGeom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714480" y="857232"/>
            <a:ext cx="6715172" cy="928694"/>
          </a:xfrm>
        </p:spPr>
        <p:txBody>
          <a:bodyPr/>
          <a:lstStyle/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Отже, шкала чарівних куточків Південної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Кобеляччини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матиме такий вигляд</a:t>
            </a:r>
            <a:r>
              <a:rPr lang="uk-UA" sz="2400" b="1" dirty="0" smtClean="0"/>
              <a:t>:</a:t>
            </a:r>
          </a:p>
          <a:p>
            <a:endParaRPr lang="uk-UA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058C0-7511-4FC2-A004-A874B0EBEA77}" type="slidenum">
              <a:rPr lang="uk-UA" smtClean="0"/>
              <a:pPr/>
              <a:t>10</a:t>
            </a:fld>
            <a:endParaRPr lang="uk-UA"/>
          </a:p>
        </p:txBody>
      </p:sp>
      <p:sp>
        <p:nvSpPr>
          <p:cNvPr id="8" name="Місце для нижнього колонтитула 3"/>
          <p:cNvSpPr>
            <a:spLocks noGrp="1"/>
          </p:cNvSpPr>
          <p:nvPr>
            <p:ph type="ftr" sz="quarter" idx="11"/>
          </p:nvPr>
        </p:nvSpPr>
        <p:spPr>
          <a:xfrm>
            <a:off x="2143108" y="76201"/>
            <a:ext cx="5643602" cy="280965"/>
          </a:xfrm>
        </p:spPr>
        <p:txBody>
          <a:bodyPr/>
          <a:lstStyle/>
          <a:p>
            <a:pPr algn="ctr"/>
            <a:r>
              <a:rPr lang="ru-RU" sz="1800" b="1" dirty="0" smtClean="0">
                <a:solidFill>
                  <a:srgbClr val="C00000"/>
                </a:solidFill>
                <a:latin typeface="Monotype Corsiva" pitchFamily="66" charset="0"/>
              </a:rPr>
              <a:t>Рубрика    «</a:t>
            </a:r>
            <a:r>
              <a:rPr lang="ru-RU" sz="1800" b="1" dirty="0" err="1" smtClean="0">
                <a:solidFill>
                  <a:srgbClr val="C00000"/>
                </a:solidFill>
                <a:latin typeface="Monotype Corsiva" pitchFamily="66" charset="0"/>
              </a:rPr>
              <a:t>Світ</a:t>
            </a:r>
            <a:r>
              <a:rPr lang="ru-RU" sz="1800" b="1" dirty="0" smtClean="0">
                <a:solidFill>
                  <a:srgbClr val="C00000"/>
                </a:solidFill>
                <a:latin typeface="Monotype Corsiva" pitchFamily="66" charset="0"/>
              </a:rPr>
              <a:t>  математики  через  призму </a:t>
            </a:r>
          </a:p>
          <a:p>
            <a:pPr algn="ctr"/>
            <a:r>
              <a:rPr lang="ru-RU" sz="1800" b="1" dirty="0" err="1" smtClean="0">
                <a:solidFill>
                  <a:srgbClr val="C00000"/>
                </a:solidFill>
                <a:latin typeface="Monotype Corsiva" pitchFamily="66" charset="0"/>
              </a:rPr>
              <a:t>чарівних</a:t>
            </a:r>
            <a:r>
              <a:rPr lang="ru-RU" sz="1800" b="1" dirty="0" smtClean="0">
                <a:solidFill>
                  <a:srgbClr val="C00000"/>
                </a:solidFill>
                <a:latin typeface="Monotype Corsiva" pitchFamily="66" charset="0"/>
              </a:rPr>
              <a:t>  </a:t>
            </a:r>
            <a:r>
              <a:rPr lang="ru-RU" sz="1800" b="1" dirty="0" err="1" smtClean="0">
                <a:solidFill>
                  <a:srgbClr val="C00000"/>
                </a:solidFill>
                <a:latin typeface="Monotype Corsiva" pitchFamily="66" charset="0"/>
              </a:rPr>
              <a:t>куточків</a:t>
            </a:r>
            <a:r>
              <a:rPr lang="ru-RU" sz="1800" b="1" dirty="0" smtClean="0">
                <a:solidFill>
                  <a:srgbClr val="C00000"/>
                </a:solidFill>
                <a:latin typeface="Monotype Corsiva" pitchFamily="66" charset="0"/>
              </a:rPr>
              <a:t>  </a:t>
            </a:r>
            <a:r>
              <a:rPr lang="ru-RU" sz="1800" b="1" dirty="0" err="1" smtClean="0">
                <a:solidFill>
                  <a:srgbClr val="C00000"/>
                </a:solidFill>
                <a:latin typeface="Monotype Corsiva" pitchFamily="66" charset="0"/>
              </a:rPr>
              <a:t>мого</a:t>
            </a:r>
            <a:r>
              <a:rPr lang="ru-RU" sz="1800" b="1" dirty="0" smtClean="0">
                <a:solidFill>
                  <a:srgbClr val="C00000"/>
                </a:solidFill>
                <a:latin typeface="Monotype Corsiva" pitchFamily="66" charset="0"/>
              </a:rPr>
              <a:t>   краю"</a:t>
            </a:r>
            <a:endParaRPr lang="uk-UA" sz="18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9" name="Стрілка вгору 8"/>
          <p:cNvSpPr/>
          <p:nvPr/>
        </p:nvSpPr>
        <p:spPr>
          <a:xfrm>
            <a:off x="4429124" y="1643050"/>
            <a:ext cx="500066" cy="47149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Мінус 9"/>
          <p:cNvSpPr/>
          <p:nvPr/>
        </p:nvSpPr>
        <p:spPr>
          <a:xfrm>
            <a:off x="4214810" y="4357694"/>
            <a:ext cx="1000132" cy="35719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Мінус 10"/>
          <p:cNvSpPr/>
          <p:nvPr/>
        </p:nvSpPr>
        <p:spPr>
          <a:xfrm>
            <a:off x="4357686" y="2214554"/>
            <a:ext cx="642942" cy="35719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Мінус 11"/>
          <p:cNvSpPr/>
          <p:nvPr/>
        </p:nvSpPr>
        <p:spPr>
          <a:xfrm>
            <a:off x="4357686" y="2500306"/>
            <a:ext cx="642942" cy="35719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Мінус 12"/>
          <p:cNvSpPr/>
          <p:nvPr/>
        </p:nvSpPr>
        <p:spPr>
          <a:xfrm>
            <a:off x="4357686" y="4572008"/>
            <a:ext cx="642942" cy="35719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TextBox 13"/>
          <p:cNvSpPr txBox="1"/>
          <p:nvPr/>
        </p:nvSpPr>
        <p:spPr>
          <a:xfrm>
            <a:off x="5072066" y="4000504"/>
            <a:ext cx="3571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/>
              <a:t>0</a:t>
            </a:r>
            <a:endParaRPr lang="uk-UA" sz="4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428860" y="4143380"/>
            <a:ext cx="1928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/>
              <a:t>р</a:t>
            </a:r>
            <a:r>
              <a:rPr lang="uk-UA" sz="2800" b="1" dirty="0" smtClean="0"/>
              <a:t>. Ворскла</a:t>
            </a:r>
            <a:endParaRPr lang="uk-UA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571736" y="2071678"/>
            <a:ext cx="1857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Зміїна гора</a:t>
            </a:r>
            <a:endParaRPr lang="uk-UA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285852" y="4572008"/>
            <a:ext cx="32147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Глибина водосховища </a:t>
            </a:r>
          </a:p>
          <a:p>
            <a:r>
              <a:rPr lang="uk-UA" sz="2400" b="1" dirty="0" smtClean="0"/>
              <a:t>       біля о. Лисого</a:t>
            </a:r>
            <a:endParaRPr lang="uk-UA" sz="2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143108" y="2500306"/>
            <a:ext cx="2286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с</a:t>
            </a:r>
            <a:r>
              <a:rPr lang="uk-UA" sz="2400" b="1" dirty="0" smtClean="0"/>
              <a:t>. </a:t>
            </a:r>
            <a:r>
              <a:rPr lang="uk-UA" sz="2400" b="1" dirty="0" err="1" smtClean="0"/>
              <a:t>Світлогірське</a:t>
            </a:r>
            <a:endParaRPr lang="uk-UA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857752" y="2500306"/>
            <a:ext cx="1000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/>
              <a:t> </a:t>
            </a:r>
            <a:r>
              <a:rPr lang="uk-UA" sz="3200" b="1" dirty="0" smtClean="0"/>
              <a:t>6</a:t>
            </a:r>
            <a:r>
              <a:rPr lang="uk-UA" sz="2800" b="1" dirty="0" smtClean="0"/>
              <a:t>2</a:t>
            </a:r>
            <a:endParaRPr lang="uk-UA" sz="28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857752" y="4357694"/>
            <a:ext cx="857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/>
              <a:t> </a:t>
            </a:r>
            <a:r>
              <a:rPr lang="uk-UA" sz="4000" b="1" dirty="0" smtClean="0"/>
              <a:t>-</a:t>
            </a:r>
            <a:r>
              <a:rPr lang="uk-UA" sz="2800" b="1" dirty="0" smtClean="0"/>
              <a:t>3</a:t>
            </a:r>
            <a:endParaRPr lang="uk-UA" sz="28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4929190" y="2071678"/>
            <a:ext cx="714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/>
              <a:t>70</a:t>
            </a:r>
            <a:endParaRPr lang="uk-UA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Інформація 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9652"/>
          </a:xfrm>
          <a:prstGeom prst="rect">
            <a:avLst/>
          </a:prstGeom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643042" y="1714488"/>
            <a:ext cx="6643734" cy="4525963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uk-UA" sz="4000" dirty="0" smtClean="0"/>
              <a:t>Побудову нашої шкали розпочнемо з визначення початку відліку – це гирла річки Ворскли, де у Х</a:t>
            </a:r>
            <a:r>
              <a:rPr lang="en-US" sz="4000" dirty="0" smtClean="0"/>
              <a:t>VIII</a:t>
            </a:r>
            <a:r>
              <a:rPr lang="uk-UA" sz="4000" dirty="0" smtClean="0"/>
              <a:t> ст. була фортеця-митниця Запорізьких козаків</a:t>
            </a:r>
          </a:p>
          <a:p>
            <a:pPr marL="514350" indent="-514350">
              <a:buNone/>
            </a:pPr>
            <a:r>
              <a:rPr lang="uk-UA" sz="4000" dirty="0" smtClean="0"/>
              <a:t>     і </a:t>
            </a:r>
            <a:r>
              <a:rPr lang="uk-UA" sz="4000" smtClean="0"/>
              <a:t>були </a:t>
            </a:r>
            <a:r>
              <a:rPr lang="uk-UA" sz="4000" smtClean="0"/>
              <a:t>розбиті</a:t>
            </a:r>
            <a:r>
              <a:rPr lang="uk-UA" sz="4000" smtClean="0"/>
              <a:t> </a:t>
            </a:r>
            <a:r>
              <a:rPr lang="uk-UA" sz="4000" dirty="0" smtClean="0"/>
              <a:t>війська </a:t>
            </a:r>
          </a:p>
          <a:p>
            <a:pPr marL="514350" indent="-514350">
              <a:buNone/>
            </a:pPr>
            <a:r>
              <a:rPr lang="uk-UA" sz="4000" dirty="0" smtClean="0"/>
              <a:t>      шведів у 1709 році.</a:t>
            </a:r>
            <a:endParaRPr lang="uk-UA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058C0-7511-4FC2-A004-A874B0EBEA77}" type="slidenum">
              <a:rPr lang="uk-UA" smtClean="0"/>
              <a:pPr/>
              <a:t>2</a:t>
            </a:fld>
            <a:endParaRPr lang="uk-UA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2330" y="4286256"/>
            <a:ext cx="1474654" cy="2168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Місце для нижнього колонтитула 3"/>
          <p:cNvSpPr>
            <a:spLocks noGrp="1"/>
          </p:cNvSpPr>
          <p:nvPr>
            <p:ph type="ftr" sz="quarter" idx="11"/>
          </p:nvPr>
        </p:nvSpPr>
        <p:spPr>
          <a:xfrm>
            <a:off x="1142976" y="76201"/>
            <a:ext cx="6643734" cy="1138221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Рубрика   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«</a:t>
            </a:r>
            <a:r>
              <a:rPr lang="ru-RU" sz="2800" b="1" dirty="0" err="1" smtClean="0">
                <a:solidFill>
                  <a:srgbClr val="C00000"/>
                </a:solidFill>
                <a:latin typeface="Monotype Corsiva" pitchFamily="66" charset="0"/>
              </a:rPr>
              <a:t>Світ</a:t>
            </a: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  математики  через  призму </a:t>
            </a:r>
          </a:p>
          <a:p>
            <a:pPr algn="ctr"/>
            <a:r>
              <a:rPr lang="ru-RU" sz="2800" b="1" dirty="0" err="1" smtClean="0">
                <a:solidFill>
                  <a:srgbClr val="C00000"/>
                </a:solidFill>
                <a:latin typeface="Monotype Corsiva" pitchFamily="66" charset="0"/>
              </a:rPr>
              <a:t>чарівних</a:t>
            </a: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  </a:t>
            </a:r>
            <a:r>
              <a:rPr lang="ru-RU" sz="2800" b="1" dirty="0" err="1" smtClean="0">
                <a:solidFill>
                  <a:srgbClr val="C00000"/>
                </a:solidFill>
                <a:latin typeface="Monotype Corsiva" pitchFamily="66" charset="0"/>
              </a:rPr>
              <a:t>куточків</a:t>
            </a: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  </a:t>
            </a:r>
            <a:r>
              <a:rPr lang="ru-RU" sz="2800" b="1" dirty="0" err="1" smtClean="0">
                <a:solidFill>
                  <a:srgbClr val="C00000"/>
                </a:solidFill>
                <a:latin typeface="Monotype Corsiva" pitchFamily="66" charset="0"/>
              </a:rPr>
              <a:t>мого</a:t>
            </a: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   краю"</a:t>
            </a:r>
            <a:endParaRPr lang="uk-UA" sz="28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Рубрика "Світ математики через призму чарівних куточків мого краю"</a:t>
            </a:r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058C0-7511-4FC2-A004-A874B0EBEA77}" type="slidenum">
              <a:rPr lang="uk-UA" smtClean="0"/>
              <a:pPr/>
              <a:t>3</a:t>
            </a:fld>
            <a:endParaRPr lang="uk-UA"/>
          </a:p>
        </p:txBody>
      </p:sp>
      <p:pic>
        <p:nvPicPr>
          <p:cNvPr id="8" name="Рисунок 7" descr="IMG_18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Рисунок 8" descr="IMG_18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Інформація 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9652"/>
          </a:xfrm>
          <a:prstGeom prst="rect">
            <a:avLst/>
          </a:prstGeom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714480" y="1357298"/>
            <a:ext cx="6643734" cy="4811715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r>
              <a:rPr lang="uk-UA" dirty="0" smtClean="0"/>
              <a:t>2</a:t>
            </a:r>
            <a:r>
              <a:rPr lang="uk-UA" sz="3600" dirty="0" smtClean="0"/>
              <a:t>. За одиничний відрізок візьмемо одну поділку, що відповідає  5 м.</a:t>
            </a:r>
          </a:p>
          <a:p>
            <a:pPr marL="514350" indent="-514350">
              <a:buNone/>
            </a:pPr>
            <a:endParaRPr lang="uk-UA" sz="3600" dirty="0" smtClean="0"/>
          </a:p>
          <a:p>
            <a:pPr marL="514350" indent="-514350">
              <a:buNone/>
            </a:pPr>
            <a:r>
              <a:rPr lang="uk-UA" sz="3600" dirty="0" smtClean="0"/>
              <a:t>3. С. </a:t>
            </a:r>
            <a:r>
              <a:rPr lang="uk-UA" sz="3600" dirty="0" err="1" smtClean="0"/>
              <a:t>Світлогірське</a:t>
            </a:r>
            <a:r>
              <a:rPr lang="uk-UA" sz="3600" dirty="0" smtClean="0"/>
              <a:t> знаходиться на 62 м над рівнем Ворскли, що відповідає додатному числу на  шкалі.</a:t>
            </a:r>
          </a:p>
          <a:p>
            <a:pPr marL="514350" indent="-514350">
              <a:buAutoNum type="arabicPeriod"/>
            </a:pPr>
            <a:endParaRPr lang="uk-UA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058C0-7511-4FC2-A004-A874B0EBEA77}" type="slidenum">
              <a:rPr lang="uk-UA" smtClean="0"/>
              <a:pPr/>
              <a:t>4</a:t>
            </a:fld>
            <a:endParaRPr lang="uk-UA"/>
          </a:p>
        </p:txBody>
      </p:sp>
      <p:sp>
        <p:nvSpPr>
          <p:cNvPr id="7" name="Місце для нижнього колонтитула 3"/>
          <p:cNvSpPr>
            <a:spLocks noGrp="1"/>
          </p:cNvSpPr>
          <p:nvPr>
            <p:ph type="ftr" sz="quarter" idx="11"/>
          </p:nvPr>
        </p:nvSpPr>
        <p:spPr>
          <a:xfrm>
            <a:off x="1142976" y="76201"/>
            <a:ext cx="6643734" cy="1138221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Рубрика   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«</a:t>
            </a:r>
            <a:r>
              <a:rPr lang="ru-RU" sz="2800" b="1" dirty="0" err="1" smtClean="0">
                <a:solidFill>
                  <a:srgbClr val="C00000"/>
                </a:solidFill>
                <a:latin typeface="Monotype Corsiva" pitchFamily="66" charset="0"/>
              </a:rPr>
              <a:t>Світ</a:t>
            </a: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  математики  через  призму </a:t>
            </a:r>
          </a:p>
          <a:p>
            <a:pPr algn="ctr"/>
            <a:r>
              <a:rPr lang="ru-RU" sz="2800" b="1" dirty="0" err="1" smtClean="0">
                <a:solidFill>
                  <a:srgbClr val="C00000"/>
                </a:solidFill>
                <a:latin typeface="Monotype Corsiva" pitchFamily="66" charset="0"/>
              </a:rPr>
              <a:t>чарівних</a:t>
            </a: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  </a:t>
            </a:r>
            <a:r>
              <a:rPr lang="ru-RU" sz="2800" b="1" dirty="0" err="1" smtClean="0">
                <a:solidFill>
                  <a:srgbClr val="C00000"/>
                </a:solidFill>
                <a:latin typeface="Monotype Corsiva" pitchFamily="66" charset="0"/>
              </a:rPr>
              <a:t>куточків</a:t>
            </a: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  </a:t>
            </a:r>
            <a:r>
              <a:rPr lang="ru-RU" sz="2800" b="1" dirty="0" err="1" smtClean="0">
                <a:solidFill>
                  <a:srgbClr val="C00000"/>
                </a:solidFill>
                <a:latin typeface="Monotype Corsiva" pitchFamily="66" charset="0"/>
              </a:rPr>
              <a:t>мого</a:t>
            </a: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   краю"</a:t>
            </a:r>
            <a:endParaRPr lang="uk-UA" sz="28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Рубрика "Світ математики через призму чарівних куточків мого краю"</a:t>
            </a:r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058C0-7511-4FC2-A004-A874B0EBEA77}" type="slidenum">
              <a:rPr lang="uk-UA" smtClean="0"/>
              <a:pPr/>
              <a:t>5</a:t>
            </a:fld>
            <a:endParaRPr lang="uk-UA"/>
          </a:p>
        </p:txBody>
      </p:sp>
      <p:pic>
        <p:nvPicPr>
          <p:cNvPr id="7" name="Рисунок 6" descr="IMG_18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IMG_18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Інформація 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9652"/>
          </a:xfrm>
          <a:prstGeom prst="rect">
            <a:avLst/>
          </a:prstGeom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785918" y="1571612"/>
            <a:ext cx="6429420" cy="4525963"/>
          </a:xfrm>
        </p:spPr>
        <p:txBody>
          <a:bodyPr>
            <a:normAutofit lnSpcReduction="10000"/>
          </a:bodyPr>
          <a:lstStyle/>
          <a:p>
            <a:pPr marL="514350" indent="-514350" algn="ctr">
              <a:buNone/>
            </a:pPr>
            <a:r>
              <a:rPr lang="uk-UA" dirty="0" smtClean="0"/>
              <a:t>4</a:t>
            </a:r>
            <a:r>
              <a:rPr lang="uk-UA" sz="4400" dirty="0" smtClean="0"/>
              <a:t>. Глибина Дніпродзержинського водосховища біля острова Лисого дорівнює 3 м, що відповідає від</a:t>
            </a:r>
            <a:r>
              <a:rPr lang="en-US" sz="4400" dirty="0" smtClean="0"/>
              <a:t>’</a:t>
            </a:r>
            <a:r>
              <a:rPr lang="uk-UA" sz="4400" dirty="0" smtClean="0"/>
              <a:t>ємному числу на шкалі. </a:t>
            </a:r>
          </a:p>
          <a:p>
            <a:pPr marL="514350" indent="-514350">
              <a:buNone/>
            </a:pPr>
            <a:endParaRPr lang="uk-UA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058C0-7511-4FC2-A004-A874B0EBEA77}" type="slidenum">
              <a:rPr lang="uk-UA" smtClean="0"/>
              <a:pPr/>
              <a:t>6</a:t>
            </a:fld>
            <a:endParaRPr lang="uk-UA"/>
          </a:p>
        </p:txBody>
      </p:sp>
      <p:sp>
        <p:nvSpPr>
          <p:cNvPr id="11" name="Місце для нижнього колонтитула 3"/>
          <p:cNvSpPr>
            <a:spLocks noGrp="1"/>
          </p:cNvSpPr>
          <p:nvPr>
            <p:ph type="ftr" sz="quarter" idx="11"/>
          </p:nvPr>
        </p:nvSpPr>
        <p:spPr>
          <a:xfrm>
            <a:off x="1142976" y="76201"/>
            <a:ext cx="6643734" cy="1138221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Рубрика   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«</a:t>
            </a:r>
            <a:r>
              <a:rPr lang="ru-RU" sz="2800" b="1" dirty="0" err="1" smtClean="0">
                <a:solidFill>
                  <a:srgbClr val="C00000"/>
                </a:solidFill>
                <a:latin typeface="Monotype Corsiva" pitchFamily="66" charset="0"/>
              </a:rPr>
              <a:t>Світ</a:t>
            </a: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  математики  через  призму </a:t>
            </a:r>
          </a:p>
          <a:p>
            <a:pPr algn="ctr"/>
            <a:r>
              <a:rPr lang="ru-RU" sz="2800" b="1" dirty="0" err="1" smtClean="0">
                <a:solidFill>
                  <a:srgbClr val="C00000"/>
                </a:solidFill>
                <a:latin typeface="Monotype Corsiva" pitchFamily="66" charset="0"/>
              </a:rPr>
              <a:t>чарівних</a:t>
            </a: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  </a:t>
            </a:r>
            <a:r>
              <a:rPr lang="ru-RU" sz="2800" b="1" dirty="0" err="1" smtClean="0">
                <a:solidFill>
                  <a:srgbClr val="C00000"/>
                </a:solidFill>
                <a:latin typeface="Monotype Corsiva" pitchFamily="66" charset="0"/>
              </a:rPr>
              <a:t>куточків</a:t>
            </a: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  </a:t>
            </a:r>
            <a:r>
              <a:rPr lang="ru-RU" sz="2800" b="1" dirty="0" err="1" smtClean="0">
                <a:solidFill>
                  <a:srgbClr val="C00000"/>
                </a:solidFill>
                <a:latin typeface="Monotype Corsiva" pitchFamily="66" charset="0"/>
              </a:rPr>
              <a:t>мого</a:t>
            </a: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   краю"</a:t>
            </a:r>
            <a:endParaRPr lang="uk-UA" sz="28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Рубрика "Світ математики через призму чарівних куточків мого краю"</a:t>
            </a:r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058C0-7511-4FC2-A004-A874B0EBEA77}" type="slidenum">
              <a:rPr lang="uk-UA" smtClean="0"/>
              <a:pPr/>
              <a:t>7</a:t>
            </a:fld>
            <a:endParaRPr lang="uk-UA"/>
          </a:p>
        </p:txBody>
      </p:sp>
      <p:pic>
        <p:nvPicPr>
          <p:cNvPr id="7" name="Рисунок 6" descr="IMG_20141019_1646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IMG_20141019_1726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Інформація 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9652"/>
          </a:xfrm>
          <a:prstGeom prst="rect">
            <a:avLst/>
          </a:prstGeom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785918" y="1571612"/>
            <a:ext cx="6000792" cy="4525963"/>
          </a:xfrm>
        </p:spPr>
        <p:txBody>
          <a:bodyPr/>
          <a:lstStyle/>
          <a:p>
            <a:pPr marL="514350" indent="-514350">
              <a:buNone/>
            </a:pPr>
            <a:r>
              <a:rPr lang="uk-UA" dirty="0" smtClean="0"/>
              <a:t>5</a:t>
            </a:r>
            <a:r>
              <a:rPr lang="uk-UA" sz="4800" dirty="0" smtClean="0"/>
              <a:t>. Зміїна гора досягає 70 м над рівнем    річки Ворскли, </a:t>
            </a:r>
          </a:p>
          <a:p>
            <a:pPr marL="514350" indent="-514350">
              <a:buNone/>
            </a:pPr>
            <a:r>
              <a:rPr lang="uk-UA" sz="4800" dirty="0" smtClean="0"/>
              <a:t>     що відповідає додатному числу</a:t>
            </a:r>
            <a:r>
              <a:rPr lang="uk-UA" dirty="0" smtClean="0"/>
              <a:t>.</a:t>
            </a:r>
            <a:endParaRPr lang="uk-UA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058C0-7511-4FC2-A004-A874B0EBEA77}" type="slidenum">
              <a:rPr lang="uk-UA" smtClean="0"/>
              <a:pPr/>
              <a:t>8</a:t>
            </a:fld>
            <a:endParaRPr lang="uk-UA"/>
          </a:p>
        </p:txBody>
      </p:sp>
      <p:sp>
        <p:nvSpPr>
          <p:cNvPr id="8" name="Місце для нижнього колонтитула 3"/>
          <p:cNvSpPr>
            <a:spLocks noGrp="1"/>
          </p:cNvSpPr>
          <p:nvPr>
            <p:ph type="ftr" sz="quarter" idx="11"/>
          </p:nvPr>
        </p:nvSpPr>
        <p:spPr>
          <a:xfrm>
            <a:off x="1142976" y="76201"/>
            <a:ext cx="6643734" cy="1138221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Рубрика   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«</a:t>
            </a:r>
            <a:r>
              <a:rPr lang="ru-RU" sz="2800" b="1" dirty="0" err="1" smtClean="0">
                <a:solidFill>
                  <a:srgbClr val="C00000"/>
                </a:solidFill>
                <a:latin typeface="Monotype Corsiva" pitchFamily="66" charset="0"/>
              </a:rPr>
              <a:t>Світ</a:t>
            </a: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  математики  через  призму </a:t>
            </a:r>
          </a:p>
          <a:p>
            <a:pPr algn="ctr"/>
            <a:r>
              <a:rPr lang="ru-RU" sz="2800" b="1" dirty="0" err="1" smtClean="0">
                <a:solidFill>
                  <a:srgbClr val="C00000"/>
                </a:solidFill>
                <a:latin typeface="Monotype Corsiva" pitchFamily="66" charset="0"/>
              </a:rPr>
              <a:t>чарівних</a:t>
            </a: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  </a:t>
            </a:r>
            <a:r>
              <a:rPr lang="ru-RU" sz="2800" b="1" dirty="0" err="1" smtClean="0">
                <a:solidFill>
                  <a:srgbClr val="C00000"/>
                </a:solidFill>
                <a:latin typeface="Monotype Corsiva" pitchFamily="66" charset="0"/>
              </a:rPr>
              <a:t>куточків</a:t>
            </a: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  </a:t>
            </a:r>
            <a:r>
              <a:rPr lang="ru-RU" sz="2800" b="1" dirty="0" err="1" smtClean="0">
                <a:solidFill>
                  <a:srgbClr val="C00000"/>
                </a:solidFill>
                <a:latin typeface="Monotype Corsiva" pitchFamily="66" charset="0"/>
              </a:rPr>
              <a:t>мого</a:t>
            </a: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   краю"</a:t>
            </a:r>
            <a:endParaRPr lang="uk-UA" sz="28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Рубрика "Світ математики через призму чарівних куточків мого краю"</a:t>
            </a:r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058C0-7511-4FC2-A004-A874B0EBEA77}" type="slidenum">
              <a:rPr lang="uk-UA" smtClean="0"/>
              <a:pPr/>
              <a:t>9</a:t>
            </a:fld>
            <a:endParaRPr lang="uk-UA"/>
          </a:p>
        </p:txBody>
      </p:sp>
      <p:pic>
        <p:nvPicPr>
          <p:cNvPr id="7" name="Рисунок 6" descr="SDC181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SDC181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Рисунок 8" descr="SDC183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Рисунок 9" descr="SDC183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алка">
  <a:themeElements>
    <a:clrScheme name="Валка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Валка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Валка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187</TotalTime>
  <Words>269</Words>
  <Application>Microsoft Office PowerPoint</Application>
  <PresentationFormat>Екран (4:3)</PresentationFormat>
  <Paragraphs>53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10</vt:i4>
      </vt:variant>
    </vt:vector>
  </HeadingPairs>
  <TitlesOfParts>
    <vt:vector size="11" baseType="lpstr">
      <vt:lpstr>Валка</vt:lpstr>
      <vt:lpstr>Схема  розташування  об’єктів регіонального ландшафтного парку “Нижньоворсклянський” за шкалою  раціональних чисел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Схема розташування  об’єктів регіонального ландшафтного парку “Нижньоворсклянський” за шкалою раціональних</dc:title>
  <dc:creator>Світлана Володимирів</dc:creator>
  <cp:lastModifiedBy>User</cp:lastModifiedBy>
  <cp:revision>32</cp:revision>
  <dcterms:created xsi:type="dcterms:W3CDTF">2016-02-28T23:28:21Z</dcterms:created>
  <dcterms:modified xsi:type="dcterms:W3CDTF">2016-02-29T16:32:20Z</dcterms:modified>
</cp:coreProperties>
</file>