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7" r:id="rId3"/>
    <p:sldId id="256" r:id="rId4"/>
    <p:sldId id="266" r:id="rId5"/>
    <p:sldId id="273" r:id="rId6"/>
    <p:sldId id="275" r:id="rId7"/>
    <p:sldId id="261" r:id="rId8"/>
    <p:sldId id="262" r:id="rId9"/>
    <p:sldId id="263" r:id="rId10"/>
    <p:sldId id="268" r:id="rId11"/>
    <p:sldId id="277" r:id="rId12"/>
    <p:sldId id="271" r:id="rId13"/>
    <p:sldId id="258" r:id="rId14"/>
    <p:sldId id="278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1651-8F09-4BF3-955C-C0A61226D884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CB69-0404-488A-8315-AFD318604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258C-B51C-41FF-B8FB-BE4AB1D246F4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5867-0432-437A-832B-3966AF81C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2E92-7FDA-41BF-9015-EA57569DD629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A481-2616-4244-9048-F69DD3238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DE7F5-EBD7-4B1F-AE75-7FAFB6092A24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5B7B6D-A5D0-46A0-AFA2-1875CD1A9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F35E-39DA-4548-923D-38B35D661251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0609-5871-44B3-B1C4-0D3800CA0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83E2CA-72B3-4331-A2AA-CD8373A680A6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8E783A-227F-4B49-AD25-51109C46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3361-CB61-49D5-A904-F6986F769906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E25D-25DF-416D-A5B1-066110833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5BD78-3717-4F13-A4C9-63ED9B47503C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4513-3309-4A6E-9955-CC4FE44B1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C14952-B9EB-4F14-815D-08B91BDF5BD4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D77943-6879-49DB-8459-387AB19D2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52F2EB-1677-45C0-A1A5-6F7B0309519D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DDA0CB9-11BC-47BD-BA28-E05D6CD1A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9E60B-885B-441E-920F-5C14151F8FE9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9221-48DA-4E88-AE96-D2493C041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348E415-6969-46CD-8678-47B4D391FBCB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AA2FE0E-8606-40E4-8728-6F3C012D6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0" r:id="rId5"/>
    <p:sldLayoutId id="2147483669" r:id="rId6"/>
    <p:sldLayoutId id="2147483675" r:id="rId7"/>
    <p:sldLayoutId id="2147483676" r:id="rId8"/>
    <p:sldLayoutId id="2147483668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6368" y="659334"/>
            <a:ext cx="6904808" cy="8002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</a:rPr>
              <a:t>Що таке теплопровідність</a:t>
            </a:r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4" name="Рисунок 3" descr="solnc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683" y="2064995"/>
            <a:ext cx="1198272" cy="1198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73275"/>
            <a:ext cx="23764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970213"/>
            <a:ext cx="40322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72500" cy="40354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sz="2400" b="1">
                <a:latin typeface="Comic Sans MS" pitchFamily="66" charset="0"/>
              </a:rPr>
              <a:t>Знання про здатність різних матеріалів по-різному передавати тепло допоможуть у поході. </a:t>
            </a:r>
          </a:p>
          <a:p>
            <a:pPr algn="just">
              <a:lnSpc>
                <a:spcPct val="140000"/>
              </a:lnSpc>
            </a:pPr>
            <a:r>
              <a:rPr lang="ru-RU" sz="2400" b="1">
                <a:latin typeface="Comic Sans MS" pitchFamily="66" charset="0"/>
              </a:rPr>
              <a:t>Щоб не обпектися об гарячий металевий кухоль, його ручку можна обмотати ізоляційною стрічкою, яка є гарним теплоізолятором. Для того щоб зняти з вогнища гарячий казанок, можна скористатися ватяними або брезентовими рукавицями. </a:t>
            </a:r>
          </a:p>
          <a:p>
            <a:endParaRPr lang="ru-RU" sz="2400" b="1"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921125"/>
            <a:ext cx="439261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257675"/>
            <a:ext cx="22320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323850" y="274638"/>
            <a:ext cx="8362950" cy="33702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just">
              <a:defRPr/>
            </a:pPr>
            <a:r>
              <a:rPr lang="ru-RU" sz="2400" smtClean="0">
                <a:solidFill>
                  <a:srgbClr val="FF0000"/>
                </a:solidFill>
                <a:effectLst/>
                <a:latin typeface="Comic Sans MS" pitchFamily="66" charset="0"/>
              </a:rPr>
              <a:t>ЯКЩО</a:t>
            </a: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 ...</a:t>
            </a:r>
            <a:r>
              <a:rPr lang="ru-RU" sz="2400" b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br>
              <a:rPr lang="ru-RU" sz="2400" b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b="0" smtClean="0">
                <a:solidFill>
                  <a:schemeClr val="tx1"/>
                </a:solidFill>
                <a:effectLst/>
                <a:latin typeface="Comic Sans MS" pitchFamily="66" charset="0"/>
              </a:rPr>
              <a:t>     </a:t>
            </a: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... покласти долоні</a:t>
            </a:r>
            <a:r>
              <a:rPr lang="ru-RU" sz="2400" b="0" smtClean="0">
                <a:solidFill>
                  <a:schemeClr val="tx1"/>
                </a:solidFill>
                <a:effectLst/>
                <a:latin typeface="Comic Sans MS" pitchFamily="66" charset="0"/>
              </a:rPr>
              <a:t>  на </a:t>
            </a: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шматок пінопласту (або дерева) і дзеркало, що знаходяться поряд, то відчуття від цих предметів будуть різними: пінопласт здасться теплішим, а дзеркало - холоднішим.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ru-RU" sz="2400" smtClean="0">
                <a:solidFill>
                  <a:srgbClr val="FF0000"/>
                </a:solidFill>
                <a:effectLst/>
                <a:latin typeface="Comic Sans MS" pitchFamily="66" charset="0"/>
              </a:rPr>
              <a:t>Чому?</a:t>
            </a:r>
            <a:r>
              <a:rPr lang="ru-RU" sz="2400" b="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ru-RU" sz="2400" smtClean="0">
                <a:solidFill>
                  <a:srgbClr val="FF0000"/>
                </a:solidFill>
                <a:effectLst/>
                <a:latin typeface="Comic Sans MS" pitchFamily="66" charset="0"/>
              </a:rPr>
              <a:t>Адже температура навколишнього повітря однакова!</a:t>
            </a: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endParaRPr lang="ru-RU" sz="2400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68313" y="3429000"/>
            <a:ext cx="8218487" cy="25781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sz="2000" b="1" smtClean="0">
                <a:latin typeface="Comic Sans MS" pitchFamily="66" charset="0"/>
              </a:rPr>
              <a:t>Скло - хороший провідник тепла і відразу почне "відбирати" від руки тепло. Рука буде відчувати холод! Пінопласт гірше проводить тепло. Він теж буде, нагріваючись, "відбирати" тепло у руки, але повільніше, тому й здасться теплішим.</a:t>
            </a:r>
            <a:r>
              <a:rPr lang="ru-RU" sz="2000" smtClean="0"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4"/>
          <p:cNvSpPr>
            <a:spLocks noChangeArrowheads="1"/>
          </p:cNvSpPr>
          <p:nvPr/>
        </p:nvSpPr>
        <p:spPr bwMode="auto">
          <a:xfrm>
            <a:off x="785813" y="285750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FF0000"/>
                </a:solidFill>
                <a:latin typeface="Comic Sans MS" pitchFamily="66" charset="0"/>
              </a:rPr>
              <a:t>ЗАВДАННЯ ДЛЯ КМІТЛИВИХ !</a:t>
            </a:r>
            <a:r>
              <a:rPr lang="ru-RU"/>
              <a:t> </a:t>
            </a:r>
          </a:p>
        </p:txBody>
      </p:sp>
      <p:pic>
        <p:nvPicPr>
          <p:cNvPr id="6" name="Рисунок 5" descr="BOY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642918"/>
            <a:ext cx="800100" cy="98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500063" y="1143000"/>
            <a:ext cx="5367337" cy="3378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omic Sans MS" pitchFamily="66" charset="0"/>
              </a:rPr>
              <a:t>Якщо приготувати три однакових шматочки льоду, один з них загорнути у фольгу, другий - в папір, третій - у вату і залишити на блюдцях в кімнаті, то спочатку розтане лід у       , потім у             , останнім -</a:t>
            </a:r>
          </a:p>
          <a:p>
            <a:pPr algn="just"/>
            <a:endParaRPr lang="ru-RU" sz="2400" b="1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Поясніть різницю.</a:t>
            </a:r>
            <a:r>
              <a:rPr lang="ru-RU" sz="2400">
                <a:latin typeface="Comic Sans MS" pitchFamily="66" charset="0"/>
              </a:rPr>
              <a:t> </a:t>
            </a:r>
          </a:p>
        </p:txBody>
      </p: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250825" y="4581525"/>
            <a:ext cx="8713788" cy="1552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b="1">
                <a:latin typeface="Comic Sans MS" pitchFamily="66" charset="0"/>
              </a:rPr>
              <a:t>Якщо до замерзлого скла (покритого інієм) у трамваї чи автобусі прикласти на однаковий час палець, а іншим пальцем притиснути монету, то площа відтавання під монетою виявиться більшою. </a:t>
            </a:r>
            <a:r>
              <a:rPr lang="uk-UA" sz="2400" b="1">
                <a:solidFill>
                  <a:srgbClr val="FF0000"/>
                </a:solidFill>
                <a:latin typeface="Comic Sans MS" pitchFamily="66" charset="0"/>
              </a:rPr>
              <a:t>Чому?</a:t>
            </a:r>
            <a:r>
              <a:rPr lang="ru-RU" sz="2400">
                <a:latin typeface="Comic Sans MS" pitchFamily="66" charset="0"/>
              </a:rPr>
              <a:t> 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844675"/>
            <a:ext cx="25923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068638"/>
            <a:ext cx="122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3429000"/>
            <a:ext cx="13684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3500438"/>
            <a:ext cx="806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755650" y="620713"/>
            <a:ext cx="7561263" cy="22272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uk-UA" sz="2000" b="1">
                <a:latin typeface="Comic Sans MS" pitchFamily="66" charset="0"/>
              </a:rPr>
              <a:t>Куріпки, качки та інші птахи взимку не мерзнуть тому, що температура лап у них може відрізнятися від температури тіла більш ніж на 30 градусів. Низька температура лап сильно знижує тепловіддачу. Такі захисні сили організму!</a:t>
            </a:r>
            <a:endParaRPr lang="ru-RU" sz="2000" b="1">
              <a:latin typeface="Comic Sans MS" pitchFamily="66" charset="0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23850" y="0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>
                <a:solidFill>
                  <a:srgbClr val="FF0000"/>
                </a:solidFill>
                <a:latin typeface="Comic Sans MS" pitchFamily="66" charset="0"/>
              </a:rPr>
              <a:t>Це цікаво!!!</a:t>
            </a:r>
            <a:endParaRPr lang="ru-RU" sz="44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327400"/>
            <a:ext cx="53816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924175"/>
            <a:ext cx="291782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80400" cy="1800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Хутро   тварин має погану теплопровідність і тому оберігає їх від переохолодження взимку, та від спеки літом.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539750" y="2349500"/>
            <a:ext cx="8147050" cy="3657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500063" y="1071563"/>
            <a:ext cx="80756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8" name="Picture 7" descr="tiger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92375"/>
            <a:ext cx="40401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92375"/>
            <a:ext cx="382111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542926" y="161448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6000" smtClean="0">
                <a:effectLst/>
              </a:rPr>
              <a:t>Дякую за увагу!</a:t>
            </a:r>
            <a:endParaRPr lang="ru-RU" sz="6000" smtClean="0">
              <a:effectLst/>
            </a:endParaRP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580063" y="3860800"/>
            <a:ext cx="33845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/>
              <a:t>Виконав:</a:t>
            </a:r>
          </a:p>
          <a:p>
            <a:pPr>
              <a:spcBef>
                <a:spcPct val="50000"/>
              </a:spcBef>
            </a:pPr>
            <a:r>
              <a:rPr lang="uk-UA" sz="2000" b="1" dirty="0"/>
              <a:t>Учень </a:t>
            </a:r>
            <a:r>
              <a:rPr lang="uk-UA" sz="2000" b="1" dirty="0" smtClean="0"/>
              <a:t>8 </a:t>
            </a:r>
            <a:r>
              <a:rPr lang="uk-UA" sz="2000" b="1" dirty="0"/>
              <a:t>класу</a:t>
            </a:r>
          </a:p>
          <a:p>
            <a:pPr>
              <a:spcBef>
                <a:spcPct val="50000"/>
              </a:spcBef>
            </a:pPr>
            <a:r>
              <a:rPr lang="uk-UA" sz="2000" b="1" dirty="0" err="1"/>
              <a:t>Нетішинскої</a:t>
            </a:r>
            <a:r>
              <a:rPr lang="uk-UA" sz="2000" b="1" dirty="0"/>
              <a:t> ЗОШ 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I</a:t>
            </a:r>
            <a:r>
              <a:rPr lang="uk-UA" sz="2000" b="1" dirty="0"/>
              <a:t>-</a:t>
            </a:r>
            <a:r>
              <a:rPr lang="en-US" sz="2000" b="1" dirty="0"/>
              <a:t>III</a:t>
            </a:r>
            <a:r>
              <a:rPr lang="uk-UA" sz="2000" b="1" dirty="0"/>
              <a:t> ступенів № 2</a:t>
            </a:r>
          </a:p>
          <a:p>
            <a:pPr>
              <a:spcBef>
                <a:spcPct val="50000"/>
              </a:spcBef>
            </a:pPr>
            <a:r>
              <a:rPr lang="uk-UA" sz="2000" b="1" dirty="0" err="1" smtClean="0"/>
              <a:t>Шмат</a:t>
            </a:r>
            <a:r>
              <a:rPr lang="uk-UA" sz="2000" b="1" dirty="0" smtClean="0"/>
              <a:t> Богдан</a:t>
            </a:r>
            <a:endParaRPr lang="uk-UA" sz="2000" b="1" dirty="0"/>
          </a:p>
          <a:p>
            <a:pPr>
              <a:spcBef>
                <a:spcPct val="50000"/>
              </a:spcBef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507" y="1022756"/>
            <a:ext cx="8340165" cy="46638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3200" b="1">
                <a:solidFill>
                  <a:srgbClr val="000000"/>
                </a:solidFill>
                <a:latin typeface="Comic Sans MS" pitchFamily="66" charset="0"/>
              </a:rPr>
              <a:t>Якщо опус</a:t>
            </a:r>
            <a:r>
              <a:rPr lang="uk-UA" sz="3200" b="1">
                <a:solidFill>
                  <a:srgbClr val="000000"/>
                </a:solidFill>
                <a:latin typeface="Arial" charset="0"/>
              </a:rPr>
              <a:t>т</a:t>
            </a:r>
            <a:r>
              <a:rPr lang="ru-RU" sz="3200" b="1">
                <a:solidFill>
                  <a:srgbClr val="000000"/>
                </a:solidFill>
                <a:latin typeface="Comic Sans MS" pitchFamily="66" charset="0"/>
              </a:rPr>
              <a:t>ити</a:t>
            </a:r>
            <a:r>
              <a:rPr lang="ru-RU" sz="3200" b="1">
                <a:solidFill>
                  <a:schemeClr val="tx1"/>
                </a:solidFill>
                <a:latin typeface="Comic Sans MS" pitchFamily="66" charset="0"/>
              </a:rPr>
              <a:t> холодну металеву ложку в гарячу воду</a:t>
            </a:r>
            <a:r>
              <a:rPr lang="ru-RU" sz="3200" b="1">
                <a:solidFill>
                  <a:schemeClr val="tx1"/>
                </a:solidFill>
                <a:latin typeface="Arial" charset="0"/>
              </a:rPr>
              <a:t>, ч</a:t>
            </a:r>
            <a:r>
              <a:rPr lang="ru-RU" sz="3200" b="1">
                <a:solidFill>
                  <a:schemeClr val="tx1"/>
                </a:solidFill>
                <a:latin typeface="Comic Sans MS" pitchFamily="66" charset="0"/>
              </a:rPr>
              <a:t>ерез деякий час ложка нагріється. При цьому можна переконатися, що передача теплоти відбувається не відразу всім частинам ложки, а поступово. Спочатку нагрівається та частина ложки, яка знаходиться безпосередньо в гарячій воді, а потім поступово і вся ложка. </a:t>
            </a:r>
            <a:br>
              <a:rPr lang="ru-RU" sz="3200" b="1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chemeClr val="tx1"/>
                </a:solidFill>
                <a:latin typeface="Comic Sans MS" pitchFamily="66" charset="0"/>
              </a:rPr>
              <a:t>    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468313" y="404813"/>
            <a:ext cx="8358187" cy="63087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ru-RU" sz="2400" b="1">
                <a:latin typeface="Comic Sans MS" pitchFamily="66" charset="0"/>
              </a:rPr>
              <a:t>ТЕПЛОПРОВІДНІСТЬ </a:t>
            </a:r>
            <a:r>
              <a:rPr lang="ru-RU" sz="2400">
                <a:latin typeface="Comic Sans MS" pitchFamily="66" charset="0"/>
              </a:rPr>
              <a:t>– </a:t>
            </a:r>
            <a:r>
              <a:rPr lang="uk-UA" sz="2400" b="1">
                <a:latin typeface="Comic Sans MS" pitchFamily="66" charset="0"/>
              </a:rPr>
              <a:t>це процес </a:t>
            </a:r>
            <a:r>
              <a:rPr lang="ru-RU" sz="2400" b="1">
                <a:latin typeface="Comic Sans MS" pitchFamily="66" charset="0"/>
              </a:rPr>
              <a:t>передачі тепла від одних частин тіла до інших його частин, або від одних тіл до інших, який зумовлений хаотичним рухом частинок речовини і не супроводжується перенесенням цієї речовини.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/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Призводить до вирівнювання температури тіла або тіл.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/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Цей вид передачі внутрішньої енергії характерний як для твердих речовин, так і для рідин та газів.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/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Теплопровідність різних речовин різна. </a:t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/>
            </a:r>
            <a:br>
              <a:rPr lang="ru-RU" sz="2400" b="1">
                <a:latin typeface="Comic Sans MS" pitchFamily="66" charset="0"/>
              </a:rPr>
            </a:br>
            <a:r>
              <a:rPr lang="ru-RU" sz="2400" b="1">
                <a:latin typeface="Comic Sans MS" pitchFamily="66" charset="0"/>
              </a:rPr>
              <a:t>Існує залежність теплопровідності від густини речовини.</a:t>
            </a:r>
            <a:r>
              <a:rPr lang="ru-RU" sz="2400" b="1"/>
              <a:t> </a:t>
            </a:r>
            <a:br>
              <a:rPr lang="ru-RU" sz="2400" b="1"/>
            </a:b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250825" y="260350"/>
            <a:ext cx="8569325" cy="3698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FontTx/>
              <a:buChar char="•"/>
            </a:pPr>
            <a:r>
              <a:rPr lang="ru-RU" sz="2400">
                <a:latin typeface="Comic Sans MS" pitchFamily="66" charset="0"/>
              </a:rPr>
              <a:t>      </a:t>
            </a:r>
            <a:r>
              <a:rPr lang="ru-RU" sz="2400" b="1">
                <a:latin typeface="Comic Sans MS" pitchFamily="66" charset="0"/>
              </a:rPr>
              <a:t>Якщо опустити в гарячу воду, шматочок льоду, то через деякий час температура льоду почне підвищуватися і він розтане, а температура навколишньої  води знизиться.</a:t>
            </a:r>
          </a:p>
          <a:p>
            <a:pPr algn="just"/>
            <a:endParaRPr lang="ru-RU" sz="1400" b="1"/>
          </a:p>
          <a:p>
            <a:pPr algn="just">
              <a:lnSpc>
                <a:spcPct val="115000"/>
              </a:lnSpc>
              <a:buFontTx/>
              <a:buChar char="•"/>
            </a:pPr>
            <a:r>
              <a:rPr lang="ru-RU" sz="2400" b="1"/>
              <a:t> </a:t>
            </a:r>
            <a:r>
              <a:rPr lang="ru-RU" sz="2400" b="1">
                <a:latin typeface="Comic Sans MS" pitchFamily="66" charset="0"/>
              </a:rPr>
              <a:t>  Якщо опустити гарячу ложку в холодну воду, то виявиться, що температура ложки почне знижуватися, температура води підвищуватися і через деякий час температура води і ложки стане однаковою.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4575" y="4076700"/>
            <a:ext cx="20288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755650" y="620713"/>
            <a:ext cx="74882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uk-UA" sz="2400"/>
              <a:t>  </a:t>
            </a:r>
            <a:r>
              <a:rPr lang="uk-UA" sz="2800" b="1">
                <a:latin typeface="Comic Sans MS" pitchFamily="66" charset="0"/>
              </a:rPr>
              <a:t>Якщо опустити в гарячу воду дерев'яну паличку, то  дерев'яна паличка нагрівається значно повільніше металевої ложки. Звідси можна зробити висновок, що тіла, зроблені з різних речовин, мають різну теплопровідність.</a:t>
            </a:r>
            <a:r>
              <a:rPr lang="ru-RU" sz="2800" b="1">
                <a:latin typeface="Comic Sans MS" pitchFamily="66" charset="0"/>
              </a:rPr>
              <a:t> 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3789363"/>
            <a:ext cx="19891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456808" y="269454"/>
            <a:ext cx="8189087" cy="1423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just">
              <a:defRPr/>
            </a:pPr>
            <a:r>
              <a:rPr lang="ru-RU" sz="2400" smtClean="0">
                <a:solidFill>
                  <a:srgbClr val="FF0000"/>
                </a:solidFill>
                <a:effectLst/>
                <a:latin typeface="Comic Sans MS" pitchFamily="66" charset="0"/>
              </a:rPr>
              <a:t>Метали мають найвищу теплопровідність</a:t>
            </a: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, 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причому у різних металів теплопровідність відрізняється. 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endParaRPr lang="ru-RU" sz="2400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133600"/>
            <a:ext cx="4897437" cy="1657350"/>
          </a:xfrm>
        </p:spPr>
      </p:pic>
      <p:pic>
        <p:nvPicPr>
          <p:cNvPr id="18435" name="Picture 8" descr="Безымянный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3860800"/>
            <a:ext cx="4183062" cy="2614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5"/>
          <p:cNvSpPr>
            <a:spLocks noChangeArrowheads="1"/>
          </p:cNvSpPr>
          <p:nvPr/>
        </p:nvSpPr>
        <p:spPr bwMode="auto">
          <a:xfrm>
            <a:off x="684213" y="333375"/>
            <a:ext cx="7704137" cy="2657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2400">
                <a:latin typeface="Comic Sans MS" pitchFamily="66" charset="0"/>
              </a:rPr>
              <a:t>  </a:t>
            </a:r>
            <a:r>
              <a:rPr lang="ru-RU" sz="2400" b="1">
                <a:latin typeface="Comic Sans MS" pitchFamily="66" charset="0"/>
              </a:rPr>
              <a:t>Рідини мають меншу теплопровідність, ніж тверді тіла, а гази меншу,  ніж рідини.</a:t>
            </a:r>
          </a:p>
          <a:p>
            <a:pPr algn="just"/>
            <a:endParaRPr lang="ru-RU" sz="2400" b="1">
              <a:latin typeface="Comic Sans MS" pitchFamily="66" charset="0"/>
            </a:endParaRPr>
          </a:p>
          <a:p>
            <a:pPr algn="just">
              <a:buFontTx/>
              <a:buChar char="•"/>
            </a:pPr>
            <a:r>
              <a:rPr lang="ru-RU" sz="2400" b="1">
                <a:latin typeface="Comic Sans MS" pitchFamily="66" charset="0"/>
              </a:rPr>
              <a:t>При нагріванні верхнього кінця, закритої пальцем пробірки з повітрям всередині, можна не боятися обпекти палець, тому що теплопровідність газів дуже низька.</a:t>
            </a:r>
            <a:r>
              <a:rPr lang="ru-RU" b="1"/>
              <a:t> 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13100"/>
            <a:ext cx="36004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254375"/>
            <a:ext cx="467995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429625" cy="30130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Теплоізолятори</a:t>
            </a:r>
            <a:r>
              <a:rPr lang="ru-RU" sz="2400">
                <a:latin typeface="Comic Sans MS" pitchFamily="66" charset="0"/>
              </a:rPr>
              <a:t> - це речовини, які погано проводять тепло.</a:t>
            </a:r>
          </a:p>
          <a:p>
            <a:pPr algn="just"/>
            <a:r>
              <a:rPr lang="ru-RU" sz="2400">
                <a:latin typeface="Comic Sans MS" pitchFamily="66" charset="0"/>
              </a:rPr>
              <a:t> Повітря є хорошим теплоізолятором, тому віконні рами роблять з подвійним склом, щоб між ними був шар повітря. Добрі теплоізоляційні властивості мають дерево і різні пластмаси.</a:t>
            </a:r>
          </a:p>
          <a:p>
            <a:pPr algn="just"/>
            <a:r>
              <a:rPr lang="ru-RU" sz="2400">
                <a:latin typeface="Comic Sans MS" pitchFamily="66" charset="0"/>
              </a:rPr>
              <a:t>Ручки чайників та кастрюль  роблять саме з цих матеріалів.</a:t>
            </a:r>
            <a:r>
              <a:rPr lang="ru-RU"/>
              <a:t>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429000"/>
            <a:ext cx="26574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42" name="Picture 10" descr="P5030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500438"/>
            <a:ext cx="36718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353425" cy="5724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FontTx/>
              <a:buChar char="•"/>
            </a:pPr>
            <a:r>
              <a:rPr lang="ru-RU" sz="2400" b="1">
                <a:latin typeface="Comic Sans MS" pitchFamily="66" charset="0"/>
              </a:rPr>
              <a:t>Для створення теплого одягу використовують матеріали, які погано проводять тепло, такі як хутро, вата, пір'я і пух різних птахів. Такий одяг допомагає зберігати тепло тіла.</a:t>
            </a:r>
            <a:r>
              <a:rPr lang="ru-RU" sz="2400">
                <a:latin typeface="Comic Sans MS" pitchFamily="66" charset="0"/>
              </a:rPr>
              <a:t> </a:t>
            </a:r>
          </a:p>
          <a:p>
            <a:pPr algn="just">
              <a:lnSpc>
                <a:spcPct val="140000"/>
              </a:lnSpc>
              <a:buFontTx/>
              <a:buChar char="•"/>
            </a:pP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latin typeface="Comic Sans MS" pitchFamily="66" charset="0"/>
              </a:rPr>
              <a:t>Повстяні, брезентові і ватні рукавиці використовують при роботі з гарячими предметами.</a:t>
            </a:r>
          </a:p>
          <a:p>
            <a:pPr algn="just">
              <a:lnSpc>
                <a:spcPct val="140000"/>
              </a:lnSpc>
              <a:buFontTx/>
              <a:buChar char="•"/>
            </a:pPr>
            <a:r>
              <a:rPr lang="ru-RU" sz="2400">
                <a:latin typeface="Comic Sans MS" pitchFamily="66" charset="0"/>
              </a:rPr>
              <a:t> </a:t>
            </a:r>
            <a:r>
              <a:rPr lang="ru-RU" sz="2400" b="1">
                <a:latin typeface="Comic Sans MS" pitchFamily="66" charset="0"/>
              </a:rPr>
              <a:t>Усі метали, скло, вода добре проводять тепло і є поганими теплоізоляторами.</a:t>
            </a:r>
          </a:p>
          <a:p>
            <a:pPr algn="just">
              <a:lnSpc>
                <a:spcPct val="140000"/>
              </a:lnSpc>
              <a:buFontTx/>
              <a:buChar char="•"/>
            </a:pP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latin typeface="Comic Sans MS" pitchFamily="66" charset="0"/>
              </a:rPr>
              <a:t>Ганчіркою, змоченою у воді, ні в якому разі не можна знімати гарячі предмети. Вода, що міститься в ганчірці, миттєво нагріється і обпече руку.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558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Метали мають найвищу теплопровідність,  причому у різних металів теплопровідність відрізняється.  </vt:lpstr>
      <vt:lpstr>Презентация PowerPoint</vt:lpstr>
      <vt:lpstr>Презентация PowerPoint</vt:lpstr>
      <vt:lpstr>Презентация PowerPoint</vt:lpstr>
      <vt:lpstr>Презентация PowerPoint</vt:lpstr>
      <vt:lpstr>ЯКЩО ...       ... покласти долоні  на шматок пінопласту (або дерева) і дзеркало, що знаходяться поряд, то відчуття від цих предметів будуть різними: пінопласт здасться теплішим, а дзеркало - холоднішим.  Чому? Адже температура навколишнього повітря однакова!  </vt:lpstr>
      <vt:lpstr>Презентация PowerPoint</vt:lpstr>
      <vt:lpstr>Презентация PowerPoint</vt:lpstr>
      <vt:lpstr>Хутро   тварин має погану теплопровідність і тому оберігає їх від переохолодження взимку, та від спеки літом.</vt:lpstr>
      <vt:lpstr>Дякую за увагу!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22</cp:revision>
  <dcterms:created xsi:type="dcterms:W3CDTF">2009-09-12T15:57:29Z</dcterms:created>
  <dcterms:modified xsi:type="dcterms:W3CDTF">2017-03-06T17:30:57Z</dcterms:modified>
</cp:coreProperties>
</file>