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69" r:id="rId3"/>
    <p:sldId id="270" r:id="rId4"/>
    <p:sldId id="271" r:id="rId5"/>
    <p:sldId id="272" r:id="rId6"/>
    <p:sldId id="273" r:id="rId7"/>
    <p:sldId id="274" r:id="rId8"/>
    <p:sldId id="275" r:id="rId9"/>
    <p:sldId id="276" r:id="rId10"/>
    <p:sldId id="277" r:id="rId11"/>
    <p:sldId id="278" r:id="rId12"/>
    <p:sldId id="279" r:id="rId13"/>
    <p:sldId id="280" r:id="rId14"/>
    <p:sldId id="281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31.01.2017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Багетная рамка 5"/>
          <p:cNvSpPr/>
          <p:nvPr/>
        </p:nvSpPr>
        <p:spPr>
          <a:xfrm>
            <a:off x="827584" y="1052736"/>
            <a:ext cx="7560840" cy="2232248"/>
          </a:xfrm>
          <a:prstGeom prst="beve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i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2">
                    <a:lumMod val="50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Закономірності формування природи материків та океанів</a:t>
            </a:r>
            <a:endParaRPr lang="uk-UA" sz="3600" b="1" i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tx2">
                  <a:lumMod val="50000"/>
                </a:schemeClr>
              </a:solidFill>
              <a:effectLst>
                <a:outerShdw blurRad="50800" algn="tl" rotWithShape="0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275856" y="5085184"/>
            <a:ext cx="2880320" cy="72008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b="1" i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Тестування</a:t>
            </a:r>
            <a:endParaRPr lang="uk-UA" sz="4000" b="1" i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3275856" y="3645024"/>
            <a:ext cx="2664296" cy="936104"/>
          </a:xfrm>
          <a:prstGeom prst="ellipse">
            <a:avLst/>
          </a:prstGeom>
          <a:solidFill>
            <a:srgbClr val="CC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2200" b="1" i="1" dirty="0" smtClean="0">
                <a:ln w="1905"/>
                <a:solidFill>
                  <a:schemeClr val="tx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ІІ </a:t>
            </a:r>
            <a:r>
              <a:rPr lang="uk-UA" sz="2200" b="1" i="1" dirty="0">
                <a:ln w="1905"/>
                <a:solidFill>
                  <a:schemeClr val="tx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варіант</a:t>
            </a:r>
          </a:p>
        </p:txBody>
      </p:sp>
    </p:spTree>
    <p:extLst>
      <p:ext uri="{BB962C8B-B14F-4D97-AF65-F5344CB8AC3E}">
        <p14:creationId xmlns:p14="http://schemas.microsoft.com/office/powerpoint/2010/main" val="22393210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Блок-схема: карточка 2"/>
          <p:cNvSpPr/>
          <p:nvPr/>
        </p:nvSpPr>
        <p:spPr>
          <a:xfrm>
            <a:off x="683568" y="476672"/>
            <a:ext cx="7871821" cy="1318547"/>
          </a:xfrm>
          <a:prstGeom prst="flowChartPunchedCard">
            <a:avLst/>
          </a:prstGeom>
          <a:ln/>
          <a:effectLst>
            <a:glow rad="101600">
              <a:schemeClr val="accent2">
                <a:satMod val="175000"/>
                <a:alpha val="40000"/>
              </a:schemeClr>
            </a:glow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uk-UA" sz="24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№ 9</a:t>
            </a:r>
          </a:p>
          <a:p>
            <a:pPr algn="ctr">
              <a:defRPr/>
            </a:pPr>
            <a:r>
              <a:rPr lang="uk-UA" sz="24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Середня солоність помірних водних мас становить</a:t>
            </a:r>
          </a:p>
          <a:p>
            <a:pPr algn="ctr">
              <a:defRPr/>
            </a:pPr>
            <a:endParaRPr lang="uk-UA" sz="24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436096" y="2713504"/>
            <a:ext cx="2356018" cy="914400"/>
          </a:xfrm>
          <a:prstGeom prst="roundRect">
            <a:avLst/>
          </a:prstGeom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uk-UA" sz="20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б) до 33‰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563888" y="4489584"/>
            <a:ext cx="2356018" cy="914400"/>
          </a:xfrm>
          <a:prstGeom prst="roundRect">
            <a:avLst/>
          </a:prstGeom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uk-UA" sz="20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в) 34 – 10‰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505296" y="2708920"/>
            <a:ext cx="2327206" cy="914400"/>
          </a:xfrm>
          <a:prstGeom prst="roundRect">
            <a:avLst/>
          </a:prstGeom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uk-UA" sz="20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а) понад 35‰</a:t>
            </a:r>
          </a:p>
        </p:txBody>
      </p:sp>
    </p:spTree>
    <p:extLst>
      <p:ext uri="{BB962C8B-B14F-4D97-AF65-F5344CB8AC3E}">
        <p14:creationId xmlns:p14="http://schemas.microsoft.com/office/powerpoint/2010/main" val="4655337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Блок-схема: карточка 3"/>
          <p:cNvSpPr/>
          <p:nvPr/>
        </p:nvSpPr>
        <p:spPr>
          <a:xfrm>
            <a:off x="683568" y="548680"/>
            <a:ext cx="7871821" cy="1339245"/>
          </a:xfrm>
          <a:prstGeom prst="flowChartPunchedCard">
            <a:avLst/>
          </a:prstGeom>
          <a:ln/>
          <a:effectLst>
            <a:glow rad="101600">
              <a:schemeClr val="accent2">
                <a:satMod val="175000"/>
                <a:alpha val="40000"/>
              </a:schemeClr>
            </a:glow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uk-UA" sz="24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№ 10</a:t>
            </a:r>
          </a:p>
          <a:p>
            <a:pPr algn="ctr">
              <a:defRPr/>
            </a:pPr>
            <a:r>
              <a:rPr lang="uk-UA" sz="24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Оберіть природні зони, які поширені </a:t>
            </a:r>
          </a:p>
          <a:p>
            <a:pPr algn="ctr">
              <a:defRPr/>
            </a:pPr>
            <a:r>
              <a:rPr lang="uk-UA" sz="24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в тропічному географічному поясі</a:t>
            </a:r>
          </a:p>
          <a:p>
            <a:pPr algn="ctr">
              <a:defRPr/>
            </a:pPr>
            <a:endParaRPr lang="uk-UA" sz="2400" b="1" i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endParaRPr lang="uk-UA" sz="2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338322" y="2381044"/>
            <a:ext cx="2327206" cy="914400"/>
          </a:xfrm>
          <a:prstGeom prst="roundRect">
            <a:avLst/>
          </a:prstGeom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uk-UA" sz="20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а) степи</a:t>
            </a:r>
            <a:endParaRPr lang="uk-UA" sz="20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338322" y="4160088"/>
            <a:ext cx="2356018" cy="914400"/>
          </a:xfrm>
          <a:prstGeom prst="roundRect">
            <a:avLst/>
          </a:prstGeom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uk-UA" sz="20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б) лісостепи</a:t>
            </a:r>
            <a:endParaRPr lang="uk-UA" sz="20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508104" y="2381044"/>
            <a:ext cx="2327206" cy="914400"/>
          </a:xfrm>
          <a:prstGeom prst="roundRect">
            <a:avLst/>
          </a:prstGeom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sz="20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в) савани </a:t>
            </a:r>
          </a:p>
          <a:p>
            <a:pPr>
              <a:defRPr/>
            </a:pPr>
            <a:r>
              <a:rPr lang="ru-RU" sz="20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і рідколісся</a:t>
            </a:r>
            <a:endParaRPr lang="uk-UA" sz="20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508104" y="4113936"/>
            <a:ext cx="2327206" cy="914400"/>
          </a:xfrm>
          <a:prstGeom prst="roundRect">
            <a:avLst/>
          </a:prstGeom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sz="20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г) пустелі </a:t>
            </a:r>
          </a:p>
          <a:p>
            <a:pPr>
              <a:defRPr/>
            </a:pPr>
            <a:r>
              <a:rPr lang="ru-RU" sz="20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і напівпустелі</a:t>
            </a:r>
            <a:endParaRPr lang="uk-UA" sz="2000" b="1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58018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Блок-схема: карточка 3"/>
          <p:cNvSpPr/>
          <p:nvPr/>
        </p:nvSpPr>
        <p:spPr>
          <a:xfrm>
            <a:off x="683568" y="605297"/>
            <a:ext cx="7871821" cy="1318547"/>
          </a:xfrm>
          <a:prstGeom prst="flowChartPunchedCard">
            <a:avLst/>
          </a:prstGeom>
          <a:ln/>
          <a:effectLst>
            <a:glow rad="101600">
              <a:schemeClr val="accent2">
                <a:satMod val="175000"/>
                <a:alpha val="40000"/>
              </a:schemeClr>
            </a:glow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uk-UA" sz="24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№ 11</a:t>
            </a:r>
          </a:p>
          <a:p>
            <a:pPr algn="ctr">
              <a:defRPr/>
            </a:pPr>
            <a:r>
              <a:rPr lang="ru-RU" sz="24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Обер</a:t>
            </a:r>
            <a:r>
              <a:rPr lang="uk-UA" sz="24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іть теплі течії Світового океану</a:t>
            </a:r>
          </a:p>
          <a:p>
            <a:pPr algn="ctr">
              <a:defRPr/>
            </a:pPr>
            <a:endParaRPr lang="uk-UA" sz="24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115616" y="2335801"/>
            <a:ext cx="2327206" cy="914400"/>
          </a:xfrm>
          <a:prstGeom prst="roundRect">
            <a:avLst/>
          </a:prstGeom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uk-UA" sz="20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а) Західних Вітрів</a:t>
            </a:r>
            <a:endParaRPr lang="uk-UA" sz="20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101210" y="3570668"/>
            <a:ext cx="2356018" cy="914400"/>
          </a:xfrm>
          <a:prstGeom prst="roundRect">
            <a:avLst/>
          </a:prstGeom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uk-UA" sz="20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б) Куросіо</a:t>
            </a:r>
            <a:endParaRPr lang="uk-UA" sz="20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220072" y="3570668"/>
            <a:ext cx="2670686" cy="914400"/>
          </a:xfrm>
          <a:prstGeom prst="roundRect">
            <a:avLst/>
          </a:prstGeom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uk-UA" sz="20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д) Каліфорнійська</a:t>
            </a:r>
            <a:endParaRPr lang="uk-UA" sz="20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220072" y="4797152"/>
            <a:ext cx="2670685" cy="914400"/>
          </a:xfrm>
          <a:prstGeom prst="roundRect">
            <a:avLst/>
          </a:prstGeom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uk-UA" sz="20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е) Південна Пасатна</a:t>
            </a:r>
            <a:endParaRPr lang="uk-UA" sz="20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115616" y="4797152"/>
            <a:ext cx="2327206" cy="914400"/>
          </a:xfrm>
          <a:prstGeom prst="roundRect">
            <a:avLst/>
          </a:prstGeom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uk-UA" sz="20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в) Сомалійська</a:t>
            </a:r>
            <a:endParaRPr lang="uk-UA" sz="20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220072" y="2335801"/>
            <a:ext cx="2670684" cy="914400"/>
          </a:xfrm>
          <a:prstGeom prst="roundRect">
            <a:avLst/>
          </a:prstGeom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uk-UA" sz="20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г) Гольфстрім</a:t>
            </a:r>
            <a:endParaRPr lang="uk-UA" sz="2000" b="1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34465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Блок-схема: карточка 3"/>
          <p:cNvSpPr/>
          <p:nvPr/>
        </p:nvSpPr>
        <p:spPr>
          <a:xfrm>
            <a:off x="564081" y="476672"/>
            <a:ext cx="7871821" cy="1318547"/>
          </a:xfrm>
          <a:prstGeom prst="flowChartPunchedCard">
            <a:avLst/>
          </a:prstGeom>
          <a:ln/>
          <a:effectLst>
            <a:glow rad="101600">
              <a:schemeClr val="accent2">
                <a:satMod val="175000"/>
                <a:alpha val="40000"/>
              </a:schemeClr>
            </a:glow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uk-UA" sz="24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№ 12</a:t>
            </a:r>
          </a:p>
          <a:p>
            <a:pPr algn="ctr">
              <a:defRPr/>
            </a:pPr>
            <a:r>
              <a:rPr lang="uk-UA" sz="24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Установіть відповідність між півостровами та природними зонами, що там поширені</a:t>
            </a:r>
          </a:p>
          <a:p>
            <a:pPr algn="ctr">
              <a:defRPr/>
            </a:pPr>
            <a:endParaRPr lang="uk-UA" sz="24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755576" y="2012124"/>
            <a:ext cx="2327206" cy="914400"/>
          </a:xfrm>
          <a:prstGeom prst="roundRect">
            <a:avLst/>
          </a:prstGeom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uk-UA" sz="20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1. Індостан</a:t>
            </a:r>
            <a:endParaRPr lang="uk-UA" sz="20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789421" y="3152803"/>
            <a:ext cx="2356018" cy="914400"/>
          </a:xfrm>
          <a:prstGeom prst="roundRect">
            <a:avLst/>
          </a:prstGeom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uk-UA" sz="20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2. Піренейський</a:t>
            </a:r>
            <a:endParaRPr lang="uk-UA" sz="20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755576" y="5599982"/>
            <a:ext cx="2356018" cy="914400"/>
          </a:xfrm>
          <a:prstGeom prst="roundRect">
            <a:avLst/>
          </a:prstGeom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uk-UA" sz="20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4. Кримський</a:t>
            </a:r>
            <a:endParaRPr lang="uk-UA" sz="20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789421" y="4394577"/>
            <a:ext cx="2327205" cy="914400"/>
          </a:xfrm>
          <a:prstGeom prst="roundRect">
            <a:avLst/>
          </a:prstGeom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uk-UA" sz="20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3. Флорида</a:t>
            </a:r>
            <a:endParaRPr lang="uk-UA" sz="20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с двумя вырезанными противолежащими углами 9"/>
          <p:cNvSpPr/>
          <p:nvPr/>
        </p:nvSpPr>
        <p:spPr>
          <a:xfrm>
            <a:off x="4274756" y="2031008"/>
            <a:ext cx="4197363" cy="601216"/>
          </a:xfrm>
          <a:prstGeom prst="snip2DiagRect">
            <a:avLst/>
          </a:prstGeom>
          <a:solidFill>
            <a:srgbClr val="FFCCCC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uk-UA" sz="20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а) степова</a:t>
            </a:r>
            <a:endParaRPr lang="uk-UA" sz="20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с двумя вырезанными противолежащими углами 13"/>
          <p:cNvSpPr/>
          <p:nvPr/>
        </p:nvSpPr>
        <p:spPr>
          <a:xfrm>
            <a:off x="4274757" y="4715530"/>
            <a:ext cx="4211664" cy="593447"/>
          </a:xfrm>
          <a:prstGeom prst="snip2DiagRect">
            <a:avLst/>
          </a:prstGeom>
          <a:solidFill>
            <a:srgbClr val="FFCCCC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uk-UA" sz="20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г) савана і рідколісся</a:t>
            </a:r>
            <a:endParaRPr lang="uk-UA" sz="20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с двумя вырезанными противолежащими углами 14"/>
          <p:cNvSpPr/>
          <p:nvPr/>
        </p:nvSpPr>
        <p:spPr>
          <a:xfrm>
            <a:off x="4274756" y="3784362"/>
            <a:ext cx="4197363" cy="610215"/>
          </a:xfrm>
          <a:prstGeom prst="snip2DiagRect">
            <a:avLst/>
          </a:prstGeom>
          <a:solidFill>
            <a:srgbClr val="FFCCCC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uk-UA" sz="20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в) твердолисті вічнозелені ліси і чагарники</a:t>
            </a:r>
            <a:endParaRPr lang="uk-UA" sz="20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рямоугольник с двумя вырезанными противолежащими углами 15"/>
          <p:cNvSpPr/>
          <p:nvPr/>
        </p:nvSpPr>
        <p:spPr>
          <a:xfrm>
            <a:off x="4274757" y="5723822"/>
            <a:ext cx="4183064" cy="604884"/>
          </a:xfrm>
          <a:prstGeom prst="snip2DiagRect">
            <a:avLst/>
          </a:prstGeom>
          <a:solidFill>
            <a:srgbClr val="FFCCCC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uk-UA" sz="20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д) перемінно-вологі ліси</a:t>
            </a:r>
          </a:p>
        </p:txBody>
      </p:sp>
      <p:sp>
        <p:nvSpPr>
          <p:cNvPr id="17" name="Прямоугольник с двумя вырезанными противолежащими углами 16"/>
          <p:cNvSpPr/>
          <p:nvPr/>
        </p:nvSpPr>
        <p:spPr>
          <a:xfrm>
            <a:off x="4274757" y="2926524"/>
            <a:ext cx="4183064" cy="557481"/>
          </a:xfrm>
          <a:prstGeom prst="snip2DiagRect">
            <a:avLst/>
          </a:prstGeom>
          <a:solidFill>
            <a:srgbClr val="FFCCCC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uk-UA" sz="20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б) тундра і лісотундра</a:t>
            </a:r>
            <a:endParaRPr lang="uk-UA" sz="2000" b="1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51582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лнце 1"/>
          <p:cNvSpPr/>
          <p:nvPr/>
        </p:nvSpPr>
        <p:spPr>
          <a:xfrm>
            <a:off x="827584" y="1506528"/>
            <a:ext cx="7560840" cy="3600400"/>
          </a:xfrm>
          <a:prstGeom prst="sun">
            <a:avLst/>
          </a:prstGeom>
          <a:solidFill>
            <a:srgbClr val="FFCCCC"/>
          </a:solidFill>
          <a:effectLst>
            <a:glow rad="228600">
              <a:schemeClr val="accent2">
                <a:satMod val="175000"/>
                <a:alpha val="40000"/>
              </a:schemeClr>
            </a:glow>
            <a:softEdge rad="12700"/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48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КІНЕЦЬ</a:t>
            </a:r>
          </a:p>
        </p:txBody>
      </p:sp>
    </p:spTree>
    <p:extLst>
      <p:ext uri="{BB962C8B-B14F-4D97-AF65-F5344CB8AC3E}">
        <p14:creationId xmlns:p14="http://schemas.microsoft.com/office/powerpoint/2010/main" val="9865826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Блок-схема: карточка 2"/>
          <p:cNvSpPr/>
          <p:nvPr/>
        </p:nvSpPr>
        <p:spPr>
          <a:xfrm>
            <a:off x="611560" y="548680"/>
            <a:ext cx="7871821" cy="1318547"/>
          </a:xfrm>
          <a:prstGeom prst="flowChartPunchedCard">
            <a:avLst/>
          </a:prstGeom>
          <a:ln/>
          <a:effectLst>
            <a:glow rad="101600">
              <a:schemeClr val="accent2">
                <a:satMod val="175000"/>
                <a:alpha val="40000"/>
              </a:schemeClr>
            </a:glow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uk-UA" sz="24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№ 1</a:t>
            </a:r>
          </a:p>
          <a:p>
            <a:pPr algn="ctr">
              <a:defRPr/>
            </a:pPr>
            <a:r>
              <a:rPr lang="uk-UA" sz="24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Оберіть частину світу, що розташована переважно в Західній півкулі</a:t>
            </a:r>
          </a:p>
          <a:p>
            <a:pPr algn="ctr">
              <a:defRPr/>
            </a:pPr>
            <a:endParaRPr lang="uk-UA" sz="24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199705" y="4152880"/>
            <a:ext cx="2356018" cy="914400"/>
          </a:xfrm>
          <a:prstGeom prst="roundRect">
            <a:avLst/>
          </a:prstGeom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uk-UA" sz="20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б) Африка</a:t>
            </a:r>
            <a:endParaRPr lang="uk-UA" sz="20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187624" y="2636912"/>
            <a:ext cx="2327206" cy="914400"/>
          </a:xfrm>
          <a:prstGeom prst="roundRect">
            <a:avLst/>
          </a:prstGeom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uk-UA" sz="20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а) Америка</a:t>
            </a:r>
            <a:endParaRPr lang="uk-UA" sz="20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292080" y="2636912"/>
            <a:ext cx="2327206" cy="914400"/>
          </a:xfrm>
          <a:prstGeom prst="roundRect">
            <a:avLst/>
          </a:prstGeom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uk-UA" sz="20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в) Азія</a:t>
            </a:r>
            <a:endParaRPr lang="uk-UA" sz="20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302130" y="4163260"/>
            <a:ext cx="2327206" cy="914400"/>
          </a:xfrm>
          <a:prstGeom prst="roundRect">
            <a:avLst/>
          </a:prstGeom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uk-UA" sz="20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г) Австралія</a:t>
            </a:r>
            <a:endParaRPr lang="uk-UA" sz="2000" b="1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20230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Блок-схема: карточка 2"/>
          <p:cNvSpPr/>
          <p:nvPr/>
        </p:nvSpPr>
        <p:spPr>
          <a:xfrm>
            <a:off x="683568" y="620688"/>
            <a:ext cx="7871821" cy="1318547"/>
          </a:xfrm>
          <a:prstGeom prst="flowChartPunchedCard">
            <a:avLst/>
          </a:prstGeom>
          <a:ln/>
          <a:effectLst>
            <a:glow rad="101600">
              <a:schemeClr val="accent2">
                <a:satMod val="175000"/>
                <a:alpha val="40000"/>
              </a:schemeClr>
            </a:glow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uk-UA" sz="24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№ 2</a:t>
            </a:r>
          </a:p>
          <a:p>
            <a:pPr algn="ctr">
              <a:defRPr/>
            </a:pPr>
            <a:r>
              <a:rPr lang="uk-UA" sz="24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Зазначте доказ кулястості Землі</a:t>
            </a:r>
            <a:endParaRPr lang="uk-UA" sz="24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187624" y="2564904"/>
            <a:ext cx="2327206" cy="914400"/>
          </a:xfrm>
          <a:prstGeom prst="roundRect">
            <a:avLst/>
          </a:prstGeom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uk-UA" sz="20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а) зміна пір року</a:t>
            </a:r>
            <a:endParaRPr lang="uk-UA" sz="20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216224" y="4160088"/>
            <a:ext cx="2356018" cy="914400"/>
          </a:xfrm>
          <a:prstGeom prst="roundRect">
            <a:avLst/>
          </a:prstGeom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uk-UA" sz="20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б) форма Землі</a:t>
            </a:r>
            <a:endParaRPr lang="uk-UA" sz="20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788024" y="2564904"/>
            <a:ext cx="3240360" cy="914400"/>
          </a:xfrm>
          <a:prstGeom prst="roundRect">
            <a:avLst/>
          </a:prstGeom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uk-UA" sz="20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в) зміна кута падіння сонячних променів впродовж року</a:t>
            </a:r>
            <a:endParaRPr lang="uk-UA" sz="20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788024" y="4160088"/>
            <a:ext cx="3240360" cy="914400"/>
          </a:xfrm>
          <a:prstGeom prst="roundRect">
            <a:avLst/>
          </a:prstGeom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uk-UA" sz="2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г) </a:t>
            </a:r>
            <a:r>
              <a:rPr lang="ru-RU" sz="2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поступове зникнення  кораблів за обрій у відкритому океані</a:t>
            </a:r>
            <a:endParaRPr lang="uk-UA" sz="20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21316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Блок-схема: карточка 3"/>
          <p:cNvSpPr/>
          <p:nvPr/>
        </p:nvSpPr>
        <p:spPr>
          <a:xfrm>
            <a:off x="611560" y="620688"/>
            <a:ext cx="7871821" cy="1318547"/>
          </a:xfrm>
          <a:prstGeom prst="flowChartPunchedCard">
            <a:avLst/>
          </a:prstGeom>
          <a:ln/>
          <a:effectLst>
            <a:glow rad="101600">
              <a:schemeClr val="accent2">
                <a:satMod val="175000"/>
                <a:alpha val="40000"/>
              </a:schemeClr>
            </a:glow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uk-UA" sz="24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№ 3</a:t>
            </a:r>
          </a:p>
          <a:p>
            <a:pPr algn="ctr">
              <a:defRPr/>
            </a:pPr>
            <a:r>
              <a:rPr lang="uk-UA" sz="24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День сонцестояння буває</a:t>
            </a:r>
          </a:p>
          <a:p>
            <a:pPr algn="ctr">
              <a:defRPr/>
            </a:pPr>
            <a:endParaRPr lang="uk-UA" sz="24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489633" y="2780928"/>
            <a:ext cx="2327206" cy="914400"/>
          </a:xfrm>
          <a:prstGeom prst="roundRect">
            <a:avLst/>
          </a:prstGeom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uk-UA" sz="20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а) 22 грудня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652120" y="2780928"/>
            <a:ext cx="2356018" cy="914400"/>
          </a:xfrm>
          <a:prstGeom prst="roundRect">
            <a:avLst/>
          </a:prstGeom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uk-UA" sz="20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б) 21 березня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635896" y="4489584"/>
            <a:ext cx="2356018" cy="914400"/>
          </a:xfrm>
          <a:prstGeom prst="roundRect">
            <a:avLst/>
          </a:prstGeom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uk-UA" sz="20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в) </a:t>
            </a:r>
            <a:r>
              <a:rPr lang="ru-RU" sz="20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23 вересня</a:t>
            </a:r>
            <a:endParaRPr lang="uk-UA" sz="2000" b="1" i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89208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Блок-схема: карточка 2"/>
          <p:cNvSpPr/>
          <p:nvPr/>
        </p:nvSpPr>
        <p:spPr>
          <a:xfrm>
            <a:off x="683568" y="620688"/>
            <a:ext cx="7871821" cy="1318547"/>
          </a:xfrm>
          <a:prstGeom prst="flowChartPunchedCard">
            <a:avLst/>
          </a:prstGeom>
          <a:ln/>
          <a:effectLst>
            <a:glow rad="101600">
              <a:schemeClr val="accent2">
                <a:satMod val="175000"/>
                <a:alpha val="40000"/>
              </a:schemeClr>
            </a:glow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uk-UA" sz="24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№ 4</a:t>
            </a:r>
          </a:p>
          <a:p>
            <a:pPr algn="ctr">
              <a:defRPr/>
            </a:pPr>
            <a:r>
              <a:rPr lang="ru-RU" sz="24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Геологічну історію Землі поділено на …… ер</a:t>
            </a:r>
            <a:endParaRPr lang="uk-UA" sz="2400" b="1" i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403648" y="2780928"/>
            <a:ext cx="2327206" cy="914400"/>
          </a:xfrm>
          <a:prstGeom prst="roundRect">
            <a:avLst/>
          </a:prstGeom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uk-UA" sz="20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а) </a:t>
            </a:r>
            <a:r>
              <a:rPr lang="uk-UA" sz="28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5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580112" y="2780928"/>
            <a:ext cx="2356018" cy="914400"/>
          </a:xfrm>
          <a:prstGeom prst="roundRect">
            <a:avLst/>
          </a:prstGeom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uk-UA" sz="20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б)  </a:t>
            </a:r>
            <a:r>
              <a:rPr lang="uk-UA" sz="28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6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563888" y="4506921"/>
            <a:ext cx="2356018" cy="914400"/>
          </a:xfrm>
          <a:prstGeom prst="roundRect">
            <a:avLst/>
          </a:prstGeom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uk-UA" sz="20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в) </a:t>
            </a:r>
            <a:r>
              <a:rPr lang="uk-UA" sz="28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1510113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Блок-схема: карточка 2"/>
          <p:cNvSpPr/>
          <p:nvPr/>
        </p:nvSpPr>
        <p:spPr>
          <a:xfrm>
            <a:off x="755576" y="620688"/>
            <a:ext cx="7871821" cy="1318547"/>
          </a:xfrm>
          <a:prstGeom prst="flowChartPunchedCard">
            <a:avLst/>
          </a:prstGeom>
          <a:ln/>
          <a:effectLst>
            <a:glow rad="101600">
              <a:schemeClr val="accent2">
                <a:satMod val="175000"/>
                <a:alpha val="40000"/>
              </a:schemeClr>
            </a:glow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uk-UA" sz="24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№ 5</a:t>
            </a:r>
          </a:p>
          <a:p>
            <a:pPr algn="ctr">
              <a:defRPr/>
            </a:pPr>
            <a:r>
              <a:rPr lang="ru-RU" sz="24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Як називається порівняно стійка велика </a:t>
            </a:r>
          </a:p>
          <a:p>
            <a:pPr algn="ctr">
              <a:defRPr/>
            </a:pPr>
            <a:r>
              <a:rPr lang="ru-RU" sz="24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ділянка земної кори?</a:t>
            </a:r>
          </a:p>
          <a:p>
            <a:pPr algn="ctr">
              <a:defRPr/>
            </a:pPr>
            <a:endParaRPr lang="uk-UA" sz="2400" b="1" i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364088" y="2708920"/>
            <a:ext cx="2356018" cy="914400"/>
          </a:xfrm>
          <a:prstGeom prst="roundRect">
            <a:avLst/>
          </a:prstGeom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uk-UA" sz="20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б) </a:t>
            </a:r>
            <a:r>
              <a:rPr lang="ru-RU" sz="20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платформа</a:t>
            </a:r>
            <a:endParaRPr lang="uk-UA" sz="2000" b="1" i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647454" y="2708920"/>
            <a:ext cx="2327206" cy="914400"/>
          </a:xfrm>
          <a:prstGeom prst="roundRect">
            <a:avLst/>
          </a:prstGeom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uk-UA" sz="20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а) </a:t>
            </a:r>
            <a:r>
              <a:rPr lang="ru-RU" sz="20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сейсмічний пояс</a:t>
            </a:r>
            <a:endParaRPr lang="uk-UA" sz="2000" b="1" i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527883" y="4610080"/>
            <a:ext cx="2327206" cy="914400"/>
          </a:xfrm>
          <a:prstGeom prst="roundRect">
            <a:avLst/>
          </a:prstGeom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uk-UA" sz="20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в) </a:t>
            </a:r>
            <a:r>
              <a:rPr lang="ru-RU" sz="20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плита</a:t>
            </a:r>
            <a:endParaRPr lang="uk-UA" sz="2000" b="1" i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79458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Блок-схема: карточка 3"/>
          <p:cNvSpPr/>
          <p:nvPr/>
        </p:nvSpPr>
        <p:spPr>
          <a:xfrm>
            <a:off x="539552" y="548680"/>
            <a:ext cx="7871821" cy="1318547"/>
          </a:xfrm>
          <a:prstGeom prst="flowChartPunchedCard">
            <a:avLst/>
          </a:prstGeom>
          <a:ln/>
          <a:effectLst>
            <a:glow rad="101600">
              <a:schemeClr val="accent2">
                <a:satMod val="175000"/>
                <a:alpha val="40000"/>
              </a:schemeClr>
            </a:glow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uk-UA" sz="24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№ 6</a:t>
            </a:r>
          </a:p>
          <a:p>
            <a:pPr algn="ctr">
              <a:defRPr/>
            </a:pPr>
            <a:r>
              <a:rPr lang="uk-UA" sz="24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Зазначте складчасті гори на материку Євразія</a:t>
            </a:r>
          </a:p>
          <a:p>
            <a:pPr algn="ctr">
              <a:defRPr/>
            </a:pPr>
            <a:endParaRPr lang="uk-UA" sz="24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475656" y="4163260"/>
            <a:ext cx="2356018" cy="914400"/>
          </a:xfrm>
          <a:prstGeom prst="roundRect">
            <a:avLst/>
          </a:prstGeom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uk-UA" sz="20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б) Альпи </a:t>
            </a:r>
            <a:endParaRPr lang="uk-UA" sz="20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475656" y="2564904"/>
            <a:ext cx="2327206" cy="914400"/>
          </a:xfrm>
          <a:prstGeom prst="roundRect">
            <a:avLst/>
          </a:prstGeom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uk-UA" sz="20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а) Анди</a:t>
            </a:r>
            <a:endParaRPr lang="uk-UA" sz="20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364088" y="2564904"/>
            <a:ext cx="2474560" cy="914400"/>
          </a:xfrm>
          <a:prstGeom prst="roundRect">
            <a:avLst/>
          </a:prstGeom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uk-UA" sz="20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в) Скандинавські</a:t>
            </a:r>
            <a:endParaRPr lang="uk-UA" sz="20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364088" y="4163260"/>
            <a:ext cx="2474560" cy="914400"/>
          </a:xfrm>
          <a:prstGeom prst="roundRect">
            <a:avLst/>
          </a:prstGeom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uk-UA" sz="20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г) Уральські</a:t>
            </a:r>
            <a:endParaRPr lang="uk-UA" sz="2000" b="1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4623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Блок-схема: карточка 2"/>
          <p:cNvSpPr/>
          <p:nvPr/>
        </p:nvSpPr>
        <p:spPr>
          <a:xfrm>
            <a:off x="611560" y="692696"/>
            <a:ext cx="7871821" cy="1318547"/>
          </a:xfrm>
          <a:prstGeom prst="flowChartPunchedCard">
            <a:avLst/>
          </a:prstGeom>
          <a:ln/>
          <a:effectLst>
            <a:glow rad="101600">
              <a:schemeClr val="accent2">
                <a:satMod val="175000"/>
                <a:alpha val="40000"/>
              </a:schemeClr>
            </a:glow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uk-UA" sz="24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№ 7</a:t>
            </a:r>
          </a:p>
          <a:p>
            <a:pPr algn="ctr">
              <a:defRPr/>
            </a:pPr>
            <a:r>
              <a:rPr lang="uk-UA" sz="24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Які постійні вітри виникають в атмосфері?</a:t>
            </a:r>
            <a:endParaRPr lang="uk-UA" sz="24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403648" y="3212976"/>
            <a:ext cx="2327206" cy="914400"/>
          </a:xfrm>
          <a:prstGeom prst="roundRect">
            <a:avLst/>
          </a:prstGeom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uk-UA" sz="20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а) пасати</a:t>
            </a:r>
            <a:endParaRPr lang="uk-UA" sz="20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364088" y="3212976"/>
            <a:ext cx="2474560" cy="914400"/>
          </a:xfrm>
          <a:prstGeom prst="roundRect">
            <a:avLst/>
          </a:prstGeom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uk-UA" sz="20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б) мусони</a:t>
            </a:r>
            <a:endParaRPr lang="uk-UA" sz="2000" b="1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7526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Блок-схема: карточка 2"/>
          <p:cNvSpPr/>
          <p:nvPr/>
        </p:nvSpPr>
        <p:spPr>
          <a:xfrm>
            <a:off x="611560" y="548680"/>
            <a:ext cx="7871821" cy="1318547"/>
          </a:xfrm>
          <a:prstGeom prst="flowChartPunchedCard">
            <a:avLst/>
          </a:prstGeom>
          <a:ln/>
          <a:effectLst>
            <a:glow rad="101600">
              <a:schemeClr val="accent2">
                <a:satMod val="175000"/>
                <a:alpha val="40000"/>
              </a:schemeClr>
            </a:glow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uk-UA" sz="24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№ 8</a:t>
            </a:r>
          </a:p>
          <a:p>
            <a:pPr algn="ctr">
              <a:defRPr/>
            </a:pPr>
            <a:r>
              <a:rPr lang="uk-UA" sz="24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Середні температури полярних водних </a:t>
            </a:r>
          </a:p>
          <a:p>
            <a:pPr algn="ctr">
              <a:defRPr/>
            </a:pPr>
            <a:r>
              <a:rPr lang="uk-UA" sz="24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мас становлять</a:t>
            </a:r>
          </a:p>
          <a:p>
            <a:pPr algn="ctr">
              <a:defRPr/>
            </a:pPr>
            <a:endParaRPr lang="uk-UA" sz="24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835696" y="2755776"/>
            <a:ext cx="2327206" cy="914400"/>
          </a:xfrm>
          <a:prstGeom prst="roundRect">
            <a:avLst/>
          </a:prstGeom>
          <a:blipFill rotWithShape="1">
            <a:blip r:embed="rId2"/>
            <a:stretch>
              <a:fillRect/>
            </a:stretch>
          </a:blipFill>
          <a:ln>
            <a:solidFill>
              <a:srgbClr val="00B050"/>
            </a:solidFill>
          </a:ln>
        </p:spPr>
        <p:txBody>
          <a:bodyPr/>
          <a:lstStyle/>
          <a:p>
            <a:pPr>
              <a:defRPr/>
            </a:pPr>
            <a:r>
              <a:rPr lang="uk-UA">
                <a:noFill/>
              </a:rPr>
              <a:t> </a:t>
            </a:r>
          </a:p>
        </p:txBody>
      </p:sp>
      <p:sp>
        <p:nvSpPr>
          <p:cNvPr id="8" name="Скругленный прямоугольник 7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625330" y="2755776"/>
            <a:ext cx="2474560" cy="914400"/>
          </a:xfrm>
          <a:prstGeom prst="roundRect">
            <a:avLst/>
          </a:prstGeom>
          <a:blipFill rotWithShape="1">
            <a:blip r:embed="rId3"/>
            <a:stretch>
              <a:fillRect/>
            </a:stretch>
          </a:blipFill>
          <a:ln>
            <a:solidFill>
              <a:srgbClr val="00B050"/>
            </a:solidFill>
          </a:ln>
        </p:spPr>
        <p:txBody>
          <a:bodyPr/>
          <a:lstStyle/>
          <a:p>
            <a:pPr>
              <a:defRPr/>
            </a:pPr>
            <a:r>
              <a:rPr lang="uk-UA">
                <a:noFill/>
              </a:rPr>
              <a:t> </a:t>
            </a:r>
          </a:p>
        </p:txBody>
      </p:sp>
      <p:sp>
        <p:nvSpPr>
          <p:cNvPr id="10" name="Скругленный прямоугольник 9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846908" y="4590256"/>
            <a:ext cx="2327206" cy="914400"/>
          </a:xfrm>
          <a:prstGeom prst="roundRect">
            <a:avLst/>
          </a:prstGeom>
          <a:blipFill rotWithShape="1">
            <a:blip r:embed="rId4"/>
            <a:stretch>
              <a:fillRect/>
            </a:stretch>
          </a:blipFill>
          <a:ln>
            <a:solidFill>
              <a:srgbClr val="00B050"/>
            </a:solidFill>
          </a:ln>
        </p:spPr>
        <p:txBody>
          <a:bodyPr/>
          <a:lstStyle/>
          <a:p>
            <a:pPr>
              <a:defRPr/>
            </a:pPr>
            <a:r>
              <a:rPr lang="uk-UA">
                <a:noFill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9677477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297</Words>
  <Application>Microsoft Office PowerPoint</Application>
  <PresentationFormat>Экран (4:3)</PresentationFormat>
  <Paragraphs>81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Володимир</dc:creator>
  <cp:lastModifiedBy>Володимир</cp:lastModifiedBy>
  <cp:revision>4</cp:revision>
  <dcterms:created xsi:type="dcterms:W3CDTF">2017-01-31T13:44:12Z</dcterms:created>
  <dcterms:modified xsi:type="dcterms:W3CDTF">2017-01-31T19:12:45Z</dcterms:modified>
</cp:coreProperties>
</file>