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83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2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3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5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55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78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8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67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8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AC2C-23AD-4347-8668-BB658DAE2221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B2FC-F17A-4D7B-BC97-3E3C77FD0D2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7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3898" y="116632"/>
            <a:ext cx="2610244" cy="352839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550053" y="1412776"/>
            <a:ext cx="48965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Українознавчий аспект </a:t>
            </a:r>
          </a:p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вивчення зарубіжної літератури у 5-7 класах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645024"/>
            <a:ext cx="4977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Анхім Зоя Володимирівна,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зарубіжної літератури 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Піщівської ЗОШ І-ІІІ ступенів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Новоград-Волинського району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Житомирської області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8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7507">
            <a:off x="1974511" y="3185556"/>
            <a:ext cx="1279709" cy="1782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8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4685">
            <a:off x="4224662" y="188105"/>
            <a:ext cx="1115501" cy="1553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8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9692">
            <a:off x="2625187" y="230248"/>
            <a:ext cx="768312" cy="10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147328" y="208298"/>
            <a:ext cx="7560840" cy="5382942"/>
          </a:xfrm>
          <a:prstGeom prst="upArrow">
            <a:avLst>
              <a:gd name="adj1" fmla="val 73769"/>
              <a:gd name="adj2" fmla="val 32311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gray">
          <a:xfrm>
            <a:off x="2670275" y="2221268"/>
            <a:ext cx="4679154" cy="3629200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gray">
          <a:xfrm>
            <a:off x="6848300" y="4128045"/>
            <a:ext cx="2016224" cy="1353748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gray">
          <a:xfrm>
            <a:off x="5144731" y="4154368"/>
            <a:ext cx="1883590" cy="1526568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3262958" y="4128045"/>
            <a:ext cx="2079898" cy="142418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gray">
          <a:xfrm>
            <a:off x="1271622" y="4128045"/>
            <a:ext cx="1991336" cy="1479195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62958" y="2925872"/>
            <a:ext cx="3355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/>
              <a:t>прилучення до читання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413905" y="1268760"/>
            <a:ext cx="4903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« … сприяти </a:t>
            </a:r>
            <a:r>
              <a:rPr lang="uk-UA" b="1" dirty="0"/>
              <a:t>формуванню моральних якостей </a:t>
            </a:r>
            <a:r>
              <a:rPr lang="uk-UA" dirty="0"/>
              <a:t>школярів засобами літератури, їхньої </a:t>
            </a:r>
            <a:r>
              <a:rPr lang="uk-UA" b="1" dirty="0"/>
              <a:t>національній самоідентифікації</a:t>
            </a:r>
            <a:r>
              <a:rPr lang="uk-UA" dirty="0"/>
              <a:t>, </a:t>
            </a:r>
            <a:r>
              <a:rPr lang="uk-UA" b="1" dirty="0"/>
              <a:t>розумінню значення української мови</a:t>
            </a:r>
            <a:r>
              <a:rPr lang="uk-UA" dirty="0"/>
              <a:t> та іноземних мов в опануванні здобутків світової культури…»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1432056" y="4608102"/>
            <a:ext cx="1737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літературознавча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89935" y="4512531"/>
            <a:ext cx="131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е</a:t>
            </a:r>
            <a:r>
              <a:rPr lang="uk-UA" sz="1600" b="1" dirty="0" err="1" smtClean="0"/>
              <a:t>моційно</a:t>
            </a:r>
            <a:r>
              <a:rPr lang="uk-UA" sz="1600" b="1" dirty="0" smtClean="0"/>
              <a:t>-</a:t>
            </a:r>
          </a:p>
          <a:p>
            <a:pPr algn="ctr"/>
            <a:r>
              <a:rPr lang="uk-UA" sz="1600" b="1" dirty="0" smtClean="0"/>
              <a:t>ціннісна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16795" y="4635642"/>
            <a:ext cx="171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культурологічна</a:t>
            </a:r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71300" y="4576296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компаративна</a:t>
            </a:r>
            <a:endParaRPr lang="uk-UA" sz="1600" b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3376358" y="-20758"/>
            <a:ext cx="29787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5-7 класи</a:t>
            </a:r>
          </a:p>
        </p:txBody>
      </p:sp>
    </p:spTree>
    <p:extLst>
      <p:ext uri="{BB962C8B-B14F-4D97-AF65-F5344CB8AC3E}">
        <p14:creationId xmlns:p14="http://schemas.microsoft.com/office/powerpoint/2010/main" val="28594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/>
          <p:nvPr/>
        </p:nvGrpSpPr>
        <p:grpSpPr>
          <a:xfrm>
            <a:off x="562247" y="339156"/>
            <a:ext cx="8568952" cy="6258196"/>
            <a:chOff x="1009650" y="1685925"/>
            <a:chExt cx="7189788" cy="3952875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100965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tint val="21176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 rot="10800000">
              <a:off x="346868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tint val="21176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143000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endParaRPr lang="en-US" altLang="uk-UA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4857750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endParaRPr lang="en-US" altLang="uk-UA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5170050" y="776191"/>
            <a:ext cx="358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Рубрики </a:t>
            </a:r>
            <a:r>
              <a:rPr lang="uk-UA" b="1" dirty="0"/>
              <a:t>«Елементи компаративістики» та «Україна та світ»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962384" y="1699520"/>
            <a:ext cx="3905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типологічно подібні </a:t>
            </a:r>
            <a:r>
              <a:rPr lang="uk-UA" sz="1600" dirty="0" smtClean="0"/>
              <a:t>образи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розвиток традицій українського фольклору у творчості </a:t>
            </a:r>
            <a:r>
              <a:rPr lang="uk-UA" sz="1600" dirty="0" smtClean="0"/>
              <a:t>письменників</a:t>
            </a:r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порівняння окремих елементів текстів українських і зарубіжних </a:t>
            </a:r>
            <a:r>
              <a:rPr lang="uk-UA" sz="1600" dirty="0" smtClean="0"/>
              <a:t>казок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майстерність українських перекладачів творів зарубіжних авторів, традиції української перекладацької школи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українські літературні музеї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українські вектори вивчення біографії </a:t>
            </a:r>
            <a:r>
              <a:rPr lang="uk-UA" sz="1600" dirty="0" smtClean="0"/>
              <a:t>митців</a:t>
            </a:r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традиційні образи українського і зарубіжного </a:t>
            </a:r>
            <a:r>
              <a:rPr lang="uk-UA" sz="1600" dirty="0" smtClean="0"/>
              <a:t>фольклору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такий суто український різновид поетичної творчості, як переспів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українські видання творів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 smtClean="0"/>
              <a:t>український </a:t>
            </a:r>
            <a:r>
              <a:rPr lang="uk-UA" sz="1600" dirty="0"/>
              <a:t>контекст не тільки класичних, а й сучасних творів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5505" y="-4556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Потенціал курсу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990" y="1010345"/>
            <a:ext cx="249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Україна в житті та творчості</a:t>
            </a:r>
            <a:endParaRPr lang="uk-UA" b="1" i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744162" y="1632005"/>
            <a:ext cx="358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«Ніч перед Різдвом» та інші твори М. </a:t>
            </a:r>
            <a:r>
              <a:rPr lang="uk-UA" dirty="0" smtClean="0"/>
              <a:t>Гоголя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«Сліпий музикант» В. Короленка, 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твори </a:t>
            </a:r>
            <a:r>
              <a:rPr lang="uk-UA" dirty="0"/>
              <a:t>Шолом-</a:t>
            </a:r>
            <a:r>
              <a:rPr lang="uk-UA" dirty="0" err="1"/>
              <a:t>Алейхема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билина </a:t>
            </a:r>
            <a:r>
              <a:rPr lang="uk-UA" dirty="0"/>
              <a:t>«Ілля Муромець і Соловей Розбійник»,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б</a:t>
            </a:r>
            <a:r>
              <a:rPr lang="uk-UA" dirty="0" smtClean="0"/>
              <a:t>алада А. Міцкевича «Світязь»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твори </a:t>
            </a:r>
            <a:r>
              <a:rPr lang="uk-UA" dirty="0"/>
              <a:t>буковинських поетів А. </a:t>
            </a:r>
            <a:r>
              <a:rPr lang="uk-UA" dirty="0" err="1"/>
              <a:t>Маргула-Шпербера</a:t>
            </a:r>
            <a:r>
              <a:rPr lang="uk-UA" dirty="0"/>
              <a:t> та І. </a:t>
            </a:r>
            <a:r>
              <a:rPr lang="uk-UA" dirty="0" err="1"/>
              <a:t>Вайсгласа</a:t>
            </a:r>
            <a:r>
              <a:rPr lang="uk-UA" dirty="0"/>
              <a:t> </a:t>
            </a:r>
            <a:r>
              <a:rPr lang="uk-UA" dirty="0" smtClean="0"/>
              <a:t> …..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44162" y="5048324"/>
            <a:ext cx="3582808" cy="11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зв’язки письменників </a:t>
            </a:r>
            <a:r>
              <a:rPr lang="uk-UA" b="1" dirty="0"/>
              <a:t>з Україною:  </a:t>
            </a:r>
            <a:r>
              <a:rPr lang="uk-UA" dirty="0"/>
              <a:t>Джеймс </a:t>
            </a:r>
            <a:r>
              <a:rPr lang="uk-UA" dirty="0" err="1"/>
              <a:t>Олдрідж</a:t>
            </a:r>
            <a:r>
              <a:rPr lang="uk-UA" dirty="0"/>
              <a:t>, Р. </a:t>
            </a:r>
            <a:r>
              <a:rPr lang="uk-UA" dirty="0" err="1"/>
              <a:t>Шеклі</a:t>
            </a:r>
            <a:r>
              <a:rPr lang="uk-UA" dirty="0"/>
              <a:t>, Р. Бредбері, Олександр Грін, О. Пушкін </a:t>
            </a:r>
            <a:r>
              <a:rPr lang="uk-UA" dirty="0" smtClean="0"/>
              <a:t> ….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14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82772" y="770179"/>
            <a:ext cx="3819507" cy="3933260"/>
            <a:chOff x="1824" y="633"/>
            <a:chExt cx="2834" cy="2849"/>
          </a:xfrm>
        </p:grpSpPr>
        <p:sp>
          <p:nvSpPr>
            <p:cNvPr id="3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63529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45490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20AE3E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Прямокутник 6"/>
          <p:cNvSpPr/>
          <p:nvPr/>
        </p:nvSpPr>
        <p:spPr>
          <a:xfrm>
            <a:off x="1475656" y="238910"/>
            <a:ext cx="3247868" cy="120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Зв’язок письменника, подій його життя з Україною, відтворення його життєпису у музейних експозиціях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372200" y="2497768"/>
            <a:ext cx="2440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Українські мотиви у творах зарубіжних письменників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59632" y="2853468"/>
            <a:ext cx="2105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Українські переклади іномовних творів, відомі перекладачі,  українські видання творів зарубіжних письменників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218088" y="42038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Порівняльний аналіз творів фольклору, перекладів і оригіналу, типологічно подібних образів,  елементів сюжету, жанрових ознак творів української та зарубіжної літератури (компаративістика)</a:t>
            </a:r>
          </a:p>
        </p:txBody>
      </p:sp>
      <p:sp>
        <p:nvSpPr>
          <p:cNvPr id="11" name="Прямокутник 10"/>
          <p:cNvSpPr/>
          <p:nvPr/>
        </p:nvSpPr>
        <p:spPr>
          <a:xfrm rot="1282017">
            <a:off x="4679302" y="68413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апрями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 вчителя над змістом українознавчого аспекту вивчення зарубіжної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38851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65376" y="184861"/>
            <a:ext cx="254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тап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мотивації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429159" y="796791"/>
            <a:ext cx="4950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/>
              <a:t>Вислови українських діячів культури про письменника або його твір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/>
              <a:t>Цікаві факти з біографії письменника, які пов’язані з Україною;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/>
              <a:t>Вірші відомих українських поетів  з подібними мотивами, з образами твору, віршами про даного письменника;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/>
              <a:t>Робота з ілюстраціями визначних місць чи пам’ятників, пов’язаних з письменником чи його твором;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Презентація українських видань творів письменника чи перекладу в Україні виучуваного твору</a:t>
            </a:r>
          </a:p>
        </p:txBody>
      </p:sp>
      <p:sp>
        <p:nvSpPr>
          <p:cNvPr id="4" name="Овал 3"/>
          <p:cNvSpPr/>
          <p:nvPr/>
        </p:nvSpPr>
        <p:spPr>
          <a:xfrm>
            <a:off x="6516216" y="1052736"/>
            <a:ext cx="2376264" cy="9088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«</a:t>
            </a:r>
            <a:r>
              <a:rPr lang="uk-UA" dirty="0" smtClean="0"/>
              <a:t>Поетична хвилинка»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6244777" y="2665970"/>
            <a:ext cx="1855615" cy="9088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книжкова </a:t>
            </a:r>
            <a:r>
              <a:rPr lang="uk-UA" dirty="0"/>
              <a:t>виставки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2797311" y="4365104"/>
            <a:ext cx="2566777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калейдоскоп </a:t>
            </a:r>
            <a:r>
              <a:rPr lang="uk-UA" dirty="0"/>
              <a:t>фактів «Чи знаєш ти…»</a:t>
            </a:r>
          </a:p>
        </p:txBody>
      </p:sp>
      <p:sp>
        <p:nvSpPr>
          <p:cNvPr id="7" name="Овал 6"/>
          <p:cNvSpPr/>
          <p:nvPr/>
        </p:nvSpPr>
        <p:spPr>
          <a:xfrm>
            <a:off x="5364088" y="3865668"/>
            <a:ext cx="2952328" cy="12983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ц</a:t>
            </a:r>
            <a:r>
              <a:rPr lang="uk-UA" dirty="0" smtClean="0"/>
              <a:t>итатна доріжка </a:t>
            </a:r>
            <a:r>
              <a:rPr lang="uk-UA" dirty="0"/>
              <a:t>«Словами великих»</a:t>
            </a:r>
          </a:p>
        </p:txBody>
      </p:sp>
    </p:spTree>
    <p:extLst>
      <p:ext uri="{BB962C8B-B14F-4D97-AF65-F5344CB8AC3E}">
        <p14:creationId xmlns:p14="http://schemas.microsoft.com/office/powerpoint/2010/main" val="38750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 rot="18804574">
            <a:off x="-690237" y="1448373"/>
            <a:ext cx="521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Вивчення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нового матеріалу 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1604462" y="1074570"/>
            <a:ext cx="7028365" cy="4242855"/>
            <a:chOff x="537025" y="1813421"/>
            <a:chExt cx="7028365" cy="4242855"/>
          </a:xfrm>
        </p:grpSpPr>
        <p:grpSp>
          <p:nvGrpSpPr>
            <p:cNvPr id="6" name="Group 141"/>
            <p:cNvGrpSpPr>
              <a:grpSpLocks/>
            </p:cNvGrpSpPr>
            <p:nvPr/>
          </p:nvGrpSpPr>
          <p:grpSpPr bwMode="auto">
            <a:xfrm rot="19107782">
              <a:off x="1804221" y="1813421"/>
              <a:ext cx="4439195" cy="929804"/>
              <a:chOff x="1208" y="3216"/>
              <a:chExt cx="4078" cy="595"/>
            </a:xfrm>
          </p:grpSpPr>
          <p:sp>
            <p:nvSpPr>
              <p:cNvPr id="41" name="Oval 132"/>
              <p:cNvSpPr>
                <a:spLocks noChangeArrowheads="1"/>
              </p:cNvSpPr>
              <p:nvPr/>
            </p:nvSpPr>
            <p:spPr bwMode="gray">
              <a:xfrm>
                <a:off x="1208" y="3216"/>
                <a:ext cx="4078" cy="59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2" name="Oval 133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60" cy="38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3" name="Oval 134"/>
              <p:cNvSpPr>
                <a:spLocks noChangeArrowheads="1"/>
              </p:cNvSpPr>
              <p:nvPr/>
            </p:nvSpPr>
            <p:spPr bwMode="gray">
              <a:xfrm>
                <a:off x="1417" y="3241"/>
                <a:ext cx="3606" cy="46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4" name="Oval 135"/>
              <p:cNvSpPr>
                <a:spLocks noChangeArrowheads="1"/>
              </p:cNvSpPr>
              <p:nvPr/>
            </p:nvSpPr>
            <p:spPr bwMode="gray">
              <a:xfrm>
                <a:off x="1417" y="3256"/>
                <a:ext cx="3287" cy="30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 sz="1600"/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537025" y="3633788"/>
              <a:ext cx="2500014" cy="2422488"/>
              <a:chOff x="788" y="1224"/>
              <a:chExt cx="857" cy="806"/>
            </a:xfrm>
          </p:grpSpPr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839" y="1224"/>
                <a:ext cx="761" cy="80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839" y="1224"/>
                <a:ext cx="566" cy="72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895" y="1280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788" y="1236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936" y="1318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947" y="1329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955" y="1333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962" y="1339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997" y="1356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  <p:sp>
          <p:nvSpPr>
            <p:cNvPr id="8" name="Text Box 44"/>
            <p:cNvSpPr txBox="1">
              <a:spLocks noChangeArrowheads="1"/>
            </p:cNvSpPr>
            <p:nvPr/>
          </p:nvSpPr>
          <p:spPr bwMode="gray">
            <a:xfrm rot="19178242">
              <a:off x="1958235" y="2077392"/>
              <a:ext cx="38879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400" dirty="0" smtClean="0"/>
                <a:t>мандрівка до віртуального музею письменника</a:t>
              </a:r>
              <a:endParaRPr lang="en-US" altLang="uk-UA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42"/>
            <p:cNvGrpSpPr>
              <a:grpSpLocks/>
            </p:cNvGrpSpPr>
            <p:nvPr/>
          </p:nvGrpSpPr>
          <p:grpSpPr bwMode="auto">
            <a:xfrm rot="19813299">
              <a:off x="2659847" y="2559002"/>
              <a:ext cx="4175124" cy="928242"/>
              <a:chOff x="1249" y="3216"/>
              <a:chExt cx="3682" cy="594"/>
            </a:xfrm>
          </p:grpSpPr>
          <p:sp>
            <p:nvSpPr>
              <p:cNvPr id="28" name="Oval 143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50" cy="368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tint val="0"/>
                      <a:invGamma/>
                    </a:srgbClr>
                  </a:gs>
                  <a:gs pos="50000">
                    <a:srgbClr val="FAAF54"/>
                  </a:gs>
                  <a:gs pos="100000">
                    <a:srgbClr val="FAAF5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9" name="Oval 144"/>
              <p:cNvSpPr>
                <a:spLocks noChangeArrowheads="1"/>
              </p:cNvSpPr>
              <p:nvPr/>
            </p:nvSpPr>
            <p:spPr bwMode="gray">
              <a:xfrm>
                <a:off x="1390" y="3284"/>
                <a:ext cx="3360" cy="384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alpha val="32001"/>
                    </a:srgbClr>
                  </a:gs>
                  <a:gs pos="100000">
                    <a:srgbClr val="FAAF54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0" name="Oval 145"/>
              <p:cNvSpPr>
                <a:spLocks noChangeArrowheads="1"/>
              </p:cNvSpPr>
              <p:nvPr/>
            </p:nvSpPr>
            <p:spPr bwMode="gray">
              <a:xfrm>
                <a:off x="1437" y="3345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shade val="54118"/>
                      <a:invGamma/>
                    </a:srgbClr>
                  </a:gs>
                  <a:gs pos="50000">
                    <a:srgbClr val="FAAF54"/>
                  </a:gs>
                  <a:gs pos="100000">
                    <a:srgbClr val="FAAF5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1" name="Oval 146"/>
              <p:cNvSpPr>
                <a:spLocks noChangeArrowheads="1"/>
              </p:cNvSpPr>
              <p:nvPr/>
            </p:nvSpPr>
            <p:spPr bwMode="gray">
              <a:xfrm>
                <a:off x="1249" y="3395"/>
                <a:ext cx="3682" cy="415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shade val="63529"/>
                      <a:invGamma/>
                    </a:srgbClr>
                  </a:gs>
                  <a:gs pos="100000">
                    <a:srgbClr val="FAAF54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0" name="Group 147"/>
            <p:cNvGrpSpPr>
              <a:grpSpLocks/>
            </p:cNvGrpSpPr>
            <p:nvPr/>
          </p:nvGrpSpPr>
          <p:grpSpPr bwMode="auto">
            <a:xfrm rot="20498412">
              <a:off x="3200400" y="3481388"/>
              <a:ext cx="3962400" cy="600075"/>
              <a:chOff x="1392" y="3216"/>
              <a:chExt cx="3360" cy="384"/>
            </a:xfrm>
          </p:grpSpPr>
          <p:sp>
            <p:nvSpPr>
              <p:cNvPr id="24" name="Oval 148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50" cy="36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5" name="Oval 149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60" cy="38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6" name="Oval 150"/>
              <p:cNvSpPr>
                <a:spLocks noChangeArrowheads="1"/>
              </p:cNvSpPr>
              <p:nvPr/>
            </p:nvSpPr>
            <p:spPr bwMode="gray">
              <a:xfrm>
                <a:off x="1417" y="3241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7" name="Oval 151"/>
              <p:cNvSpPr>
                <a:spLocks noChangeArrowheads="1"/>
              </p:cNvSpPr>
              <p:nvPr/>
            </p:nvSpPr>
            <p:spPr bwMode="gray">
              <a:xfrm>
                <a:off x="1417" y="3241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1" name="Group 152"/>
            <p:cNvGrpSpPr>
              <a:grpSpLocks/>
            </p:cNvGrpSpPr>
            <p:nvPr/>
          </p:nvGrpSpPr>
          <p:grpSpPr bwMode="auto">
            <a:xfrm rot="21121723">
              <a:off x="3308165" y="4323514"/>
              <a:ext cx="4149090" cy="751656"/>
              <a:chOff x="1364" y="3119"/>
              <a:chExt cx="3388" cy="481"/>
            </a:xfrm>
          </p:grpSpPr>
          <p:sp>
            <p:nvSpPr>
              <p:cNvPr id="20" name="Oval 153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50" cy="368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tint val="0"/>
                      <a:invGamma/>
                    </a:srgbClr>
                  </a:gs>
                  <a:gs pos="50000">
                    <a:srgbClr val="FAAF54"/>
                  </a:gs>
                  <a:gs pos="100000">
                    <a:srgbClr val="FAAF5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1" name="Oval 154"/>
              <p:cNvSpPr>
                <a:spLocks noChangeArrowheads="1"/>
              </p:cNvSpPr>
              <p:nvPr/>
            </p:nvSpPr>
            <p:spPr bwMode="gray">
              <a:xfrm>
                <a:off x="1392" y="3216"/>
                <a:ext cx="3360" cy="384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alpha val="32001"/>
                    </a:srgbClr>
                  </a:gs>
                  <a:gs pos="100000">
                    <a:srgbClr val="FAAF54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2" name="Oval 155"/>
              <p:cNvSpPr>
                <a:spLocks noChangeArrowheads="1"/>
              </p:cNvSpPr>
              <p:nvPr/>
            </p:nvSpPr>
            <p:spPr bwMode="gray">
              <a:xfrm>
                <a:off x="1417" y="3241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shade val="54118"/>
                      <a:invGamma/>
                    </a:srgbClr>
                  </a:gs>
                  <a:gs pos="50000">
                    <a:srgbClr val="FAAF54"/>
                  </a:gs>
                  <a:gs pos="100000">
                    <a:srgbClr val="FAAF5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3" name="Oval 156"/>
              <p:cNvSpPr>
                <a:spLocks noChangeArrowheads="1"/>
              </p:cNvSpPr>
              <p:nvPr/>
            </p:nvSpPr>
            <p:spPr bwMode="gray">
              <a:xfrm>
                <a:off x="1364" y="3119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FAAF54">
                      <a:gamma/>
                      <a:shade val="63529"/>
                      <a:invGamma/>
                    </a:srgbClr>
                  </a:gs>
                  <a:gs pos="100000">
                    <a:srgbClr val="FAAF54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2" name="Group 157"/>
            <p:cNvGrpSpPr>
              <a:grpSpLocks/>
            </p:cNvGrpSpPr>
            <p:nvPr/>
          </p:nvGrpSpPr>
          <p:grpSpPr bwMode="auto">
            <a:xfrm>
              <a:off x="3276600" y="5292624"/>
              <a:ext cx="4288790" cy="650081"/>
              <a:chOff x="1392" y="3092"/>
              <a:chExt cx="3377" cy="416"/>
            </a:xfrm>
          </p:grpSpPr>
          <p:sp>
            <p:nvSpPr>
              <p:cNvPr id="16" name="Oval 158"/>
              <p:cNvSpPr>
                <a:spLocks noChangeArrowheads="1"/>
              </p:cNvSpPr>
              <p:nvPr/>
            </p:nvSpPr>
            <p:spPr bwMode="gray">
              <a:xfrm>
                <a:off x="1392" y="3095"/>
                <a:ext cx="3350" cy="36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17" name="Oval 159"/>
              <p:cNvSpPr>
                <a:spLocks noChangeArrowheads="1"/>
              </p:cNvSpPr>
              <p:nvPr/>
            </p:nvSpPr>
            <p:spPr bwMode="gray">
              <a:xfrm>
                <a:off x="1409" y="3123"/>
                <a:ext cx="3360" cy="38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18" name="Oval 160"/>
              <p:cNvSpPr>
                <a:spLocks noChangeArrowheads="1"/>
              </p:cNvSpPr>
              <p:nvPr/>
            </p:nvSpPr>
            <p:spPr bwMode="gray">
              <a:xfrm>
                <a:off x="1417" y="3174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19" name="Oval 161"/>
              <p:cNvSpPr>
                <a:spLocks noChangeArrowheads="1"/>
              </p:cNvSpPr>
              <p:nvPr/>
            </p:nvSpPr>
            <p:spPr bwMode="gray">
              <a:xfrm>
                <a:off x="1417" y="3092"/>
                <a:ext cx="3287" cy="33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sp>
          <p:nvSpPr>
            <p:cNvPr id="13" name="Text Box 172"/>
            <p:cNvSpPr txBox="1">
              <a:spLocks noChangeArrowheads="1"/>
            </p:cNvSpPr>
            <p:nvPr/>
          </p:nvSpPr>
          <p:spPr bwMode="gray">
            <a:xfrm rot="19782471">
              <a:off x="3081001" y="2873133"/>
              <a:ext cx="31915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dirty="0" smtClean="0"/>
                <a:t>робота з листами чи записами спогадів</a:t>
              </a:r>
              <a:endParaRPr lang="en-US" altLang="uk-UA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 Box 173"/>
            <p:cNvSpPr txBox="1">
              <a:spLocks noChangeArrowheads="1"/>
            </p:cNvSpPr>
            <p:nvPr/>
          </p:nvSpPr>
          <p:spPr bwMode="gray">
            <a:xfrm rot="20409559">
              <a:off x="4316676" y="3661360"/>
              <a:ext cx="16330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600" dirty="0" smtClean="0"/>
                <a:t>«Віднови текст»,</a:t>
              </a:r>
              <a:endParaRPr lang="en-US" altLang="uk-UA" sz="16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Box 176"/>
            <p:cNvSpPr txBox="1">
              <a:spLocks noChangeArrowheads="1"/>
            </p:cNvSpPr>
            <p:nvPr/>
          </p:nvSpPr>
          <p:spPr bwMode="auto">
            <a:xfrm>
              <a:off x="1171438" y="4367251"/>
              <a:ext cx="163788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altLang="uk-UA" sz="2400" dirty="0" smtClean="0">
                  <a:solidFill>
                    <a:srgbClr val="000000"/>
                  </a:solidFill>
                </a:rPr>
                <a:t>Форми і методи роботи</a:t>
              </a:r>
              <a:endParaRPr lang="en-US" altLang="uk-UA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Прямокутник 44"/>
          <p:cNvSpPr/>
          <p:nvPr/>
        </p:nvSpPr>
        <p:spPr>
          <a:xfrm rot="21255806">
            <a:off x="5276482" y="3848322"/>
            <a:ext cx="1742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«Знайди відповідь» </a:t>
            </a:r>
            <a:endParaRPr lang="uk-UA" sz="1400" dirty="0"/>
          </a:p>
        </p:txBody>
      </p:sp>
      <p:sp>
        <p:nvSpPr>
          <p:cNvPr id="47" name="Прямокутник 46"/>
          <p:cNvSpPr/>
          <p:nvPr/>
        </p:nvSpPr>
        <p:spPr>
          <a:xfrm>
            <a:off x="5137148" y="4717588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міні-проекти </a:t>
            </a:r>
          </a:p>
        </p:txBody>
      </p:sp>
      <p:grpSp>
        <p:nvGrpSpPr>
          <p:cNvPr id="49" name="Групувати 48"/>
          <p:cNvGrpSpPr/>
          <p:nvPr/>
        </p:nvGrpSpPr>
        <p:grpSpPr>
          <a:xfrm>
            <a:off x="3219729" y="-453105"/>
            <a:ext cx="1054449" cy="3770860"/>
            <a:chOff x="3063233" y="73255"/>
            <a:chExt cx="1054449" cy="3770860"/>
          </a:xfrm>
        </p:grpSpPr>
        <p:sp>
          <p:nvSpPr>
            <p:cNvPr id="46" name="Oval 146"/>
            <p:cNvSpPr>
              <a:spLocks noChangeArrowheads="1"/>
            </p:cNvSpPr>
            <p:nvPr/>
          </p:nvSpPr>
          <p:spPr bwMode="gray">
            <a:xfrm rot="18637575">
              <a:off x="1799127" y="1416306"/>
              <a:ext cx="3598410" cy="1038701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lvl="0"/>
              <a:r>
                <a:rPr lang="uk-UA" sz="1400" dirty="0" smtClean="0"/>
                <a:t>традиційна розповідь вчителя з використанням електронної презентації чи фотоілюстрацій;</a:t>
              </a:r>
              <a:endParaRPr lang="uk-UA" sz="1400" dirty="0"/>
            </a:p>
          </p:txBody>
        </p:sp>
        <p:sp>
          <p:nvSpPr>
            <p:cNvPr id="48" name="Oval 144"/>
            <p:cNvSpPr>
              <a:spLocks noChangeArrowheads="1"/>
            </p:cNvSpPr>
            <p:nvPr/>
          </p:nvSpPr>
          <p:spPr bwMode="gray">
            <a:xfrm rot="18548643">
              <a:off x="1525641" y="1610847"/>
              <a:ext cx="3770860" cy="695676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1342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3626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КАРТОЮ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85099" y="734810"/>
            <a:ext cx="7139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створення маршруту для туриста, який хоче побачити Україну чи її міста очима певного письменника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947823" y="4869160"/>
            <a:ext cx="424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дослідження за картою і підручником </a:t>
            </a:r>
          </a:p>
        </p:txBody>
      </p:sp>
      <p:grpSp>
        <p:nvGrpSpPr>
          <p:cNvPr id="7" name="Групувати 6"/>
          <p:cNvGrpSpPr/>
          <p:nvPr/>
        </p:nvGrpSpPr>
        <p:grpSpPr>
          <a:xfrm>
            <a:off x="2483768" y="1441136"/>
            <a:ext cx="5472608" cy="3411639"/>
            <a:chOff x="1198599" y="1494756"/>
            <a:chExt cx="6912768" cy="4608512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14445" r="3607" b="5185"/>
            <a:stretch/>
          </p:blipFill>
          <p:spPr bwMode="auto">
            <a:xfrm>
              <a:off x="1198599" y="1494756"/>
              <a:ext cx="6912768" cy="46085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03848" y="5301208"/>
              <a:ext cx="2269752" cy="4989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Чехов і Україна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8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ий сувій 2"/>
          <p:cNvSpPr/>
          <p:nvPr/>
        </p:nvSpPr>
        <p:spPr>
          <a:xfrm>
            <a:off x="289135" y="1477432"/>
            <a:ext cx="4572000" cy="216759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Ім’я, прізвище.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Вид діяльності, окрім перекладацької. Цікаві факти.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З яких мов перекладає.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Які твори переклав.</a:t>
            </a:r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1331640" y="3212976"/>
            <a:ext cx="5076056" cy="306734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6 клас Чарльз </a:t>
            </a:r>
            <a:r>
              <a:rPr lang="uk-UA" b="1" dirty="0" smtClean="0"/>
              <a:t>Діккенс</a:t>
            </a:r>
          </a:p>
          <a:p>
            <a:r>
              <a:rPr lang="uk-UA" b="1" dirty="0" smtClean="0"/>
              <a:t> </a:t>
            </a:r>
            <a:r>
              <a:rPr lang="uk-UA" b="1" dirty="0"/>
              <a:t>«Різдвяна пісня у прозі»</a:t>
            </a:r>
            <a:endParaRPr lang="uk-UA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Ольга Косач-</a:t>
            </a:r>
            <a:r>
              <a:rPr lang="uk-UA" dirty="0" err="1"/>
              <a:t>Кривинюк</a:t>
            </a:r>
            <a:endParaRPr lang="uk-UA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 Письменниця, етнограф, лікар. Сестра Лесі Українки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Переклади з англійської, французької.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Повість Ч. Діккенса «Різдвяна пісня у прозі».</a:t>
            </a:r>
          </a:p>
        </p:txBody>
      </p:sp>
      <p:grpSp>
        <p:nvGrpSpPr>
          <p:cNvPr id="9" name="Групувати 8"/>
          <p:cNvGrpSpPr/>
          <p:nvPr/>
        </p:nvGrpSpPr>
        <p:grpSpPr>
          <a:xfrm>
            <a:off x="4247964" y="696877"/>
            <a:ext cx="5112568" cy="4260474"/>
            <a:chOff x="4247964" y="696877"/>
            <a:chExt cx="5112568" cy="426047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964" y="696877"/>
              <a:ext cx="5112568" cy="4260474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5192035" y="2420888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i="1" dirty="0" smtClean="0"/>
                <a:t>Літературний словничок</a:t>
              </a:r>
              <a:endParaRPr lang="uk-UA" b="1" i="1" dirty="0"/>
            </a:p>
          </p:txBody>
        </p:sp>
        <p:sp>
          <p:nvSpPr>
            <p:cNvPr id="7" name="Прямокутник 6"/>
            <p:cNvSpPr/>
            <p:nvPr/>
          </p:nvSpPr>
          <p:spPr>
            <a:xfrm>
              <a:off x="6660232" y="1700808"/>
              <a:ext cx="1687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«</a:t>
              </a:r>
              <a:r>
                <a:rPr lang="uk-UA" b="1" dirty="0" smtClean="0"/>
                <a:t>Скарбничка» </a:t>
              </a:r>
              <a:endParaRPr lang="uk-UA" b="1" dirty="0"/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1547664" y="332656"/>
            <a:ext cx="6336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«Знайомство з посередником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/>
            <a:r>
              <a:rPr lang="uk-UA" dirty="0" smtClean="0"/>
              <a:t>(</a:t>
            </a:r>
            <a:r>
              <a:rPr lang="uk-UA" dirty="0"/>
              <a:t>обов’язкова рубрика на уроці для вивчення нових імен перекладачів або поповнення інформації про вже вивчених)</a:t>
            </a:r>
          </a:p>
        </p:txBody>
      </p:sp>
    </p:spTree>
    <p:extLst>
      <p:ext uri="{BB962C8B-B14F-4D97-AF65-F5344CB8AC3E}">
        <p14:creationId xmlns:p14="http://schemas.microsoft.com/office/powerpoint/2010/main" val="39442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сувій 1"/>
          <p:cNvSpPr/>
          <p:nvPr/>
        </p:nvSpPr>
        <p:spPr>
          <a:xfrm>
            <a:off x="179512" y="1043784"/>
            <a:ext cx="4680520" cy="5399425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1 урок – </a:t>
            </a:r>
            <a:r>
              <a:rPr lang="uk-UA" b="1" dirty="0"/>
              <a:t>«Великому українцю присвячується…»</a:t>
            </a:r>
            <a:r>
              <a:rPr lang="uk-UA" dirty="0"/>
              <a:t> (вивчення ключових сторінок біографії Гоголя, які мали вплив на його творчість). </a:t>
            </a:r>
          </a:p>
          <a:p>
            <a:r>
              <a:rPr lang="uk-UA" dirty="0"/>
              <a:t>2 урок – </a:t>
            </a:r>
            <a:r>
              <a:rPr lang="uk-UA" b="1" dirty="0"/>
              <a:t>«Українські джерела реального та фантастичного у творі»</a:t>
            </a:r>
            <a:r>
              <a:rPr lang="uk-UA" dirty="0"/>
              <a:t> (українські звичаї та традиції, вірування, побут, мотиви українського фольклору, що знайшли відображення у творі). </a:t>
            </a:r>
            <a:endParaRPr lang="uk-UA" dirty="0" smtClean="0"/>
          </a:p>
          <a:p>
            <a:r>
              <a:rPr lang="uk-UA" dirty="0"/>
              <a:t>3-4 уроки – </a:t>
            </a:r>
            <a:r>
              <a:rPr lang="uk-UA" b="1" dirty="0"/>
              <a:t>«Зображення національного характеру творі. </a:t>
            </a:r>
            <a:r>
              <a:rPr lang="uk-UA" dirty="0"/>
              <a:t>Кохання Вакули та Оксани. Козацтво</a:t>
            </a:r>
            <a:r>
              <a:rPr lang="uk-UA" dirty="0" smtClean="0"/>
              <a:t>»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82575" y="11663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Вивчення повісті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М. Гоголя «Ніч перед Різдвом» у 6 класі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84454" cy="46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63888" y="117693"/>
            <a:ext cx="5472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Коментоване читання </a:t>
            </a:r>
            <a:r>
              <a:rPr lang="uk-UA" dirty="0" smtClean="0"/>
              <a:t>твору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Виявлення художних деталей </a:t>
            </a:r>
            <a:r>
              <a:rPr lang="uk-UA" dirty="0" smtClean="0"/>
              <a:t>та визначення їх ролі у творі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Робота</a:t>
            </a:r>
            <a:r>
              <a:rPr lang="uk-UA" dirty="0" smtClean="0"/>
              <a:t> учнів </a:t>
            </a:r>
            <a:r>
              <a:rPr lang="uk-UA" b="1" dirty="0" smtClean="0"/>
              <a:t>з додатковими джерелами </a:t>
            </a:r>
            <a:r>
              <a:rPr lang="uk-UA" dirty="0" smtClean="0"/>
              <a:t>інформації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Робота </a:t>
            </a:r>
            <a:r>
              <a:rPr lang="uk-UA" b="1" dirty="0"/>
              <a:t>в групах</a:t>
            </a:r>
            <a:r>
              <a:rPr lang="uk-UA" dirty="0"/>
              <a:t>: дослідження побуту, одягу, страв українців; визначення реального і фантастичного; традиції у творі.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Рольові ігри </a:t>
            </a:r>
            <a:r>
              <a:rPr lang="uk-UA" dirty="0"/>
              <a:t>(розповідь від імені героя)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«Репортаж з місця подій» </a:t>
            </a:r>
            <a:r>
              <a:rPr lang="uk-UA" dirty="0"/>
              <a:t>(переказ важливих епізодів повісті)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Інсценізації або читання в ролях </a:t>
            </a:r>
            <a:r>
              <a:rPr lang="uk-UA" dirty="0"/>
              <a:t>(Оксана перед дзеркалом, Оксана і Вакула, женихи в Солохи, козаки в імператриці, Вакула з черевичком у Чуба)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«</a:t>
            </a:r>
            <a:r>
              <a:rPr lang="uk-UA" b="1" dirty="0" err="1"/>
              <a:t>Гронування</a:t>
            </a:r>
            <a:r>
              <a:rPr lang="uk-UA" b="1" dirty="0"/>
              <a:t>» </a:t>
            </a:r>
            <a:r>
              <a:rPr lang="uk-UA" dirty="0"/>
              <a:t>(для узагальнення матеріалу): «Риси українського національного характеру», «Традиції Різдва у творі», «Міфологічні вірування українців».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«Лабораторна робота»: </a:t>
            </a:r>
            <a:r>
              <a:rPr lang="uk-UA" dirty="0"/>
              <a:t>дослідження багатства художнього світу </a:t>
            </a:r>
            <a:r>
              <a:rPr lang="uk-UA" dirty="0" err="1" smtClean="0"/>
              <a:t>повісті,співставлення</a:t>
            </a:r>
            <a:r>
              <a:rPr lang="uk-UA" dirty="0" smtClean="0"/>
              <a:t> перекладу та оригіналу.</a:t>
            </a:r>
            <a:endParaRPr lang="uk-UA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Переказ ключових епізодів за ілюстраціями</a:t>
            </a:r>
            <a:r>
              <a:rPr lang="uk-UA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/>
              <a:t>Співставлення твору та його екранізації.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9" y="332656"/>
            <a:ext cx="2862021" cy="29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увати 21"/>
          <p:cNvGrpSpPr/>
          <p:nvPr/>
        </p:nvGrpSpPr>
        <p:grpSpPr>
          <a:xfrm>
            <a:off x="-121040" y="2969274"/>
            <a:ext cx="3745581" cy="3363663"/>
            <a:chOff x="-37301" y="3309297"/>
            <a:chExt cx="3745581" cy="3363663"/>
          </a:xfrm>
        </p:grpSpPr>
        <p:grpSp>
          <p:nvGrpSpPr>
            <p:cNvPr id="11" name="Групувати 10"/>
            <p:cNvGrpSpPr/>
            <p:nvPr/>
          </p:nvGrpSpPr>
          <p:grpSpPr>
            <a:xfrm>
              <a:off x="-37301" y="3309297"/>
              <a:ext cx="3745581" cy="3363663"/>
              <a:chOff x="1219200" y="1752600"/>
              <a:chExt cx="6324600" cy="4876800"/>
            </a:xfrm>
          </p:grpSpPr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1219200" y="1752600"/>
                <a:ext cx="6324600" cy="4876800"/>
                <a:chOff x="768" y="1104"/>
                <a:chExt cx="3984" cy="3072"/>
              </a:xfrm>
            </p:grpSpPr>
            <p:sp>
              <p:nvSpPr>
                <p:cNvPr id="16" name="Freeform 10"/>
                <p:cNvSpPr>
                  <a:spLocks/>
                </p:cNvSpPr>
                <p:nvPr/>
              </p:nvSpPr>
              <p:spPr bwMode="gray">
                <a:xfrm>
                  <a:off x="2784" y="1680"/>
                  <a:ext cx="866" cy="2496"/>
                </a:xfrm>
                <a:custGeom>
                  <a:avLst/>
                  <a:gdLst>
                    <a:gd name="T0" fmla="*/ 0 w 646"/>
                    <a:gd name="T1" fmla="*/ 0 h 1861"/>
                    <a:gd name="T2" fmla="*/ 48 w 646"/>
                    <a:gd name="T3" fmla="*/ 14 h 1861"/>
                    <a:gd name="T4" fmla="*/ 98 w 646"/>
                    <a:gd name="T5" fmla="*/ 32 h 1861"/>
                    <a:gd name="T6" fmla="*/ 147 w 646"/>
                    <a:gd name="T7" fmla="*/ 54 h 1861"/>
                    <a:gd name="T8" fmla="*/ 195 w 646"/>
                    <a:gd name="T9" fmla="*/ 81 h 1861"/>
                    <a:gd name="T10" fmla="*/ 242 w 646"/>
                    <a:gd name="T11" fmla="*/ 111 h 1861"/>
                    <a:gd name="T12" fmla="*/ 288 w 646"/>
                    <a:gd name="T13" fmla="*/ 147 h 1861"/>
                    <a:gd name="T14" fmla="*/ 333 w 646"/>
                    <a:gd name="T15" fmla="*/ 185 h 1861"/>
                    <a:gd name="T16" fmla="*/ 377 w 646"/>
                    <a:gd name="T17" fmla="*/ 228 h 1861"/>
                    <a:gd name="T18" fmla="*/ 418 w 646"/>
                    <a:gd name="T19" fmla="*/ 275 h 1861"/>
                    <a:gd name="T20" fmla="*/ 457 w 646"/>
                    <a:gd name="T21" fmla="*/ 325 h 1861"/>
                    <a:gd name="T22" fmla="*/ 493 w 646"/>
                    <a:gd name="T23" fmla="*/ 379 h 1861"/>
                    <a:gd name="T24" fmla="*/ 526 w 646"/>
                    <a:gd name="T25" fmla="*/ 437 h 1861"/>
                    <a:gd name="T26" fmla="*/ 555 w 646"/>
                    <a:gd name="T27" fmla="*/ 497 h 1861"/>
                    <a:gd name="T28" fmla="*/ 582 w 646"/>
                    <a:gd name="T29" fmla="*/ 562 h 1861"/>
                    <a:gd name="T30" fmla="*/ 604 w 646"/>
                    <a:gd name="T31" fmla="*/ 630 h 1861"/>
                    <a:gd name="T32" fmla="*/ 621 w 646"/>
                    <a:gd name="T33" fmla="*/ 700 h 1861"/>
                    <a:gd name="T34" fmla="*/ 634 w 646"/>
                    <a:gd name="T35" fmla="*/ 774 h 1861"/>
                    <a:gd name="T36" fmla="*/ 642 w 646"/>
                    <a:gd name="T37" fmla="*/ 851 h 1861"/>
                    <a:gd name="T38" fmla="*/ 646 w 646"/>
                    <a:gd name="T39" fmla="*/ 930 h 1861"/>
                    <a:gd name="T40" fmla="*/ 643 w 646"/>
                    <a:gd name="T41" fmla="*/ 1011 h 1861"/>
                    <a:gd name="T42" fmla="*/ 636 w 646"/>
                    <a:gd name="T43" fmla="*/ 1086 h 1861"/>
                    <a:gd name="T44" fmla="*/ 623 w 646"/>
                    <a:gd name="T45" fmla="*/ 1160 h 1861"/>
                    <a:gd name="T46" fmla="*/ 607 w 646"/>
                    <a:gd name="T47" fmla="*/ 1230 h 1861"/>
                    <a:gd name="T48" fmla="*/ 585 w 646"/>
                    <a:gd name="T49" fmla="*/ 1297 h 1861"/>
                    <a:gd name="T50" fmla="*/ 561 w 646"/>
                    <a:gd name="T51" fmla="*/ 1361 h 1861"/>
                    <a:gd name="T52" fmla="*/ 533 w 646"/>
                    <a:gd name="T53" fmla="*/ 1421 h 1861"/>
                    <a:gd name="T54" fmla="*/ 500 w 646"/>
                    <a:gd name="T55" fmla="*/ 1478 h 1861"/>
                    <a:gd name="T56" fmla="*/ 466 w 646"/>
                    <a:gd name="T57" fmla="*/ 1532 h 1861"/>
                    <a:gd name="T58" fmla="*/ 428 w 646"/>
                    <a:gd name="T59" fmla="*/ 1582 h 1861"/>
                    <a:gd name="T60" fmla="*/ 388 w 646"/>
                    <a:gd name="T61" fmla="*/ 1627 h 1861"/>
                    <a:gd name="T62" fmla="*/ 345 w 646"/>
                    <a:gd name="T63" fmla="*/ 1670 h 1861"/>
                    <a:gd name="T64" fmla="*/ 301 w 646"/>
                    <a:gd name="T65" fmla="*/ 1709 h 1861"/>
                    <a:gd name="T66" fmla="*/ 254 w 646"/>
                    <a:gd name="T67" fmla="*/ 1744 h 1861"/>
                    <a:gd name="T68" fmla="*/ 205 w 646"/>
                    <a:gd name="T69" fmla="*/ 1776 h 1861"/>
                    <a:gd name="T70" fmla="*/ 156 w 646"/>
                    <a:gd name="T71" fmla="*/ 1803 h 1861"/>
                    <a:gd name="T72" fmla="*/ 104 w 646"/>
                    <a:gd name="T73" fmla="*/ 1826 h 1861"/>
                    <a:gd name="T74" fmla="*/ 53 w 646"/>
                    <a:gd name="T75" fmla="*/ 1846 h 1861"/>
                    <a:gd name="T76" fmla="*/ 0 w 646"/>
                    <a:gd name="T77" fmla="*/ 1861 h 1861"/>
                    <a:gd name="T78" fmla="*/ 0 w 646"/>
                    <a:gd name="T79" fmla="*/ 0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46" h="1861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98" y="32"/>
                      </a:lnTo>
                      <a:lnTo>
                        <a:pt x="147" y="54"/>
                      </a:lnTo>
                      <a:lnTo>
                        <a:pt x="195" y="81"/>
                      </a:lnTo>
                      <a:lnTo>
                        <a:pt x="242" y="111"/>
                      </a:lnTo>
                      <a:lnTo>
                        <a:pt x="288" y="147"/>
                      </a:lnTo>
                      <a:lnTo>
                        <a:pt x="333" y="185"/>
                      </a:lnTo>
                      <a:lnTo>
                        <a:pt x="377" y="228"/>
                      </a:lnTo>
                      <a:lnTo>
                        <a:pt x="418" y="275"/>
                      </a:lnTo>
                      <a:lnTo>
                        <a:pt x="457" y="325"/>
                      </a:lnTo>
                      <a:lnTo>
                        <a:pt x="493" y="379"/>
                      </a:lnTo>
                      <a:lnTo>
                        <a:pt x="526" y="437"/>
                      </a:lnTo>
                      <a:lnTo>
                        <a:pt x="555" y="497"/>
                      </a:lnTo>
                      <a:lnTo>
                        <a:pt x="582" y="562"/>
                      </a:lnTo>
                      <a:lnTo>
                        <a:pt x="604" y="630"/>
                      </a:lnTo>
                      <a:lnTo>
                        <a:pt x="621" y="700"/>
                      </a:lnTo>
                      <a:lnTo>
                        <a:pt x="634" y="774"/>
                      </a:lnTo>
                      <a:lnTo>
                        <a:pt x="642" y="851"/>
                      </a:lnTo>
                      <a:lnTo>
                        <a:pt x="646" y="930"/>
                      </a:lnTo>
                      <a:lnTo>
                        <a:pt x="643" y="1011"/>
                      </a:lnTo>
                      <a:lnTo>
                        <a:pt x="636" y="1086"/>
                      </a:lnTo>
                      <a:lnTo>
                        <a:pt x="623" y="1160"/>
                      </a:lnTo>
                      <a:lnTo>
                        <a:pt x="607" y="1230"/>
                      </a:lnTo>
                      <a:lnTo>
                        <a:pt x="585" y="1297"/>
                      </a:lnTo>
                      <a:lnTo>
                        <a:pt x="561" y="1361"/>
                      </a:lnTo>
                      <a:lnTo>
                        <a:pt x="533" y="1421"/>
                      </a:lnTo>
                      <a:lnTo>
                        <a:pt x="500" y="1478"/>
                      </a:lnTo>
                      <a:lnTo>
                        <a:pt x="466" y="1532"/>
                      </a:lnTo>
                      <a:lnTo>
                        <a:pt x="428" y="1582"/>
                      </a:lnTo>
                      <a:lnTo>
                        <a:pt x="388" y="1627"/>
                      </a:lnTo>
                      <a:lnTo>
                        <a:pt x="345" y="1670"/>
                      </a:lnTo>
                      <a:lnTo>
                        <a:pt x="301" y="1709"/>
                      </a:lnTo>
                      <a:lnTo>
                        <a:pt x="254" y="1744"/>
                      </a:lnTo>
                      <a:lnTo>
                        <a:pt x="205" y="1776"/>
                      </a:lnTo>
                      <a:lnTo>
                        <a:pt x="156" y="1803"/>
                      </a:lnTo>
                      <a:lnTo>
                        <a:pt x="104" y="1826"/>
                      </a:lnTo>
                      <a:lnTo>
                        <a:pt x="53" y="1846"/>
                      </a:lnTo>
                      <a:lnTo>
                        <a:pt x="0" y="1861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399"/>
                    </a:gs>
                    <a:gs pos="100000">
                      <a:srgbClr val="A4945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7" name="Freeform 21"/>
                <p:cNvSpPr>
                  <a:spLocks/>
                </p:cNvSpPr>
                <p:nvPr/>
              </p:nvSpPr>
              <p:spPr bwMode="gray">
                <a:xfrm rot="6256290">
                  <a:off x="1583" y="1153"/>
                  <a:ext cx="866" cy="2496"/>
                </a:xfrm>
                <a:custGeom>
                  <a:avLst/>
                  <a:gdLst>
                    <a:gd name="T0" fmla="*/ 0 w 646"/>
                    <a:gd name="T1" fmla="*/ 0 h 1861"/>
                    <a:gd name="T2" fmla="*/ 48 w 646"/>
                    <a:gd name="T3" fmla="*/ 14 h 1861"/>
                    <a:gd name="T4" fmla="*/ 98 w 646"/>
                    <a:gd name="T5" fmla="*/ 32 h 1861"/>
                    <a:gd name="T6" fmla="*/ 147 w 646"/>
                    <a:gd name="T7" fmla="*/ 54 h 1861"/>
                    <a:gd name="T8" fmla="*/ 195 w 646"/>
                    <a:gd name="T9" fmla="*/ 81 h 1861"/>
                    <a:gd name="T10" fmla="*/ 242 w 646"/>
                    <a:gd name="T11" fmla="*/ 111 h 1861"/>
                    <a:gd name="T12" fmla="*/ 288 w 646"/>
                    <a:gd name="T13" fmla="*/ 147 h 1861"/>
                    <a:gd name="T14" fmla="*/ 333 w 646"/>
                    <a:gd name="T15" fmla="*/ 185 h 1861"/>
                    <a:gd name="T16" fmla="*/ 377 w 646"/>
                    <a:gd name="T17" fmla="*/ 228 h 1861"/>
                    <a:gd name="T18" fmla="*/ 418 w 646"/>
                    <a:gd name="T19" fmla="*/ 275 h 1861"/>
                    <a:gd name="T20" fmla="*/ 457 w 646"/>
                    <a:gd name="T21" fmla="*/ 325 h 1861"/>
                    <a:gd name="T22" fmla="*/ 493 w 646"/>
                    <a:gd name="T23" fmla="*/ 379 h 1861"/>
                    <a:gd name="T24" fmla="*/ 526 w 646"/>
                    <a:gd name="T25" fmla="*/ 437 h 1861"/>
                    <a:gd name="T26" fmla="*/ 555 w 646"/>
                    <a:gd name="T27" fmla="*/ 497 h 1861"/>
                    <a:gd name="T28" fmla="*/ 582 w 646"/>
                    <a:gd name="T29" fmla="*/ 562 h 1861"/>
                    <a:gd name="T30" fmla="*/ 604 w 646"/>
                    <a:gd name="T31" fmla="*/ 630 h 1861"/>
                    <a:gd name="T32" fmla="*/ 621 w 646"/>
                    <a:gd name="T33" fmla="*/ 700 h 1861"/>
                    <a:gd name="T34" fmla="*/ 634 w 646"/>
                    <a:gd name="T35" fmla="*/ 774 h 1861"/>
                    <a:gd name="T36" fmla="*/ 642 w 646"/>
                    <a:gd name="T37" fmla="*/ 851 h 1861"/>
                    <a:gd name="T38" fmla="*/ 646 w 646"/>
                    <a:gd name="T39" fmla="*/ 930 h 1861"/>
                    <a:gd name="T40" fmla="*/ 643 w 646"/>
                    <a:gd name="T41" fmla="*/ 1011 h 1861"/>
                    <a:gd name="T42" fmla="*/ 636 w 646"/>
                    <a:gd name="T43" fmla="*/ 1086 h 1861"/>
                    <a:gd name="T44" fmla="*/ 623 w 646"/>
                    <a:gd name="T45" fmla="*/ 1160 h 1861"/>
                    <a:gd name="T46" fmla="*/ 607 w 646"/>
                    <a:gd name="T47" fmla="*/ 1230 h 1861"/>
                    <a:gd name="T48" fmla="*/ 585 w 646"/>
                    <a:gd name="T49" fmla="*/ 1297 h 1861"/>
                    <a:gd name="T50" fmla="*/ 561 w 646"/>
                    <a:gd name="T51" fmla="*/ 1361 h 1861"/>
                    <a:gd name="T52" fmla="*/ 533 w 646"/>
                    <a:gd name="T53" fmla="*/ 1421 h 1861"/>
                    <a:gd name="T54" fmla="*/ 500 w 646"/>
                    <a:gd name="T55" fmla="*/ 1478 h 1861"/>
                    <a:gd name="T56" fmla="*/ 466 w 646"/>
                    <a:gd name="T57" fmla="*/ 1532 h 1861"/>
                    <a:gd name="T58" fmla="*/ 428 w 646"/>
                    <a:gd name="T59" fmla="*/ 1582 h 1861"/>
                    <a:gd name="T60" fmla="*/ 388 w 646"/>
                    <a:gd name="T61" fmla="*/ 1627 h 1861"/>
                    <a:gd name="T62" fmla="*/ 345 w 646"/>
                    <a:gd name="T63" fmla="*/ 1670 h 1861"/>
                    <a:gd name="T64" fmla="*/ 301 w 646"/>
                    <a:gd name="T65" fmla="*/ 1709 h 1861"/>
                    <a:gd name="T66" fmla="*/ 254 w 646"/>
                    <a:gd name="T67" fmla="*/ 1744 h 1861"/>
                    <a:gd name="T68" fmla="*/ 205 w 646"/>
                    <a:gd name="T69" fmla="*/ 1776 h 1861"/>
                    <a:gd name="T70" fmla="*/ 156 w 646"/>
                    <a:gd name="T71" fmla="*/ 1803 h 1861"/>
                    <a:gd name="T72" fmla="*/ 104 w 646"/>
                    <a:gd name="T73" fmla="*/ 1826 h 1861"/>
                    <a:gd name="T74" fmla="*/ 53 w 646"/>
                    <a:gd name="T75" fmla="*/ 1846 h 1861"/>
                    <a:gd name="T76" fmla="*/ 0 w 646"/>
                    <a:gd name="T77" fmla="*/ 1861 h 1861"/>
                    <a:gd name="T78" fmla="*/ 0 w 646"/>
                    <a:gd name="T79" fmla="*/ 0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46" h="1861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98" y="32"/>
                      </a:lnTo>
                      <a:lnTo>
                        <a:pt x="147" y="54"/>
                      </a:lnTo>
                      <a:lnTo>
                        <a:pt x="195" y="81"/>
                      </a:lnTo>
                      <a:lnTo>
                        <a:pt x="242" y="111"/>
                      </a:lnTo>
                      <a:lnTo>
                        <a:pt x="288" y="147"/>
                      </a:lnTo>
                      <a:lnTo>
                        <a:pt x="333" y="185"/>
                      </a:lnTo>
                      <a:lnTo>
                        <a:pt x="377" y="228"/>
                      </a:lnTo>
                      <a:lnTo>
                        <a:pt x="418" y="275"/>
                      </a:lnTo>
                      <a:lnTo>
                        <a:pt x="457" y="325"/>
                      </a:lnTo>
                      <a:lnTo>
                        <a:pt x="493" y="379"/>
                      </a:lnTo>
                      <a:lnTo>
                        <a:pt x="526" y="437"/>
                      </a:lnTo>
                      <a:lnTo>
                        <a:pt x="555" y="497"/>
                      </a:lnTo>
                      <a:lnTo>
                        <a:pt x="582" y="562"/>
                      </a:lnTo>
                      <a:lnTo>
                        <a:pt x="604" y="630"/>
                      </a:lnTo>
                      <a:lnTo>
                        <a:pt x="621" y="700"/>
                      </a:lnTo>
                      <a:lnTo>
                        <a:pt x="634" y="774"/>
                      </a:lnTo>
                      <a:lnTo>
                        <a:pt x="642" y="851"/>
                      </a:lnTo>
                      <a:lnTo>
                        <a:pt x="646" y="930"/>
                      </a:lnTo>
                      <a:lnTo>
                        <a:pt x="643" y="1011"/>
                      </a:lnTo>
                      <a:lnTo>
                        <a:pt x="636" y="1086"/>
                      </a:lnTo>
                      <a:lnTo>
                        <a:pt x="623" y="1160"/>
                      </a:lnTo>
                      <a:lnTo>
                        <a:pt x="607" y="1230"/>
                      </a:lnTo>
                      <a:lnTo>
                        <a:pt x="585" y="1297"/>
                      </a:lnTo>
                      <a:lnTo>
                        <a:pt x="561" y="1361"/>
                      </a:lnTo>
                      <a:lnTo>
                        <a:pt x="533" y="1421"/>
                      </a:lnTo>
                      <a:lnTo>
                        <a:pt x="500" y="1478"/>
                      </a:lnTo>
                      <a:lnTo>
                        <a:pt x="466" y="1532"/>
                      </a:lnTo>
                      <a:lnTo>
                        <a:pt x="428" y="1582"/>
                      </a:lnTo>
                      <a:lnTo>
                        <a:pt x="388" y="1627"/>
                      </a:lnTo>
                      <a:lnTo>
                        <a:pt x="345" y="1670"/>
                      </a:lnTo>
                      <a:lnTo>
                        <a:pt x="301" y="1709"/>
                      </a:lnTo>
                      <a:lnTo>
                        <a:pt x="254" y="1744"/>
                      </a:lnTo>
                      <a:lnTo>
                        <a:pt x="205" y="1776"/>
                      </a:lnTo>
                      <a:lnTo>
                        <a:pt x="156" y="1803"/>
                      </a:lnTo>
                      <a:lnTo>
                        <a:pt x="104" y="1826"/>
                      </a:lnTo>
                      <a:lnTo>
                        <a:pt x="53" y="1846"/>
                      </a:lnTo>
                      <a:lnTo>
                        <a:pt x="0" y="1861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399"/>
                    </a:gs>
                    <a:gs pos="100000">
                      <a:srgbClr val="5B8957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gray">
                <a:xfrm rot="-6677128">
                  <a:off x="3071" y="289"/>
                  <a:ext cx="866" cy="2496"/>
                </a:xfrm>
                <a:custGeom>
                  <a:avLst/>
                  <a:gdLst>
                    <a:gd name="T0" fmla="*/ 0 w 646"/>
                    <a:gd name="T1" fmla="*/ 0 h 1861"/>
                    <a:gd name="T2" fmla="*/ 48 w 646"/>
                    <a:gd name="T3" fmla="*/ 14 h 1861"/>
                    <a:gd name="T4" fmla="*/ 98 w 646"/>
                    <a:gd name="T5" fmla="*/ 32 h 1861"/>
                    <a:gd name="T6" fmla="*/ 147 w 646"/>
                    <a:gd name="T7" fmla="*/ 54 h 1861"/>
                    <a:gd name="T8" fmla="*/ 195 w 646"/>
                    <a:gd name="T9" fmla="*/ 81 h 1861"/>
                    <a:gd name="T10" fmla="*/ 242 w 646"/>
                    <a:gd name="T11" fmla="*/ 111 h 1861"/>
                    <a:gd name="T12" fmla="*/ 288 w 646"/>
                    <a:gd name="T13" fmla="*/ 147 h 1861"/>
                    <a:gd name="T14" fmla="*/ 333 w 646"/>
                    <a:gd name="T15" fmla="*/ 185 h 1861"/>
                    <a:gd name="T16" fmla="*/ 377 w 646"/>
                    <a:gd name="T17" fmla="*/ 228 h 1861"/>
                    <a:gd name="T18" fmla="*/ 418 w 646"/>
                    <a:gd name="T19" fmla="*/ 275 h 1861"/>
                    <a:gd name="T20" fmla="*/ 457 w 646"/>
                    <a:gd name="T21" fmla="*/ 325 h 1861"/>
                    <a:gd name="T22" fmla="*/ 493 w 646"/>
                    <a:gd name="T23" fmla="*/ 379 h 1861"/>
                    <a:gd name="T24" fmla="*/ 526 w 646"/>
                    <a:gd name="T25" fmla="*/ 437 h 1861"/>
                    <a:gd name="T26" fmla="*/ 555 w 646"/>
                    <a:gd name="T27" fmla="*/ 497 h 1861"/>
                    <a:gd name="T28" fmla="*/ 582 w 646"/>
                    <a:gd name="T29" fmla="*/ 562 h 1861"/>
                    <a:gd name="T30" fmla="*/ 604 w 646"/>
                    <a:gd name="T31" fmla="*/ 630 h 1861"/>
                    <a:gd name="T32" fmla="*/ 621 w 646"/>
                    <a:gd name="T33" fmla="*/ 700 h 1861"/>
                    <a:gd name="T34" fmla="*/ 634 w 646"/>
                    <a:gd name="T35" fmla="*/ 774 h 1861"/>
                    <a:gd name="T36" fmla="*/ 642 w 646"/>
                    <a:gd name="T37" fmla="*/ 851 h 1861"/>
                    <a:gd name="T38" fmla="*/ 646 w 646"/>
                    <a:gd name="T39" fmla="*/ 930 h 1861"/>
                    <a:gd name="T40" fmla="*/ 643 w 646"/>
                    <a:gd name="T41" fmla="*/ 1011 h 1861"/>
                    <a:gd name="T42" fmla="*/ 636 w 646"/>
                    <a:gd name="T43" fmla="*/ 1086 h 1861"/>
                    <a:gd name="T44" fmla="*/ 623 w 646"/>
                    <a:gd name="T45" fmla="*/ 1160 h 1861"/>
                    <a:gd name="T46" fmla="*/ 607 w 646"/>
                    <a:gd name="T47" fmla="*/ 1230 h 1861"/>
                    <a:gd name="T48" fmla="*/ 585 w 646"/>
                    <a:gd name="T49" fmla="*/ 1297 h 1861"/>
                    <a:gd name="T50" fmla="*/ 561 w 646"/>
                    <a:gd name="T51" fmla="*/ 1361 h 1861"/>
                    <a:gd name="T52" fmla="*/ 533 w 646"/>
                    <a:gd name="T53" fmla="*/ 1421 h 1861"/>
                    <a:gd name="T54" fmla="*/ 500 w 646"/>
                    <a:gd name="T55" fmla="*/ 1478 h 1861"/>
                    <a:gd name="T56" fmla="*/ 466 w 646"/>
                    <a:gd name="T57" fmla="*/ 1532 h 1861"/>
                    <a:gd name="T58" fmla="*/ 428 w 646"/>
                    <a:gd name="T59" fmla="*/ 1582 h 1861"/>
                    <a:gd name="T60" fmla="*/ 388 w 646"/>
                    <a:gd name="T61" fmla="*/ 1627 h 1861"/>
                    <a:gd name="T62" fmla="*/ 345 w 646"/>
                    <a:gd name="T63" fmla="*/ 1670 h 1861"/>
                    <a:gd name="T64" fmla="*/ 301 w 646"/>
                    <a:gd name="T65" fmla="*/ 1709 h 1861"/>
                    <a:gd name="T66" fmla="*/ 254 w 646"/>
                    <a:gd name="T67" fmla="*/ 1744 h 1861"/>
                    <a:gd name="T68" fmla="*/ 205 w 646"/>
                    <a:gd name="T69" fmla="*/ 1776 h 1861"/>
                    <a:gd name="T70" fmla="*/ 156 w 646"/>
                    <a:gd name="T71" fmla="*/ 1803 h 1861"/>
                    <a:gd name="T72" fmla="*/ 104 w 646"/>
                    <a:gd name="T73" fmla="*/ 1826 h 1861"/>
                    <a:gd name="T74" fmla="*/ 53 w 646"/>
                    <a:gd name="T75" fmla="*/ 1846 h 1861"/>
                    <a:gd name="T76" fmla="*/ 0 w 646"/>
                    <a:gd name="T77" fmla="*/ 1861 h 1861"/>
                    <a:gd name="T78" fmla="*/ 0 w 646"/>
                    <a:gd name="T79" fmla="*/ 0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46" h="1861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98" y="32"/>
                      </a:lnTo>
                      <a:lnTo>
                        <a:pt x="147" y="54"/>
                      </a:lnTo>
                      <a:lnTo>
                        <a:pt x="195" y="81"/>
                      </a:lnTo>
                      <a:lnTo>
                        <a:pt x="242" y="111"/>
                      </a:lnTo>
                      <a:lnTo>
                        <a:pt x="288" y="147"/>
                      </a:lnTo>
                      <a:lnTo>
                        <a:pt x="333" y="185"/>
                      </a:lnTo>
                      <a:lnTo>
                        <a:pt x="377" y="228"/>
                      </a:lnTo>
                      <a:lnTo>
                        <a:pt x="418" y="275"/>
                      </a:lnTo>
                      <a:lnTo>
                        <a:pt x="457" y="325"/>
                      </a:lnTo>
                      <a:lnTo>
                        <a:pt x="493" y="379"/>
                      </a:lnTo>
                      <a:lnTo>
                        <a:pt x="526" y="437"/>
                      </a:lnTo>
                      <a:lnTo>
                        <a:pt x="555" y="497"/>
                      </a:lnTo>
                      <a:lnTo>
                        <a:pt x="582" y="562"/>
                      </a:lnTo>
                      <a:lnTo>
                        <a:pt x="604" y="630"/>
                      </a:lnTo>
                      <a:lnTo>
                        <a:pt x="621" y="700"/>
                      </a:lnTo>
                      <a:lnTo>
                        <a:pt x="634" y="774"/>
                      </a:lnTo>
                      <a:lnTo>
                        <a:pt x="642" y="851"/>
                      </a:lnTo>
                      <a:lnTo>
                        <a:pt x="646" y="930"/>
                      </a:lnTo>
                      <a:lnTo>
                        <a:pt x="643" y="1011"/>
                      </a:lnTo>
                      <a:lnTo>
                        <a:pt x="636" y="1086"/>
                      </a:lnTo>
                      <a:lnTo>
                        <a:pt x="623" y="1160"/>
                      </a:lnTo>
                      <a:lnTo>
                        <a:pt x="607" y="1230"/>
                      </a:lnTo>
                      <a:lnTo>
                        <a:pt x="585" y="1297"/>
                      </a:lnTo>
                      <a:lnTo>
                        <a:pt x="561" y="1361"/>
                      </a:lnTo>
                      <a:lnTo>
                        <a:pt x="533" y="1421"/>
                      </a:lnTo>
                      <a:lnTo>
                        <a:pt x="500" y="1478"/>
                      </a:lnTo>
                      <a:lnTo>
                        <a:pt x="466" y="1532"/>
                      </a:lnTo>
                      <a:lnTo>
                        <a:pt x="428" y="1582"/>
                      </a:lnTo>
                      <a:lnTo>
                        <a:pt x="388" y="1627"/>
                      </a:lnTo>
                      <a:lnTo>
                        <a:pt x="345" y="1670"/>
                      </a:lnTo>
                      <a:lnTo>
                        <a:pt x="301" y="1709"/>
                      </a:lnTo>
                      <a:lnTo>
                        <a:pt x="254" y="1744"/>
                      </a:lnTo>
                      <a:lnTo>
                        <a:pt x="205" y="1776"/>
                      </a:lnTo>
                      <a:lnTo>
                        <a:pt x="156" y="1803"/>
                      </a:lnTo>
                      <a:lnTo>
                        <a:pt x="104" y="1826"/>
                      </a:lnTo>
                      <a:lnTo>
                        <a:pt x="53" y="1846"/>
                      </a:lnTo>
                      <a:lnTo>
                        <a:pt x="0" y="1861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399"/>
                    </a:gs>
                    <a:gs pos="100000">
                      <a:srgbClr val="428E8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dirty="0"/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3810000" y="2667000"/>
                <a:ext cx="1600200" cy="1600200"/>
                <a:chOff x="2016" y="1920"/>
                <a:chExt cx="1680" cy="1680"/>
              </a:xfrm>
            </p:grpSpPr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5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sp>
          <p:nvSpPr>
            <p:cNvPr id="19" name="Прямокутник 18"/>
            <p:cNvSpPr/>
            <p:nvPr/>
          </p:nvSpPr>
          <p:spPr>
            <a:xfrm>
              <a:off x="2183385" y="3589047"/>
              <a:ext cx="1247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Діяльність </a:t>
              </a:r>
              <a:endParaRPr lang="uk-UA" dirty="0"/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520223" y="4374895"/>
              <a:ext cx="95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вчителя</a:t>
              </a:r>
              <a:endParaRPr lang="uk-UA" dirty="0"/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1858053" y="5121806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учнів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8671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59225" y="123549"/>
            <a:ext cx="662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Робота з перекладом та оригіналом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836712"/>
            <a:ext cx="5490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Три типи сприйняття художнього тексту</a:t>
            </a:r>
            <a:endParaRPr lang="uk-UA" sz="2400" b="1" dirty="0"/>
          </a:p>
        </p:txBody>
      </p:sp>
      <p:grpSp>
        <p:nvGrpSpPr>
          <p:cNvPr id="34" name="Групувати 33"/>
          <p:cNvGrpSpPr/>
          <p:nvPr/>
        </p:nvGrpSpPr>
        <p:grpSpPr>
          <a:xfrm>
            <a:off x="240867" y="1298378"/>
            <a:ext cx="4216190" cy="4087058"/>
            <a:chOff x="135764" y="1649633"/>
            <a:chExt cx="4665081" cy="4464496"/>
          </a:xfrm>
        </p:grpSpPr>
        <p:grpSp>
          <p:nvGrpSpPr>
            <p:cNvPr id="4" name="Групувати 3"/>
            <p:cNvGrpSpPr/>
            <p:nvPr/>
          </p:nvGrpSpPr>
          <p:grpSpPr>
            <a:xfrm>
              <a:off x="135764" y="1649633"/>
              <a:ext cx="4665081" cy="4464496"/>
              <a:chOff x="2057400" y="1752600"/>
              <a:chExt cx="4953002" cy="4244975"/>
            </a:xfrm>
          </p:grpSpPr>
          <p:sp>
            <p:nvSpPr>
              <p:cNvPr id="5" name="AutoShape 21"/>
              <p:cNvSpPr>
                <a:spLocks noChangeArrowheads="1"/>
              </p:cNvSpPr>
              <p:nvPr/>
            </p:nvSpPr>
            <p:spPr bwMode="gray">
              <a:xfrm>
                <a:off x="3124200" y="2635250"/>
                <a:ext cx="2798763" cy="2420938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92915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3429000" y="1752600"/>
                <a:ext cx="2368557" cy="1852613"/>
                <a:chOff x="2057" y="862"/>
                <a:chExt cx="1726" cy="1351"/>
              </a:xfrm>
            </p:grpSpPr>
            <p:sp>
              <p:nvSpPr>
                <p:cNvPr id="15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713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6" name="AutoShape 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7" name="AutoShape 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446" cy="124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057400" y="4144963"/>
                <a:ext cx="2371301" cy="1852612"/>
                <a:chOff x="1110" y="2656"/>
                <a:chExt cx="1728" cy="1351"/>
              </a:xfrm>
            </p:grpSpPr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3" name="AutoShape 11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728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4" name="AutoShape 12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446" cy="1080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4428887" y="4128507"/>
                <a:ext cx="2581515" cy="1869067"/>
                <a:chOff x="2839" y="2644"/>
                <a:chExt cx="1884" cy="1363"/>
              </a:xfrm>
            </p:grpSpPr>
            <p:sp>
              <p:nvSpPr>
                <p:cNvPr id="9" name="AutoShape 1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" name="AutoShape 15"/>
                <p:cNvSpPr>
                  <a:spLocks noChangeArrowheads="1"/>
                </p:cNvSpPr>
                <p:nvPr/>
              </p:nvSpPr>
              <p:spPr bwMode="gray">
                <a:xfrm>
                  <a:off x="2839" y="2644"/>
                  <a:ext cx="1871" cy="1340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1" name="AutoShape 16"/>
                <p:cNvSpPr>
                  <a:spLocks noChangeArrowheads="1"/>
                </p:cNvSpPr>
                <p:nvPr/>
              </p:nvSpPr>
              <p:spPr bwMode="gray">
                <a:xfrm>
                  <a:off x="2908" y="2736"/>
                  <a:ext cx="1706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18" name="Прямокутник 17"/>
            <p:cNvSpPr/>
            <p:nvPr/>
          </p:nvSpPr>
          <p:spPr>
            <a:xfrm>
              <a:off x="2697138" y="4748559"/>
              <a:ext cx="1921611" cy="773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b="1" dirty="0" err="1"/>
                <a:t>аудіально</a:t>
              </a:r>
              <a:r>
                <a:rPr lang="uk-UA" sz="2000" b="1" dirty="0"/>
                <a:t>-смисловий</a:t>
              </a:r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413398" y="4781724"/>
              <a:ext cx="16003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/>
                <a:t>візуально-смисловий </a:t>
              </a: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1478205" y="2377873"/>
              <a:ext cx="17817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/>
                <a:t>комбінований</a:t>
              </a:r>
            </a:p>
          </p:txBody>
        </p:sp>
      </p:grpSp>
      <p:sp>
        <p:nvSpPr>
          <p:cNvPr id="21" name="Прямокутник 20"/>
          <p:cNvSpPr/>
          <p:nvPr/>
        </p:nvSpPr>
        <p:spPr>
          <a:xfrm>
            <a:off x="4716016" y="1282511"/>
            <a:ext cx="4241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/>
              <a:t>Характер роботи з текстом</a:t>
            </a:r>
            <a:endParaRPr lang="uk-UA" sz="2400" b="1" i="1" dirty="0"/>
          </a:p>
        </p:txBody>
      </p:sp>
      <p:grpSp>
        <p:nvGrpSpPr>
          <p:cNvPr id="22" name="Групувати 21"/>
          <p:cNvGrpSpPr/>
          <p:nvPr/>
        </p:nvGrpSpPr>
        <p:grpSpPr>
          <a:xfrm>
            <a:off x="4457045" y="1609877"/>
            <a:ext cx="4492565" cy="4719638"/>
            <a:chOff x="2312988" y="2133600"/>
            <a:chExt cx="4654551" cy="4719638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2312988" y="2133600"/>
              <a:ext cx="2135188" cy="4103688"/>
              <a:chOff x="1457" y="1344"/>
              <a:chExt cx="1345" cy="2585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gray">
              <a:xfrm>
                <a:off x="1457" y="1872"/>
                <a:ext cx="1327" cy="2057"/>
              </a:xfrm>
              <a:prstGeom prst="roundRect">
                <a:avLst>
                  <a:gd name="adj" fmla="val 10347"/>
                </a:avLst>
              </a:pr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tint val="0"/>
                      <a:invGamma/>
                    </a:srgbClr>
                  </a:gs>
                </a:gsLst>
                <a:lin ang="18900000" scaled="1"/>
              </a:gradFill>
              <a:ln w="50800">
                <a:solidFill>
                  <a:srgbClr val="7099E2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31" name="Group 4"/>
              <p:cNvGrpSpPr>
                <a:grpSpLocks/>
              </p:cNvGrpSpPr>
              <p:nvPr/>
            </p:nvGrpSpPr>
            <p:grpSpPr bwMode="auto">
              <a:xfrm>
                <a:off x="2304" y="1344"/>
                <a:ext cx="498" cy="1245"/>
                <a:chOff x="2304" y="1344"/>
                <a:chExt cx="498" cy="1245"/>
              </a:xfrm>
            </p:grpSpPr>
            <p:sp>
              <p:nvSpPr>
                <p:cNvPr id="32" name="Freeform 5"/>
                <p:cNvSpPr>
                  <a:spLocks/>
                </p:cNvSpPr>
                <p:nvPr/>
              </p:nvSpPr>
              <p:spPr bwMode="gray">
                <a:xfrm>
                  <a:off x="2425" y="1344"/>
                  <a:ext cx="233" cy="254"/>
                </a:xfrm>
                <a:custGeom>
                  <a:avLst/>
                  <a:gdLst>
                    <a:gd name="T0" fmla="*/ 133 w 267"/>
                    <a:gd name="T1" fmla="*/ 0 h 292"/>
                    <a:gd name="T2" fmla="*/ 161 w 267"/>
                    <a:gd name="T3" fmla="*/ 3 h 292"/>
                    <a:gd name="T4" fmla="*/ 186 w 267"/>
                    <a:gd name="T5" fmla="*/ 12 h 292"/>
                    <a:gd name="T6" fmla="*/ 209 w 267"/>
                    <a:gd name="T7" fmla="*/ 25 h 292"/>
                    <a:gd name="T8" fmla="*/ 228 w 267"/>
                    <a:gd name="T9" fmla="*/ 42 h 292"/>
                    <a:gd name="T10" fmla="*/ 245 w 267"/>
                    <a:gd name="T11" fmla="*/ 64 h 292"/>
                    <a:gd name="T12" fmla="*/ 257 w 267"/>
                    <a:gd name="T13" fmla="*/ 88 h 292"/>
                    <a:gd name="T14" fmla="*/ 265 w 267"/>
                    <a:gd name="T15" fmla="*/ 116 h 292"/>
                    <a:gd name="T16" fmla="*/ 267 w 267"/>
                    <a:gd name="T17" fmla="*/ 146 h 292"/>
                    <a:gd name="T18" fmla="*/ 265 w 267"/>
                    <a:gd name="T19" fmla="*/ 175 h 292"/>
                    <a:gd name="T20" fmla="*/ 257 w 267"/>
                    <a:gd name="T21" fmla="*/ 203 h 292"/>
                    <a:gd name="T22" fmla="*/ 245 w 267"/>
                    <a:gd name="T23" fmla="*/ 227 h 292"/>
                    <a:gd name="T24" fmla="*/ 228 w 267"/>
                    <a:gd name="T25" fmla="*/ 249 h 292"/>
                    <a:gd name="T26" fmla="*/ 209 w 267"/>
                    <a:gd name="T27" fmla="*/ 267 h 292"/>
                    <a:gd name="T28" fmla="*/ 186 w 267"/>
                    <a:gd name="T29" fmla="*/ 281 h 292"/>
                    <a:gd name="T30" fmla="*/ 161 w 267"/>
                    <a:gd name="T31" fmla="*/ 289 h 292"/>
                    <a:gd name="T32" fmla="*/ 133 w 267"/>
                    <a:gd name="T33" fmla="*/ 292 h 292"/>
                    <a:gd name="T34" fmla="*/ 103 w 267"/>
                    <a:gd name="T35" fmla="*/ 288 h 292"/>
                    <a:gd name="T36" fmla="*/ 75 w 267"/>
                    <a:gd name="T37" fmla="*/ 277 h 292"/>
                    <a:gd name="T38" fmla="*/ 51 w 267"/>
                    <a:gd name="T39" fmla="*/ 260 h 292"/>
                    <a:gd name="T40" fmla="*/ 29 w 267"/>
                    <a:gd name="T41" fmla="*/ 237 h 292"/>
                    <a:gd name="T42" fmla="*/ 13 w 267"/>
                    <a:gd name="T43" fmla="*/ 210 h 292"/>
                    <a:gd name="T44" fmla="*/ 4 w 267"/>
                    <a:gd name="T45" fmla="*/ 178 h 292"/>
                    <a:gd name="T46" fmla="*/ 0 w 267"/>
                    <a:gd name="T47" fmla="*/ 146 h 292"/>
                    <a:gd name="T48" fmla="*/ 4 w 267"/>
                    <a:gd name="T49" fmla="*/ 113 h 292"/>
                    <a:gd name="T50" fmla="*/ 13 w 267"/>
                    <a:gd name="T51" fmla="*/ 81 h 292"/>
                    <a:gd name="T52" fmla="*/ 29 w 267"/>
                    <a:gd name="T53" fmla="*/ 54 h 292"/>
                    <a:gd name="T54" fmla="*/ 51 w 267"/>
                    <a:gd name="T55" fmla="*/ 32 h 292"/>
                    <a:gd name="T56" fmla="*/ 75 w 267"/>
                    <a:gd name="T57" fmla="*/ 14 h 292"/>
                    <a:gd name="T58" fmla="*/ 103 w 267"/>
                    <a:gd name="T59" fmla="*/ 3 h 292"/>
                    <a:gd name="T60" fmla="*/ 133 w 267"/>
                    <a:gd name="T6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7" h="292">
                      <a:moveTo>
                        <a:pt x="133" y="0"/>
                      </a:moveTo>
                      <a:lnTo>
                        <a:pt x="161" y="3"/>
                      </a:lnTo>
                      <a:lnTo>
                        <a:pt x="186" y="12"/>
                      </a:lnTo>
                      <a:lnTo>
                        <a:pt x="209" y="25"/>
                      </a:lnTo>
                      <a:lnTo>
                        <a:pt x="228" y="42"/>
                      </a:lnTo>
                      <a:lnTo>
                        <a:pt x="245" y="64"/>
                      </a:lnTo>
                      <a:lnTo>
                        <a:pt x="257" y="88"/>
                      </a:lnTo>
                      <a:lnTo>
                        <a:pt x="265" y="116"/>
                      </a:lnTo>
                      <a:lnTo>
                        <a:pt x="267" y="146"/>
                      </a:lnTo>
                      <a:lnTo>
                        <a:pt x="265" y="175"/>
                      </a:lnTo>
                      <a:lnTo>
                        <a:pt x="257" y="203"/>
                      </a:lnTo>
                      <a:lnTo>
                        <a:pt x="245" y="227"/>
                      </a:lnTo>
                      <a:lnTo>
                        <a:pt x="228" y="249"/>
                      </a:lnTo>
                      <a:lnTo>
                        <a:pt x="209" y="267"/>
                      </a:lnTo>
                      <a:lnTo>
                        <a:pt x="186" y="281"/>
                      </a:lnTo>
                      <a:lnTo>
                        <a:pt x="161" y="289"/>
                      </a:lnTo>
                      <a:lnTo>
                        <a:pt x="133" y="292"/>
                      </a:lnTo>
                      <a:lnTo>
                        <a:pt x="103" y="288"/>
                      </a:lnTo>
                      <a:lnTo>
                        <a:pt x="75" y="277"/>
                      </a:lnTo>
                      <a:lnTo>
                        <a:pt x="51" y="260"/>
                      </a:lnTo>
                      <a:lnTo>
                        <a:pt x="29" y="237"/>
                      </a:lnTo>
                      <a:lnTo>
                        <a:pt x="13" y="210"/>
                      </a:lnTo>
                      <a:lnTo>
                        <a:pt x="4" y="178"/>
                      </a:lnTo>
                      <a:lnTo>
                        <a:pt x="0" y="146"/>
                      </a:lnTo>
                      <a:lnTo>
                        <a:pt x="4" y="113"/>
                      </a:lnTo>
                      <a:lnTo>
                        <a:pt x="13" y="81"/>
                      </a:lnTo>
                      <a:lnTo>
                        <a:pt x="29" y="54"/>
                      </a:lnTo>
                      <a:lnTo>
                        <a:pt x="51" y="32"/>
                      </a:lnTo>
                      <a:lnTo>
                        <a:pt x="75" y="14"/>
                      </a:lnTo>
                      <a:lnTo>
                        <a:pt x="103" y="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7099E2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3" name="Freeform 6"/>
                <p:cNvSpPr>
                  <a:spLocks/>
                </p:cNvSpPr>
                <p:nvPr/>
              </p:nvSpPr>
              <p:spPr bwMode="gray">
                <a:xfrm>
                  <a:off x="2304" y="1625"/>
                  <a:ext cx="498" cy="964"/>
                </a:xfrm>
                <a:custGeom>
                  <a:avLst/>
                  <a:gdLst>
                    <a:gd name="T0" fmla="*/ 72 w 573"/>
                    <a:gd name="T1" fmla="*/ 5 h 1111"/>
                    <a:gd name="T2" fmla="*/ 30 w 573"/>
                    <a:gd name="T3" fmla="*/ 32 h 1111"/>
                    <a:gd name="T4" fmla="*/ 4 w 573"/>
                    <a:gd name="T5" fmla="*/ 75 h 1111"/>
                    <a:gd name="T6" fmla="*/ 0 w 573"/>
                    <a:gd name="T7" fmla="*/ 509 h 1111"/>
                    <a:gd name="T8" fmla="*/ 1 w 573"/>
                    <a:gd name="T9" fmla="*/ 516 h 1111"/>
                    <a:gd name="T10" fmla="*/ 9 w 573"/>
                    <a:gd name="T11" fmla="*/ 533 h 1111"/>
                    <a:gd name="T12" fmla="*/ 26 w 573"/>
                    <a:gd name="T13" fmla="*/ 550 h 1111"/>
                    <a:gd name="T14" fmla="*/ 56 w 573"/>
                    <a:gd name="T15" fmla="*/ 557 h 1111"/>
                    <a:gd name="T16" fmla="*/ 84 w 573"/>
                    <a:gd name="T17" fmla="*/ 551 h 1111"/>
                    <a:gd name="T18" fmla="*/ 100 w 573"/>
                    <a:gd name="T19" fmla="*/ 534 h 1111"/>
                    <a:gd name="T20" fmla="*/ 106 w 573"/>
                    <a:gd name="T21" fmla="*/ 516 h 1111"/>
                    <a:gd name="T22" fmla="*/ 108 w 573"/>
                    <a:gd name="T23" fmla="*/ 503 h 1111"/>
                    <a:gd name="T24" fmla="*/ 108 w 573"/>
                    <a:gd name="T25" fmla="*/ 166 h 1111"/>
                    <a:gd name="T26" fmla="*/ 135 w 573"/>
                    <a:gd name="T27" fmla="*/ 1066 h 1111"/>
                    <a:gd name="T28" fmla="*/ 138 w 573"/>
                    <a:gd name="T29" fmla="*/ 1073 h 1111"/>
                    <a:gd name="T30" fmla="*/ 151 w 573"/>
                    <a:gd name="T31" fmla="*/ 1089 h 1111"/>
                    <a:gd name="T32" fmla="*/ 174 w 573"/>
                    <a:gd name="T33" fmla="*/ 1105 h 1111"/>
                    <a:gd name="T34" fmla="*/ 199 w 573"/>
                    <a:gd name="T35" fmla="*/ 1111 h 1111"/>
                    <a:gd name="T36" fmla="*/ 227 w 573"/>
                    <a:gd name="T37" fmla="*/ 1110 h 1111"/>
                    <a:gd name="T38" fmla="*/ 255 w 573"/>
                    <a:gd name="T39" fmla="*/ 1097 h 1111"/>
                    <a:gd name="T40" fmla="*/ 272 w 573"/>
                    <a:gd name="T41" fmla="*/ 1080 h 1111"/>
                    <a:gd name="T42" fmla="*/ 278 w 573"/>
                    <a:gd name="T43" fmla="*/ 1068 h 1111"/>
                    <a:gd name="T44" fmla="*/ 279 w 573"/>
                    <a:gd name="T45" fmla="*/ 499 h 1111"/>
                    <a:gd name="T46" fmla="*/ 302 w 573"/>
                    <a:gd name="T47" fmla="*/ 503 h 1111"/>
                    <a:gd name="T48" fmla="*/ 302 w 573"/>
                    <a:gd name="T49" fmla="*/ 534 h 1111"/>
                    <a:gd name="T50" fmla="*/ 304 w 573"/>
                    <a:gd name="T51" fmla="*/ 590 h 1111"/>
                    <a:gd name="T52" fmla="*/ 304 w 573"/>
                    <a:gd name="T53" fmla="*/ 664 h 1111"/>
                    <a:gd name="T54" fmla="*/ 304 w 573"/>
                    <a:gd name="T55" fmla="*/ 750 h 1111"/>
                    <a:gd name="T56" fmla="*/ 304 w 573"/>
                    <a:gd name="T57" fmla="*/ 838 h 1111"/>
                    <a:gd name="T58" fmla="*/ 305 w 573"/>
                    <a:gd name="T59" fmla="*/ 926 h 1111"/>
                    <a:gd name="T60" fmla="*/ 305 w 573"/>
                    <a:gd name="T61" fmla="*/ 1004 h 1111"/>
                    <a:gd name="T62" fmla="*/ 305 w 573"/>
                    <a:gd name="T63" fmla="*/ 1066 h 1111"/>
                    <a:gd name="T64" fmla="*/ 306 w 573"/>
                    <a:gd name="T65" fmla="*/ 1073 h 1111"/>
                    <a:gd name="T66" fmla="*/ 315 w 573"/>
                    <a:gd name="T67" fmla="*/ 1088 h 1111"/>
                    <a:gd name="T68" fmla="*/ 335 w 573"/>
                    <a:gd name="T69" fmla="*/ 1103 h 1111"/>
                    <a:gd name="T70" fmla="*/ 372 w 573"/>
                    <a:gd name="T71" fmla="*/ 1111 h 1111"/>
                    <a:gd name="T72" fmla="*/ 408 w 573"/>
                    <a:gd name="T73" fmla="*/ 1103 h 1111"/>
                    <a:gd name="T74" fmla="*/ 429 w 573"/>
                    <a:gd name="T75" fmla="*/ 1089 h 1111"/>
                    <a:gd name="T76" fmla="*/ 437 w 573"/>
                    <a:gd name="T77" fmla="*/ 1073 h 1111"/>
                    <a:gd name="T78" fmla="*/ 438 w 573"/>
                    <a:gd name="T79" fmla="*/ 1067 h 1111"/>
                    <a:gd name="T80" fmla="*/ 466 w 573"/>
                    <a:gd name="T81" fmla="*/ 166 h 1111"/>
                    <a:gd name="T82" fmla="*/ 468 w 573"/>
                    <a:gd name="T83" fmla="*/ 503 h 1111"/>
                    <a:gd name="T84" fmla="*/ 472 w 573"/>
                    <a:gd name="T85" fmla="*/ 517 h 1111"/>
                    <a:gd name="T86" fmla="*/ 483 w 573"/>
                    <a:gd name="T87" fmla="*/ 537 h 1111"/>
                    <a:gd name="T88" fmla="*/ 505 w 573"/>
                    <a:gd name="T89" fmla="*/ 551 h 1111"/>
                    <a:gd name="T90" fmla="*/ 536 w 573"/>
                    <a:gd name="T91" fmla="*/ 551 h 1111"/>
                    <a:gd name="T92" fmla="*/ 557 w 573"/>
                    <a:gd name="T93" fmla="*/ 537 h 1111"/>
                    <a:gd name="T94" fmla="*/ 570 w 573"/>
                    <a:gd name="T95" fmla="*/ 517 h 1111"/>
                    <a:gd name="T96" fmla="*/ 573 w 573"/>
                    <a:gd name="T97" fmla="*/ 508 h 1111"/>
                    <a:gd name="T98" fmla="*/ 572 w 573"/>
                    <a:gd name="T99" fmla="*/ 68 h 1111"/>
                    <a:gd name="T100" fmla="*/ 546 w 573"/>
                    <a:gd name="T101" fmla="*/ 28 h 1111"/>
                    <a:gd name="T102" fmla="*/ 506 w 573"/>
                    <a:gd name="T103" fmla="*/ 4 h 1111"/>
                    <a:gd name="T104" fmla="*/ 94 w 573"/>
                    <a:gd name="T105" fmla="*/ 0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73" h="1111">
                      <a:moveTo>
                        <a:pt x="94" y="0"/>
                      </a:moveTo>
                      <a:lnTo>
                        <a:pt x="72" y="5"/>
                      </a:lnTo>
                      <a:lnTo>
                        <a:pt x="50" y="16"/>
                      </a:lnTo>
                      <a:lnTo>
                        <a:pt x="30" y="32"/>
                      </a:lnTo>
                      <a:lnTo>
                        <a:pt x="15" y="53"/>
                      </a:lnTo>
                      <a:lnTo>
                        <a:pt x="4" y="75"/>
                      </a:lnTo>
                      <a:lnTo>
                        <a:pt x="0" y="99"/>
                      </a:lnTo>
                      <a:lnTo>
                        <a:pt x="0" y="509"/>
                      </a:lnTo>
                      <a:lnTo>
                        <a:pt x="0" y="511"/>
                      </a:lnTo>
                      <a:lnTo>
                        <a:pt x="1" y="516"/>
                      </a:lnTo>
                      <a:lnTo>
                        <a:pt x="4" y="525"/>
                      </a:lnTo>
                      <a:lnTo>
                        <a:pt x="9" y="533"/>
                      </a:lnTo>
                      <a:lnTo>
                        <a:pt x="16" y="543"/>
                      </a:lnTo>
                      <a:lnTo>
                        <a:pt x="26" y="550"/>
                      </a:lnTo>
                      <a:lnTo>
                        <a:pt x="39" y="556"/>
                      </a:lnTo>
                      <a:lnTo>
                        <a:pt x="56" y="557"/>
                      </a:lnTo>
                      <a:lnTo>
                        <a:pt x="72" y="556"/>
                      </a:lnTo>
                      <a:lnTo>
                        <a:pt x="84" y="551"/>
                      </a:lnTo>
                      <a:lnTo>
                        <a:pt x="92" y="543"/>
                      </a:lnTo>
                      <a:lnTo>
                        <a:pt x="100" y="534"/>
                      </a:lnTo>
                      <a:lnTo>
                        <a:pt x="103" y="525"/>
                      </a:lnTo>
                      <a:lnTo>
                        <a:pt x="106" y="516"/>
                      </a:lnTo>
                      <a:lnTo>
                        <a:pt x="107" y="508"/>
                      </a:lnTo>
                      <a:lnTo>
                        <a:pt x="108" y="503"/>
                      </a:lnTo>
                      <a:lnTo>
                        <a:pt x="108" y="500"/>
                      </a:lnTo>
                      <a:lnTo>
                        <a:pt x="108" y="166"/>
                      </a:lnTo>
                      <a:lnTo>
                        <a:pt x="134" y="167"/>
                      </a:lnTo>
                      <a:lnTo>
                        <a:pt x="135" y="1066"/>
                      </a:lnTo>
                      <a:lnTo>
                        <a:pt x="136" y="1068"/>
                      </a:lnTo>
                      <a:lnTo>
                        <a:pt x="138" y="1073"/>
                      </a:lnTo>
                      <a:lnTo>
                        <a:pt x="143" y="1080"/>
                      </a:lnTo>
                      <a:lnTo>
                        <a:pt x="151" y="1089"/>
                      </a:lnTo>
                      <a:lnTo>
                        <a:pt x="162" y="1097"/>
                      </a:lnTo>
                      <a:lnTo>
                        <a:pt x="174" y="1105"/>
                      </a:lnTo>
                      <a:lnTo>
                        <a:pt x="189" y="1110"/>
                      </a:lnTo>
                      <a:lnTo>
                        <a:pt x="199" y="1111"/>
                      </a:lnTo>
                      <a:lnTo>
                        <a:pt x="217" y="1111"/>
                      </a:lnTo>
                      <a:lnTo>
                        <a:pt x="227" y="1110"/>
                      </a:lnTo>
                      <a:lnTo>
                        <a:pt x="243" y="1105"/>
                      </a:lnTo>
                      <a:lnTo>
                        <a:pt x="255" y="1097"/>
                      </a:lnTo>
                      <a:lnTo>
                        <a:pt x="265" y="1089"/>
                      </a:lnTo>
                      <a:lnTo>
                        <a:pt x="272" y="1080"/>
                      </a:lnTo>
                      <a:lnTo>
                        <a:pt x="276" y="1073"/>
                      </a:lnTo>
                      <a:lnTo>
                        <a:pt x="278" y="1068"/>
                      </a:lnTo>
                      <a:lnTo>
                        <a:pt x="279" y="1066"/>
                      </a:lnTo>
                      <a:lnTo>
                        <a:pt x="279" y="499"/>
                      </a:lnTo>
                      <a:lnTo>
                        <a:pt x="302" y="499"/>
                      </a:lnTo>
                      <a:lnTo>
                        <a:pt x="302" y="503"/>
                      </a:lnTo>
                      <a:lnTo>
                        <a:pt x="302" y="515"/>
                      </a:lnTo>
                      <a:lnTo>
                        <a:pt x="302" y="534"/>
                      </a:lnTo>
                      <a:lnTo>
                        <a:pt x="302" y="560"/>
                      </a:lnTo>
                      <a:lnTo>
                        <a:pt x="304" y="590"/>
                      </a:lnTo>
                      <a:lnTo>
                        <a:pt x="304" y="626"/>
                      </a:lnTo>
                      <a:lnTo>
                        <a:pt x="304" y="664"/>
                      </a:lnTo>
                      <a:lnTo>
                        <a:pt x="304" y="706"/>
                      </a:lnTo>
                      <a:lnTo>
                        <a:pt x="304" y="750"/>
                      </a:lnTo>
                      <a:lnTo>
                        <a:pt x="304" y="793"/>
                      </a:lnTo>
                      <a:lnTo>
                        <a:pt x="304" y="838"/>
                      </a:lnTo>
                      <a:lnTo>
                        <a:pt x="305" y="882"/>
                      </a:lnTo>
                      <a:lnTo>
                        <a:pt x="305" y="926"/>
                      </a:lnTo>
                      <a:lnTo>
                        <a:pt x="305" y="966"/>
                      </a:lnTo>
                      <a:lnTo>
                        <a:pt x="305" y="1004"/>
                      </a:lnTo>
                      <a:lnTo>
                        <a:pt x="305" y="1037"/>
                      </a:lnTo>
                      <a:lnTo>
                        <a:pt x="305" y="1066"/>
                      </a:lnTo>
                      <a:lnTo>
                        <a:pt x="305" y="1067"/>
                      </a:lnTo>
                      <a:lnTo>
                        <a:pt x="306" y="1073"/>
                      </a:lnTo>
                      <a:lnTo>
                        <a:pt x="310" y="1079"/>
                      </a:lnTo>
                      <a:lnTo>
                        <a:pt x="315" y="1088"/>
                      </a:lnTo>
                      <a:lnTo>
                        <a:pt x="323" y="1096"/>
                      </a:lnTo>
                      <a:lnTo>
                        <a:pt x="335" y="1103"/>
                      </a:lnTo>
                      <a:lnTo>
                        <a:pt x="351" y="1108"/>
                      </a:lnTo>
                      <a:lnTo>
                        <a:pt x="372" y="1111"/>
                      </a:lnTo>
                      <a:lnTo>
                        <a:pt x="392" y="1108"/>
                      </a:lnTo>
                      <a:lnTo>
                        <a:pt x="408" y="1103"/>
                      </a:lnTo>
                      <a:lnTo>
                        <a:pt x="420" y="1096"/>
                      </a:lnTo>
                      <a:lnTo>
                        <a:pt x="429" y="1089"/>
                      </a:lnTo>
                      <a:lnTo>
                        <a:pt x="434" y="1080"/>
                      </a:lnTo>
                      <a:lnTo>
                        <a:pt x="437" y="1073"/>
                      </a:lnTo>
                      <a:lnTo>
                        <a:pt x="438" y="1068"/>
                      </a:lnTo>
                      <a:lnTo>
                        <a:pt x="438" y="1067"/>
                      </a:lnTo>
                      <a:lnTo>
                        <a:pt x="440" y="166"/>
                      </a:lnTo>
                      <a:lnTo>
                        <a:pt x="466" y="166"/>
                      </a:lnTo>
                      <a:lnTo>
                        <a:pt x="466" y="500"/>
                      </a:lnTo>
                      <a:lnTo>
                        <a:pt x="468" y="503"/>
                      </a:lnTo>
                      <a:lnTo>
                        <a:pt x="469" y="509"/>
                      </a:lnTo>
                      <a:lnTo>
                        <a:pt x="472" y="517"/>
                      </a:lnTo>
                      <a:lnTo>
                        <a:pt x="477" y="527"/>
                      </a:lnTo>
                      <a:lnTo>
                        <a:pt x="483" y="537"/>
                      </a:lnTo>
                      <a:lnTo>
                        <a:pt x="493" y="545"/>
                      </a:lnTo>
                      <a:lnTo>
                        <a:pt x="505" y="551"/>
                      </a:lnTo>
                      <a:lnTo>
                        <a:pt x="520" y="554"/>
                      </a:lnTo>
                      <a:lnTo>
                        <a:pt x="536" y="551"/>
                      </a:lnTo>
                      <a:lnTo>
                        <a:pt x="548" y="545"/>
                      </a:lnTo>
                      <a:lnTo>
                        <a:pt x="557" y="537"/>
                      </a:lnTo>
                      <a:lnTo>
                        <a:pt x="563" y="527"/>
                      </a:lnTo>
                      <a:lnTo>
                        <a:pt x="570" y="517"/>
                      </a:lnTo>
                      <a:lnTo>
                        <a:pt x="573" y="510"/>
                      </a:lnTo>
                      <a:lnTo>
                        <a:pt x="573" y="508"/>
                      </a:lnTo>
                      <a:lnTo>
                        <a:pt x="573" y="79"/>
                      </a:lnTo>
                      <a:lnTo>
                        <a:pt x="572" y="68"/>
                      </a:lnTo>
                      <a:lnTo>
                        <a:pt x="561" y="47"/>
                      </a:lnTo>
                      <a:lnTo>
                        <a:pt x="546" y="28"/>
                      </a:lnTo>
                      <a:lnTo>
                        <a:pt x="528" y="14"/>
                      </a:lnTo>
                      <a:lnTo>
                        <a:pt x="506" y="4"/>
                      </a:lnTo>
                      <a:lnTo>
                        <a:pt x="485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7099E2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4572001" y="2133600"/>
              <a:ext cx="2395538" cy="4719638"/>
              <a:chOff x="2880" y="1344"/>
              <a:chExt cx="1509" cy="2973"/>
            </a:xfrm>
          </p:grpSpPr>
          <p:sp>
            <p:nvSpPr>
              <p:cNvPr id="25" name="AutoShape 10"/>
              <p:cNvSpPr>
                <a:spLocks noChangeArrowheads="1"/>
              </p:cNvSpPr>
              <p:nvPr/>
            </p:nvSpPr>
            <p:spPr bwMode="gray">
              <a:xfrm>
                <a:off x="2880" y="1872"/>
                <a:ext cx="1509" cy="2445"/>
              </a:xfrm>
              <a:prstGeom prst="roundRect">
                <a:avLst>
                  <a:gd name="adj" fmla="val 10347"/>
                </a:avLst>
              </a:prstGeom>
              <a:gradFill rotWithShape="1">
                <a:gsLst>
                  <a:gs pos="0">
                    <a:srgbClr val="D8F4BE">
                      <a:gamma/>
                      <a:tint val="0"/>
                      <a:invGamma/>
                    </a:srgbClr>
                  </a:gs>
                  <a:gs pos="100000">
                    <a:srgbClr val="D8F4BE"/>
                  </a:gs>
                </a:gsLst>
                <a:lin ang="2700000" scaled="1"/>
              </a:gradFill>
              <a:ln w="50800">
                <a:solidFill>
                  <a:srgbClr val="44988C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" name="Group 12"/>
              <p:cNvGrpSpPr>
                <a:grpSpLocks/>
              </p:cNvGrpSpPr>
              <p:nvPr/>
            </p:nvGrpSpPr>
            <p:grpSpPr bwMode="auto">
              <a:xfrm>
                <a:off x="2880" y="1344"/>
                <a:ext cx="498" cy="1245"/>
                <a:chOff x="2880" y="1344"/>
                <a:chExt cx="498" cy="1245"/>
              </a:xfrm>
            </p:grpSpPr>
            <p:sp>
              <p:nvSpPr>
                <p:cNvPr id="28" name="Freeform 13"/>
                <p:cNvSpPr>
                  <a:spLocks/>
                </p:cNvSpPr>
                <p:nvPr/>
              </p:nvSpPr>
              <p:spPr bwMode="gray">
                <a:xfrm>
                  <a:off x="3001" y="1344"/>
                  <a:ext cx="233" cy="254"/>
                </a:xfrm>
                <a:custGeom>
                  <a:avLst/>
                  <a:gdLst>
                    <a:gd name="T0" fmla="*/ 133 w 267"/>
                    <a:gd name="T1" fmla="*/ 0 h 292"/>
                    <a:gd name="T2" fmla="*/ 161 w 267"/>
                    <a:gd name="T3" fmla="*/ 3 h 292"/>
                    <a:gd name="T4" fmla="*/ 186 w 267"/>
                    <a:gd name="T5" fmla="*/ 12 h 292"/>
                    <a:gd name="T6" fmla="*/ 209 w 267"/>
                    <a:gd name="T7" fmla="*/ 25 h 292"/>
                    <a:gd name="T8" fmla="*/ 228 w 267"/>
                    <a:gd name="T9" fmla="*/ 42 h 292"/>
                    <a:gd name="T10" fmla="*/ 245 w 267"/>
                    <a:gd name="T11" fmla="*/ 64 h 292"/>
                    <a:gd name="T12" fmla="*/ 257 w 267"/>
                    <a:gd name="T13" fmla="*/ 88 h 292"/>
                    <a:gd name="T14" fmla="*/ 265 w 267"/>
                    <a:gd name="T15" fmla="*/ 116 h 292"/>
                    <a:gd name="T16" fmla="*/ 267 w 267"/>
                    <a:gd name="T17" fmla="*/ 146 h 292"/>
                    <a:gd name="T18" fmla="*/ 265 w 267"/>
                    <a:gd name="T19" fmla="*/ 175 h 292"/>
                    <a:gd name="T20" fmla="*/ 257 w 267"/>
                    <a:gd name="T21" fmla="*/ 203 h 292"/>
                    <a:gd name="T22" fmla="*/ 245 w 267"/>
                    <a:gd name="T23" fmla="*/ 227 h 292"/>
                    <a:gd name="T24" fmla="*/ 228 w 267"/>
                    <a:gd name="T25" fmla="*/ 249 h 292"/>
                    <a:gd name="T26" fmla="*/ 209 w 267"/>
                    <a:gd name="T27" fmla="*/ 267 h 292"/>
                    <a:gd name="T28" fmla="*/ 186 w 267"/>
                    <a:gd name="T29" fmla="*/ 281 h 292"/>
                    <a:gd name="T30" fmla="*/ 161 w 267"/>
                    <a:gd name="T31" fmla="*/ 289 h 292"/>
                    <a:gd name="T32" fmla="*/ 133 w 267"/>
                    <a:gd name="T33" fmla="*/ 292 h 292"/>
                    <a:gd name="T34" fmla="*/ 103 w 267"/>
                    <a:gd name="T35" fmla="*/ 288 h 292"/>
                    <a:gd name="T36" fmla="*/ 75 w 267"/>
                    <a:gd name="T37" fmla="*/ 277 h 292"/>
                    <a:gd name="T38" fmla="*/ 51 w 267"/>
                    <a:gd name="T39" fmla="*/ 260 h 292"/>
                    <a:gd name="T40" fmla="*/ 29 w 267"/>
                    <a:gd name="T41" fmla="*/ 237 h 292"/>
                    <a:gd name="T42" fmla="*/ 13 w 267"/>
                    <a:gd name="T43" fmla="*/ 210 h 292"/>
                    <a:gd name="T44" fmla="*/ 4 w 267"/>
                    <a:gd name="T45" fmla="*/ 178 h 292"/>
                    <a:gd name="T46" fmla="*/ 0 w 267"/>
                    <a:gd name="T47" fmla="*/ 146 h 292"/>
                    <a:gd name="T48" fmla="*/ 4 w 267"/>
                    <a:gd name="T49" fmla="*/ 113 h 292"/>
                    <a:gd name="T50" fmla="*/ 13 w 267"/>
                    <a:gd name="T51" fmla="*/ 81 h 292"/>
                    <a:gd name="T52" fmla="*/ 29 w 267"/>
                    <a:gd name="T53" fmla="*/ 54 h 292"/>
                    <a:gd name="T54" fmla="*/ 51 w 267"/>
                    <a:gd name="T55" fmla="*/ 32 h 292"/>
                    <a:gd name="T56" fmla="*/ 75 w 267"/>
                    <a:gd name="T57" fmla="*/ 14 h 292"/>
                    <a:gd name="T58" fmla="*/ 103 w 267"/>
                    <a:gd name="T59" fmla="*/ 3 h 292"/>
                    <a:gd name="T60" fmla="*/ 133 w 267"/>
                    <a:gd name="T6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7" h="292">
                      <a:moveTo>
                        <a:pt x="133" y="0"/>
                      </a:moveTo>
                      <a:lnTo>
                        <a:pt x="161" y="3"/>
                      </a:lnTo>
                      <a:lnTo>
                        <a:pt x="186" y="12"/>
                      </a:lnTo>
                      <a:lnTo>
                        <a:pt x="209" y="25"/>
                      </a:lnTo>
                      <a:lnTo>
                        <a:pt x="228" y="42"/>
                      </a:lnTo>
                      <a:lnTo>
                        <a:pt x="245" y="64"/>
                      </a:lnTo>
                      <a:lnTo>
                        <a:pt x="257" y="88"/>
                      </a:lnTo>
                      <a:lnTo>
                        <a:pt x="265" y="116"/>
                      </a:lnTo>
                      <a:lnTo>
                        <a:pt x="267" y="146"/>
                      </a:lnTo>
                      <a:lnTo>
                        <a:pt x="265" y="175"/>
                      </a:lnTo>
                      <a:lnTo>
                        <a:pt x="257" y="203"/>
                      </a:lnTo>
                      <a:lnTo>
                        <a:pt x="245" y="227"/>
                      </a:lnTo>
                      <a:lnTo>
                        <a:pt x="228" y="249"/>
                      </a:lnTo>
                      <a:lnTo>
                        <a:pt x="209" y="267"/>
                      </a:lnTo>
                      <a:lnTo>
                        <a:pt x="186" y="281"/>
                      </a:lnTo>
                      <a:lnTo>
                        <a:pt x="161" y="289"/>
                      </a:lnTo>
                      <a:lnTo>
                        <a:pt x="133" y="292"/>
                      </a:lnTo>
                      <a:lnTo>
                        <a:pt x="103" y="288"/>
                      </a:lnTo>
                      <a:lnTo>
                        <a:pt x="75" y="277"/>
                      </a:lnTo>
                      <a:lnTo>
                        <a:pt x="51" y="260"/>
                      </a:lnTo>
                      <a:lnTo>
                        <a:pt x="29" y="237"/>
                      </a:lnTo>
                      <a:lnTo>
                        <a:pt x="13" y="210"/>
                      </a:lnTo>
                      <a:lnTo>
                        <a:pt x="4" y="178"/>
                      </a:lnTo>
                      <a:lnTo>
                        <a:pt x="0" y="146"/>
                      </a:lnTo>
                      <a:lnTo>
                        <a:pt x="4" y="113"/>
                      </a:lnTo>
                      <a:lnTo>
                        <a:pt x="13" y="81"/>
                      </a:lnTo>
                      <a:lnTo>
                        <a:pt x="29" y="54"/>
                      </a:lnTo>
                      <a:lnTo>
                        <a:pt x="51" y="32"/>
                      </a:lnTo>
                      <a:lnTo>
                        <a:pt x="75" y="14"/>
                      </a:lnTo>
                      <a:lnTo>
                        <a:pt x="103" y="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44988C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gray">
                <a:xfrm>
                  <a:off x="2880" y="1625"/>
                  <a:ext cx="498" cy="964"/>
                </a:xfrm>
                <a:custGeom>
                  <a:avLst/>
                  <a:gdLst>
                    <a:gd name="T0" fmla="*/ 72 w 573"/>
                    <a:gd name="T1" fmla="*/ 5 h 1111"/>
                    <a:gd name="T2" fmla="*/ 30 w 573"/>
                    <a:gd name="T3" fmla="*/ 32 h 1111"/>
                    <a:gd name="T4" fmla="*/ 4 w 573"/>
                    <a:gd name="T5" fmla="*/ 75 h 1111"/>
                    <a:gd name="T6" fmla="*/ 0 w 573"/>
                    <a:gd name="T7" fmla="*/ 509 h 1111"/>
                    <a:gd name="T8" fmla="*/ 1 w 573"/>
                    <a:gd name="T9" fmla="*/ 516 h 1111"/>
                    <a:gd name="T10" fmla="*/ 9 w 573"/>
                    <a:gd name="T11" fmla="*/ 533 h 1111"/>
                    <a:gd name="T12" fmla="*/ 26 w 573"/>
                    <a:gd name="T13" fmla="*/ 550 h 1111"/>
                    <a:gd name="T14" fmla="*/ 56 w 573"/>
                    <a:gd name="T15" fmla="*/ 557 h 1111"/>
                    <a:gd name="T16" fmla="*/ 84 w 573"/>
                    <a:gd name="T17" fmla="*/ 551 h 1111"/>
                    <a:gd name="T18" fmla="*/ 100 w 573"/>
                    <a:gd name="T19" fmla="*/ 534 h 1111"/>
                    <a:gd name="T20" fmla="*/ 106 w 573"/>
                    <a:gd name="T21" fmla="*/ 516 h 1111"/>
                    <a:gd name="T22" fmla="*/ 108 w 573"/>
                    <a:gd name="T23" fmla="*/ 503 h 1111"/>
                    <a:gd name="T24" fmla="*/ 108 w 573"/>
                    <a:gd name="T25" fmla="*/ 166 h 1111"/>
                    <a:gd name="T26" fmla="*/ 135 w 573"/>
                    <a:gd name="T27" fmla="*/ 1066 h 1111"/>
                    <a:gd name="T28" fmla="*/ 138 w 573"/>
                    <a:gd name="T29" fmla="*/ 1073 h 1111"/>
                    <a:gd name="T30" fmla="*/ 151 w 573"/>
                    <a:gd name="T31" fmla="*/ 1089 h 1111"/>
                    <a:gd name="T32" fmla="*/ 174 w 573"/>
                    <a:gd name="T33" fmla="*/ 1105 h 1111"/>
                    <a:gd name="T34" fmla="*/ 199 w 573"/>
                    <a:gd name="T35" fmla="*/ 1111 h 1111"/>
                    <a:gd name="T36" fmla="*/ 227 w 573"/>
                    <a:gd name="T37" fmla="*/ 1110 h 1111"/>
                    <a:gd name="T38" fmla="*/ 255 w 573"/>
                    <a:gd name="T39" fmla="*/ 1097 h 1111"/>
                    <a:gd name="T40" fmla="*/ 272 w 573"/>
                    <a:gd name="T41" fmla="*/ 1080 h 1111"/>
                    <a:gd name="T42" fmla="*/ 278 w 573"/>
                    <a:gd name="T43" fmla="*/ 1068 h 1111"/>
                    <a:gd name="T44" fmla="*/ 279 w 573"/>
                    <a:gd name="T45" fmla="*/ 499 h 1111"/>
                    <a:gd name="T46" fmla="*/ 302 w 573"/>
                    <a:gd name="T47" fmla="*/ 503 h 1111"/>
                    <a:gd name="T48" fmla="*/ 302 w 573"/>
                    <a:gd name="T49" fmla="*/ 534 h 1111"/>
                    <a:gd name="T50" fmla="*/ 304 w 573"/>
                    <a:gd name="T51" fmla="*/ 590 h 1111"/>
                    <a:gd name="T52" fmla="*/ 304 w 573"/>
                    <a:gd name="T53" fmla="*/ 664 h 1111"/>
                    <a:gd name="T54" fmla="*/ 304 w 573"/>
                    <a:gd name="T55" fmla="*/ 750 h 1111"/>
                    <a:gd name="T56" fmla="*/ 304 w 573"/>
                    <a:gd name="T57" fmla="*/ 838 h 1111"/>
                    <a:gd name="T58" fmla="*/ 305 w 573"/>
                    <a:gd name="T59" fmla="*/ 926 h 1111"/>
                    <a:gd name="T60" fmla="*/ 305 w 573"/>
                    <a:gd name="T61" fmla="*/ 1004 h 1111"/>
                    <a:gd name="T62" fmla="*/ 305 w 573"/>
                    <a:gd name="T63" fmla="*/ 1066 h 1111"/>
                    <a:gd name="T64" fmla="*/ 306 w 573"/>
                    <a:gd name="T65" fmla="*/ 1073 h 1111"/>
                    <a:gd name="T66" fmla="*/ 315 w 573"/>
                    <a:gd name="T67" fmla="*/ 1088 h 1111"/>
                    <a:gd name="T68" fmla="*/ 335 w 573"/>
                    <a:gd name="T69" fmla="*/ 1103 h 1111"/>
                    <a:gd name="T70" fmla="*/ 372 w 573"/>
                    <a:gd name="T71" fmla="*/ 1111 h 1111"/>
                    <a:gd name="T72" fmla="*/ 408 w 573"/>
                    <a:gd name="T73" fmla="*/ 1103 h 1111"/>
                    <a:gd name="T74" fmla="*/ 429 w 573"/>
                    <a:gd name="T75" fmla="*/ 1089 h 1111"/>
                    <a:gd name="T76" fmla="*/ 437 w 573"/>
                    <a:gd name="T77" fmla="*/ 1073 h 1111"/>
                    <a:gd name="T78" fmla="*/ 438 w 573"/>
                    <a:gd name="T79" fmla="*/ 1067 h 1111"/>
                    <a:gd name="T80" fmla="*/ 466 w 573"/>
                    <a:gd name="T81" fmla="*/ 166 h 1111"/>
                    <a:gd name="T82" fmla="*/ 468 w 573"/>
                    <a:gd name="T83" fmla="*/ 503 h 1111"/>
                    <a:gd name="T84" fmla="*/ 472 w 573"/>
                    <a:gd name="T85" fmla="*/ 517 h 1111"/>
                    <a:gd name="T86" fmla="*/ 483 w 573"/>
                    <a:gd name="T87" fmla="*/ 537 h 1111"/>
                    <a:gd name="T88" fmla="*/ 505 w 573"/>
                    <a:gd name="T89" fmla="*/ 551 h 1111"/>
                    <a:gd name="T90" fmla="*/ 536 w 573"/>
                    <a:gd name="T91" fmla="*/ 551 h 1111"/>
                    <a:gd name="T92" fmla="*/ 557 w 573"/>
                    <a:gd name="T93" fmla="*/ 537 h 1111"/>
                    <a:gd name="T94" fmla="*/ 570 w 573"/>
                    <a:gd name="T95" fmla="*/ 517 h 1111"/>
                    <a:gd name="T96" fmla="*/ 573 w 573"/>
                    <a:gd name="T97" fmla="*/ 508 h 1111"/>
                    <a:gd name="T98" fmla="*/ 572 w 573"/>
                    <a:gd name="T99" fmla="*/ 68 h 1111"/>
                    <a:gd name="T100" fmla="*/ 546 w 573"/>
                    <a:gd name="T101" fmla="*/ 28 h 1111"/>
                    <a:gd name="T102" fmla="*/ 506 w 573"/>
                    <a:gd name="T103" fmla="*/ 4 h 1111"/>
                    <a:gd name="T104" fmla="*/ 94 w 573"/>
                    <a:gd name="T105" fmla="*/ 0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73" h="1111">
                      <a:moveTo>
                        <a:pt x="94" y="0"/>
                      </a:moveTo>
                      <a:lnTo>
                        <a:pt x="72" y="5"/>
                      </a:lnTo>
                      <a:lnTo>
                        <a:pt x="50" y="16"/>
                      </a:lnTo>
                      <a:lnTo>
                        <a:pt x="30" y="32"/>
                      </a:lnTo>
                      <a:lnTo>
                        <a:pt x="15" y="53"/>
                      </a:lnTo>
                      <a:lnTo>
                        <a:pt x="4" y="75"/>
                      </a:lnTo>
                      <a:lnTo>
                        <a:pt x="0" y="99"/>
                      </a:lnTo>
                      <a:lnTo>
                        <a:pt x="0" y="509"/>
                      </a:lnTo>
                      <a:lnTo>
                        <a:pt x="0" y="511"/>
                      </a:lnTo>
                      <a:lnTo>
                        <a:pt x="1" y="516"/>
                      </a:lnTo>
                      <a:lnTo>
                        <a:pt x="4" y="525"/>
                      </a:lnTo>
                      <a:lnTo>
                        <a:pt x="9" y="533"/>
                      </a:lnTo>
                      <a:lnTo>
                        <a:pt x="16" y="543"/>
                      </a:lnTo>
                      <a:lnTo>
                        <a:pt x="26" y="550"/>
                      </a:lnTo>
                      <a:lnTo>
                        <a:pt x="39" y="556"/>
                      </a:lnTo>
                      <a:lnTo>
                        <a:pt x="56" y="557"/>
                      </a:lnTo>
                      <a:lnTo>
                        <a:pt x="72" y="556"/>
                      </a:lnTo>
                      <a:lnTo>
                        <a:pt x="84" y="551"/>
                      </a:lnTo>
                      <a:lnTo>
                        <a:pt x="92" y="543"/>
                      </a:lnTo>
                      <a:lnTo>
                        <a:pt x="100" y="534"/>
                      </a:lnTo>
                      <a:lnTo>
                        <a:pt x="103" y="525"/>
                      </a:lnTo>
                      <a:lnTo>
                        <a:pt x="106" y="516"/>
                      </a:lnTo>
                      <a:lnTo>
                        <a:pt x="107" y="508"/>
                      </a:lnTo>
                      <a:lnTo>
                        <a:pt x="108" y="503"/>
                      </a:lnTo>
                      <a:lnTo>
                        <a:pt x="108" y="500"/>
                      </a:lnTo>
                      <a:lnTo>
                        <a:pt x="108" y="166"/>
                      </a:lnTo>
                      <a:lnTo>
                        <a:pt x="134" y="167"/>
                      </a:lnTo>
                      <a:lnTo>
                        <a:pt x="135" y="1066"/>
                      </a:lnTo>
                      <a:lnTo>
                        <a:pt x="136" y="1068"/>
                      </a:lnTo>
                      <a:lnTo>
                        <a:pt x="138" y="1073"/>
                      </a:lnTo>
                      <a:lnTo>
                        <a:pt x="143" y="1080"/>
                      </a:lnTo>
                      <a:lnTo>
                        <a:pt x="151" y="1089"/>
                      </a:lnTo>
                      <a:lnTo>
                        <a:pt x="162" y="1097"/>
                      </a:lnTo>
                      <a:lnTo>
                        <a:pt x="174" y="1105"/>
                      </a:lnTo>
                      <a:lnTo>
                        <a:pt x="189" y="1110"/>
                      </a:lnTo>
                      <a:lnTo>
                        <a:pt x="199" y="1111"/>
                      </a:lnTo>
                      <a:lnTo>
                        <a:pt x="217" y="1111"/>
                      </a:lnTo>
                      <a:lnTo>
                        <a:pt x="227" y="1110"/>
                      </a:lnTo>
                      <a:lnTo>
                        <a:pt x="243" y="1105"/>
                      </a:lnTo>
                      <a:lnTo>
                        <a:pt x="255" y="1097"/>
                      </a:lnTo>
                      <a:lnTo>
                        <a:pt x="265" y="1089"/>
                      </a:lnTo>
                      <a:lnTo>
                        <a:pt x="272" y="1080"/>
                      </a:lnTo>
                      <a:lnTo>
                        <a:pt x="276" y="1073"/>
                      </a:lnTo>
                      <a:lnTo>
                        <a:pt x="278" y="1068"/>
                      </a:lnTo>
                      <a:lnTo>
                        <a:pt x="279" y="1066"/>
                      </a:lnTo>
                      <a:lnTo>
                        <a:pt x="279" y="499"/>
                      </a:lnTo>
                      <a:lnTo>
                        <a:pt x="302" y="499"/>
                      </a:lnTo>
                      <a:lnTo>
                        <a:pt x="302" y="503"/>
                      </a:lnTo>
                      <a:lnTo>
                        <a:pt x="302" y="515"/>
                      </a:lnTo>
                      <a:lnTo>
                        <a:pt x="302" y="534"/>
                      </a:lnTo>
                      <a:lnTo>
                        <a:pt x="302" y="560"/>
                      </a:lnTo>
                      <a:lnTo>
                        <a:pt x="304" y="590"/>
                      </a:lnTo>
                      <a:lnTo>
                        <a:pt x="304" y="626"/>
                      </a:lnTo>
                      <a:lnTo>
                        <a:pt x="304" y="664"/>
                      </a:lnTo>
                      <a:lnTo>
                        <a:pt x="304" y="706"/>
                      </a:lnTo>
                      <a:lnTo>
                        <a:pt x="304" y="750"/>
                      </a:lnTo>
                      <a:lnTo>
                        <a:pt x="304" y="793"/>
                      </a:lnTo>
                      <a:lnTo>
                        <a:pt x="304" y="838"/>
                      </a:lnTo>
                      <a:lnTo>
                        <a:pt x="305" y="882"/>
                      </a:lnTo>
                      <a:lnTo>
                        <a:pt x="305" y="926"/>
                      </a:lnTo>
                      <a:lnTo>
                        <a:pt x="305" y="966"/>
                      </a:lnTo>
                      <a:lnTo>
                        <a:pt x="305" y="1004"/>
                      </a:lnTo>
                      <a:lnTo>
                        <a:pt x="305" y="1037"/>
                      </a:lnTo>
                      <a:lnTo>
                        <a:pt x="305" y="1066"/>
                      </a:lnTo>
                      <a:lnTo>
                        <a:pt x="305" y="1067"/>
                      </a:lnTo>
                      <a:lnTo>
                        <a:pt x="306" y="1073"/>
                      </a:lnTo>
                      <a:lnTo>
                        <a:pt x="310" y="1079"/>
                      </a:lnTo>
                      <a:lnTo>
                        <a:pt x="315" y="1088"/>
                      </a:lnTo>
                      <a:lnTo>
                        <a:pt x="323" y="1096"/>
                      </a:lnTo>
                      <a:lnTo>
                        <a:pt x="335" y="1103"/>
                      </a:lnTo>
                      <a:lnTo>
                        <a:pt x="351" y="1108"/>
                      </a:lnTo>
                      <a:lnTo>
                        <a:pt x="372" y="1111"/>
                      </a:lnTo>
                      <a:lnTo>
                        <a:pt x="392" y="1108"/>
                      </a:lnTo>
                      <a:lnTo>
                        <a:pt x="408" y="1103"/>
                      </a:lnTo>
                      <a:lnTo>
                        <a:pt x="420" y="1096"/>
                      </a:lnTo>
                      <a:lnTo>
                        <a:pt x="429" y="1089"/>
                      </a:lnTo>
                      <a:lnTo>
                        <a:pt x="434" y="1080"/>
                      </a:lnTo>
                      <a:lnTo>
                        <a:pt x="437" y="1073"/>
                      </a:lnTo>
                      <a:lnTo>
                        <a:pt x="438" y="1068"/>
                      </a:lnTo>
                      <a:lnTo>
                        <a:pt x="438" y="1067"/>
                      </a:lnTo>
                      <a:lnTo>
                        <a:pt x="440" y="166"/>
                      </a:lnTo>
                      <a:lnTo>
                        <a:pt x="466" y="166"/>
                      </a:lnTo>
                      <a:lnTo>
                        <a:pt x="466" y="500"/>
                      </a:lnTo>
                      <a:lnTo>
                        <a:pt x="468" y="503"/>
                      </a:lnTo>
                      <a:lnTo>
                        <a:pt x="469" y="509"/>
                      </a:lnTo>
                      <a:lnTo>
                        <a:pt x="472" y="517"/>
                      </a:lnTo>
                      <a:lnTo>
                        <a:pt x="477" y="527"/>
                      </a:lnTo>
                      <a:lnTo>
                        <a:pt x="483" y="537"/>
                      </a:lnTo>
                      <a:lnTo>
                        <a:pt x="493" y="545"/>
                      </a:lnTo>
                      <a:lnTo>
                        <a:pt x="505" y="551"/>
                      </a:lnTo>
                      <a:lnTo>
                        <a:pt x="520" y="554"/>
                      </a:lnTo>
                      <a:lnTo>
                        <a:pt x="536" y="551"/>
                      </a:lnTo>
                      <a:lnTo>
                        <a:pt x="548" y="545"/>
                      </a:lnTo>
                      <a:lnTo>
                        <a:pt x="557" y="537"/>
                      </a:lnTo>
                      <a:lnTo>
                        <a:pt x="563" y="527"/>
                      </a:lnTo>
                      <a:lnTo>
                        <a:pt x="570" y="517"/>
                      </a:lnTo>
                      <a:lnTo>
                        <a:pt x="573" y="510"/>
                      </a:lnTo>
                      <a:lnTo>
                        <a:pt x="573" y="508"/>
                      </a:lnTo>
                      <a:lnTo>
                        <a:pt x="573" y="79"/>
                      </a:lnTo>
                      <a:lnTo>
                        <a:pt x="572" y="68"/>
                      </a:lnTo>
                      <a:lnTo>
                        <a:pt x="561" y="47"/>
                      </a:lnTo>
                      <a:lnTo>
                        <a:pt x="546" y="28"/>
                      </a:lnTo>
                      <a:lnTo>
                        <a:pt x="528" y="14"/>
                      </a:lnTo>
                      <a:lnTo>
                        <a:pt x="506" y="4"/>
                      </a:lnTo>
                      <a:lnTo>
                        <a:pt x="485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4988C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35" name="Прямокутник 34"/>
          <p:cNvSpPr/>
          <p:nvPr/>
        </p:nvSpPr>
        <p:spPr>
          <a:xfrm>
            <a:off x="4457045" y="2115915"/>
            <a:ext cx="166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безпосередній</a:t>
            </a:r>
          </a:p>
        </p:txBody>
      </p:sp>
      <p:sp>
        <p:nvSpPr>
          <p:cNvPr id="36" name="Прямокутник 35"/>
          <p:cNvSpPr/>
          <p:nvPr/>
        </p:nvSpPr>
        <p:spPr>
          <a:xfrm>
            <a:off x="6988373" y="2115915"/>
            <a:ext cx="198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опосередкований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4594950" y="2552008"/>
            <a:ext cx="1702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u="sng" dirty="0" smtClean="0"/>
              <a:t>достатній рівень володіння </a:t>
            </a:r>
            <a:r>
              <a:rPr lang="uk-UA" sz="1400" u="sng" dirty="0"/>
              <a:t>іноземною мовою</a:t>
            </a:r>
          </a:p>
        </p:txBody>
      </p:sp>
      <p:cxnSp>
        <p:nvCxnSpPr>
          <p:cNvPr id="39" name="Пряма зі стрілкою 38"/>
          <p:cNvCxnSpPr/>
          <p:nvPr/>
        </p:nvCxnSpPr>
        <p:spPr>
          <a:xfrm flipH="1">
            <a:off x="5009808" y="1661890"/>
            <a:ext cx="841599" cy="48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/>
          <p:nvPr/>
        </p:nvCxnSpPr>
        <p:spPr>
          <a:xfrm>
            <a:off x="7524328" y="1661890"/>
            <a:ext cx="662224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кутник 41"/>
          <p:cNvSpPr/>
          <p:nvPr/>
        </p:nvSpPr>
        <p:spPr>
          <a:xfrm>
            <a:off x="6853231" y="2495870"/>
            <a:ext cx="2096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u="sng" dirty="0"/>
              <a:t>п</a:t>
            </a:r>
            <a:r>
              <a:rPr lang="uk-UA" sz="1400" u="sng" dirty="0" smtClean="0"/>
              <a:t>очатковий рівень володіння  </a:t>
            </a:r>
            <a:r>
              <a:rPr lang="uk-UA" sz="1400" u="sng" dirty="0"/>
              <a:t>іноземною </a:t>
            </a:r>
            <a:r>
              <a:rPr lang="uk-UA" sz="1400" u="sng" dirty="0" smtClean="0"/>
              <a:t>мовою/ </a:t>
            </a:r>
            <a:r>
              <a:rPr lang="uk-UA" sz="1400" u="sng" dirty="0"/>
              <a:t>взагалі її </a:t>
            </a:r>
            <a:r>
              <a:rPr lang="uk-UA" sz="1400" u="sng" dirty="0" smtClean="0"/>
              <a:t>незнання</a:t>
            </a:r>
            <a:endParaRPr lang="uk-UA" sz="1400" u="sng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4716016" y="3381932"/>
            <a:ext cx="177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читання та розуміння автохтонного тексту</a:t>
            </a:r>
          </a:p>
        </p:txBody>
      </p:sp>
      <p:sp>
        <p:nvSpPr>
          <p:cNvPr id="44" name="Прямокутник 43"/>
          <p:cNvSpPr/>
          <p:nvPr/>
        </p:nvSpPr>
        <p:spPr>
          <a:xfrm>
            <a:off x="4616461" y="4394740"/>
            <a:ext cx="17144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порівняння з художнім перекладом</a:t>
            </a:r>
          </a:p>
        </p:txBody>
      </p:sp>
      <p:sp>
        <p:nvSpPr>
          <p:cNvPr id="45" name="Прямокутник 44"/>
          <p:cNvSpPr/>
          <p:nvPr/>
        </p:nvSpPr>
        <p:spPr>
          <a:xfrm>
            <a:off x="6758289" y="3638328"/>
            <a:ext cx="2286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2"/>
                </a:solidFill>
              </a:rPr>
              <a:t>слухання та зорове </a:t>
            </a:r>
            <a:r>
              <a:rPr lang="uk-UA" sz="1400" b="1" dirty="0" smtClean="0">
                <a:solidFill>
                  <a:schemeClr val="tx2"/>
                </a:solidFill>
              </a:rPr>
              <a:t>сприймання тексту</a:t>
            </a:r>
            <a:endParaRPr lang="uk-UA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6853231" y="4229732"/>
            <a:ext cx="1664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accent3">
                    <a:lumMod val="50000"/>
                  </a:schemeClr>
                </a:solidFill>
              </a:rPr>
              <a:t>елементи попереднього коментування </a:t>
            </a:r>
          </a:p>
        </p:txBody>
      </p:sp>
      <p:sp>
        <p:nvSpPr>
          <p:cNvPr id="47" name="Прямокутник 46"/>
          <p:cNvSpPr/>
          <p:nvPr/>
        </p:nvSpPr>
        <p:spPr>
          <a:xfrm>
            <a:off x="7076867" y="5077658"/>
            <a:ext cx="16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75000"/>
                  </a:schemeClr>
                </a:solidFill>
              </a:rPr>
              <a:t>словникова робота</a:t>
            </a:r>
            <a:endParaRPr lang="uk-UA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7142108" y="5475863"/>
            <a:ext cx="171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accent4">
                    <a:lumMod val="50000"/>
                  </a:schemeClr>
                </a:solidFill>
              </a:rPr>
              <a:t>інтерпретація образів, подій, явищ </a:t>
            </a:r>
          </a:p>
        </p:txBody>
      </p:sp>
    </p:spTree>
    <p:extLst>
      <p:ext uri="{BB962C8B-B14F-4D97-AF65-F5344CB8AC3E}">
        <p14:creationId xmlns:p14="http://schemas.microsoft.com/office/powerpoint/2010/main" val="32755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15" y="868834"/>
            <a:ext cx="2376264" cy="316835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Групувати 18"/>
          <p:cNvGrpSpPr/>
          <p:nvPr/>
        </p:nvGrpSpPr>
        <p:grpSpPr>
          <a:xfrm>
            <a:off x="6743930" y="3123546"/>
            <a:ext cx="2126067" cy="3610292"/>
            <a:chOff x="6743930" y="3123546"/>
            <a:chExt cx="2126067" cy="361029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930" y="3123546"/>
              <a:ext cx="2126067" cy="36102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кутник 8"/>
            <p:cNvSpPr/>
            <p:nvPr/>
          </p:nvSpPr>
          <p:spPr>
            <a:xfrm>
              <a:off x="6953447" y="3157367"/>
              <a:ext cx="19165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глобалізація </a:t>
              </a: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3574815" y="3914762"/>
            <a:ext cx="3078428" cy="2770486"/>
            <a:chOff x="3345702" y="3963352"/>
            <a:chExt cx="3078428" cy="27704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702" y="4425017"/>
              <a:ext cx="3078428" cy="2308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кутник 12"/>
            <p:cNvSpPr/>
            <p:nvPr/>
          </p:nvSpPr>
          <p:spPr>
            <a:xfrm>
              <a:off x="3398845" y="3963352"/>
              <a:ext cx="2800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мультикультурність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08824" y="92096"/>
            <a:ext cx="3615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ХХІ століття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5915424" y="256460"/>
            <a:ext cx="3228576" cy="2376033"/>
            <a:chOff x="6042239" y="256460"/>
            <a:chExt cx="3228576" cy="2376033"/>
          </a:xfrm>
        </p:grpSpPr>
        <p:sp>
          <p:nvSpPr>
            <p:cNvPr id="7" name="Прямокутник 6"/>
            <p:cNvSpPr/>
            <p:nvPr/>
          </p:nvSpPr>
          <p:spPr>
            <a:xfrm>
              <a:off x="6042239" y="2170828"/>
              <a:ext cx="32285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високотехнологічність </a:t>
              </a:r>
            </a:p>
          </p:txBody>
        </p:sp>
        <p:pic>
          <p:nvPicPr>
            <p:cNvPr id="1028" name="Picture 4" descr="Результат пошуку зображень за запитом &quot;дитина і комп'ютер&quot;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75"/>
            <a:stretch/>
          </p:blipFill>
          <p:spPr bwMode="auto">
            <a:xfrm>
              <a:off x="6199099" y="256460"/>
              <a:ext cx="2904554" cy="208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увати 15"/>
          <p:cNvGrpSpPr/>
          <p:nvPr/>
        </p:nvGrpSpPr>
        <p:grpSpPr>
          <a:xfrm>
            <a:off x="387669" y="3755003"/>
            <a:ext cx="2893741" cy="2878890"/>
            <a:chOff x="387669" y="3755003"/>
            <a:chExt cx="2893741" cy="287889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r="9009" b="18196"/>
            <a:stretch/>
          </p:blipFill>
          <p:spPr bwMode="auto">
            <a:xfrm>
              <a:off x="563153" y="4145064"/>
              <a:ext cx="2542775" cy="248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387669" y="3755003"/>
              <a:ext cx="2893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err="1"/>
                <a:t>трансформаційність</a:t>
              </a:r>
              <a:endParaRPr lang="uk-UA" sz="2400" b="1" dirty="0"/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0" y="738427"/>
            <a:ext cx="3574815" cy="2880605"/>
            <a:chOff x="61687" y="738427"/>
            <a:chExt cx="3748965" cy="3176335"/>
          </a:xfrm>
        </p:grpSpPr>
        <p:sp>
          <p:nvSpPr>
            <p:cNvPr id="6" name="Прямокутник 5"/>
            <p:cNvSpPr/>
            <p:nvPr/>
          </p:nvSpPr>
          <p:spPr>
            <a:xfrm>
              <a:off x="632930" y="3222265"/>
              <a:ext cx="2403222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err="1"/>
                <a:t>інформаційність</a:t>
              </a:r>
              <a:endParaRPr lang="uk-UA" sz="2400" b="1" dirty="0"/>
            </a:p>
          </p:txBody>
        </p:sp>
        <p:pic>
          <p:nvPicPr>
            <p:cNvPr id="1033" name="Picture 9" descr="http://1.bp.blogspot.com/-ZO4JglTOWuU/VBGokqMdsgI/AAAAAAAAAvo/itUwf0B0euQ/s1600/%D0%A0%D0%B8%D1%81%D1%83%D0%BD%D0%BE%D0%BA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7" y="738427"/>
              <a:ext cx="3748965" cy="2502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766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374266" y="3905530"/>
            <a:ext cx="2952328" cy="10387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Порівняння </a:t>
            </a:r>
            <a:r>
              <a:rPr lang="uk-UA" sz="1400" dirty="0" smtClean="0"/>
              <a:t>оригіналу з </a:t>
            </a:r>
            <a:r>
              <a:rPr lang="uk-UA" sz="1400" dirty="0"/>
              <a:t>художнім перекладом: спільне, </a:t>
            </a:r>
            <a:r>
              <a:rPr lang="uk-UA" sz="1400" dirty="0" smtClean="0"/>
              <a:t>відмінне</a:t>
            </a:r>
            <a:endParaRPr lang="uk-UA" sz="1400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 flipV="1">
            <a:off x="827584" y="692696"/>
            <a:ext cx="7930752" cy="59766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274963" y="4792632"/>
            <a:ext cx="2952328" cy="10387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Порівняння (за можливості) різних варіантів перекладу</a:t>
            </a:r>
          </a:p>
        </p:txBody>
      </p:sp>
      <p:sp>
        <p:nvSpPr>
          <p:cNvPr id="10" name="Овал 9"/>
          <p:cNvSpPr/>
          <p:nvPr/>
        </p:nvSpPr>
        <p:spPr>
          <a:xfrm>
            <a:off x="5671301" y="3238709"/>
            <a:ext cx="2952328" cy="7357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Багатство художнього світу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53672" y="2773144"/>
            <a:ext cx="2590328" cy="4327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В</a:t>
            </a:r>
            <a:r>
              <a:rPr lang="uk-UA" sz="1400" dirty="0" smtClean="0"/>
              <a:t>ид </a:t>
            </a:r>
            <a:r>
              <a:rPr lang="uk-UA" sz="1400" dirty="0"/>
              <a:t>перекладу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56412" y="4544580"/>
            <a:ext cx="2952328" cy="7357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/>
              <a:t>Знайомство з перекладачем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25966" y="1600719"/>
            <a:ext cx="2952328" cy="4327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/>
              <a:t>Знайомство з автором</a:t>
            </a:r>
            <a:endParaRPr lang="uk-UA" sz="1400" dirty="0"/>
          </a:p>
        </p:txBody>
      </p:sp>
      <p:grpSp>
        <p:nvGrpSpPr>
          <p:cNvPr id="17" name="Групувати 16"/>
          <p:cNvGrpSpPr/>
          <p:nvPr/>
        </p:nvGrpSpPr>
        <p:grpSpPr>
          <a:xfrm>
            <a:off x="296134" y="267789"/>
            <a:ext cx="5554296" cy="3732185"/>
            <a:chOff x="256861" y="531089"/>
            <a:chExt cx="5730147" cy="2929449"/>
          </a:xfrm>
        </p:grpSpPr>
        <p:sp>
          <p:nvSpPr>
            <p:cNvPr id="2" name="Овал 1"/>
            <p:cNvSpPr/>
            <p:nvPr/>
          </p:nvSpPr>
          <p:spPr>
            <a:xfrm>
              <a:off x="539552" y="877323"/>
              <a:ext cx="2952328" cy="10387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/>
                <a:t>Прослуховування оригіналу у виконанні майстрів слова/вчителя </a:t>
              </a:r>
            </a:p>
          </p:txBody>
        </p:sp>
        <p:sp>
          <p:nvSpPr>
            <p:cNvPr id="3" name="Овал 2"/>
            <p:cNvSpPr/>
            <p:nvPr/>
          </p:nvSpPr>
          <p:spPr>
            <a:xfrm>
              <a:off x="2644901" y="1699628"/>
              <a:ext cx="2630062" cy="43279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/>
                <a:t>Читання перекладу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256861" y="1810104"/>
              <a:ext cx="2962200" cy="13416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/>
                <a:t>Перші враження від </a:t>
              </a:r>
              <a:r>
                <a:rPr lang="uk-UA" sz="1400" dirty="0" smtClean="0"/>
                <a:t>твору.  </a:t>
              </a:r>
              <a:r>
                <a:rPr lang="uk-UA" sz="1400" dirty="0"/>
                <a:t>Словесне малювання уявної картини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483070" y="2148083"/>
              <a:ext cx="3168352" cy="10387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/>
                <a:t>Створення підрядника/використання існуючого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42433" y="531089"/>
              <a:ext cx="2952328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 smtClean="0"/>
                <a:t>Елементи </a:t>
              </a:r>
              <a:r>
                <a:rPr lang="uk-UA" sz="1400" dirty="0"/>
                <a:t>попереднього коментування 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14918" y="3027746"/>
              <a:ext cx="2952328" cy="43279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/>
                <a:t>С</a:t>
              </a:r>
              <a:r>
                <a:rPr lang="uk-UA" sz="1400" dirty="0" smtClean="0"/>
                <a:t>ловникова робота</a:t>
              </a:r>
              <a:endParaRPr lang="uk-UA" sz="1400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34680" y="1211554"/>
              <a:ext cx="2952328" cy="43279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uk-UA" sz="1400" dirty="0" smtClean="0"/>
                <a:t>Зорове сприйняття</a:t>
              </a:r>
              <a:endParaRPr lang="uk-UA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0805" y="92531"/>
            <a:ext cx="347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роботи з перекладом та оригіналом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41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2370100" y="3271670"/>
            <a:ext cx="1981875" cy="2002574"/>
            <a:chOff x="2789" y="1625"/>
            <a:chExt cx="907" cy="907"/>
          </a:xfrm>
        </p:grpSpPr>
        <p:sp>
          <p:nvSpPr>
            <p:cNvPr id="51" name="Oval 12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2" name="Oval 13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3" name="Oval 13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54" name="Oval 13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55" name="Oval 13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56" name="Group 13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7" name="Oval 1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58" name="Oval 1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59" name="Oval 1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60" name="Oval 1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sp>
        <p:nvSpPr>
          <p:cNvPr id="6" name="AutoShape 124"/>
          <p:cNvSpPr>
            <a:spLocks noChangeArrowheads="1"/>
          </p:cNvSpPr>
          <p:nvPr/>
        </p:nvSpPr>
        <p:spPr bwMode="gray">
          <a:xfrm rot="17914860">
            <a:off x="3815165" y="2723836"/>
            <a:ext cx="1306373" cy="515218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123"/>
          <p:cNvSpPr>
            <a:spLocks noChangeArrowheads="1"/>
          </p:cNvSpPr>
          <p:nvPr/>
        </p:nvSpPr>
        <p:spPr bwMode="gray">
          <a:xfrm>
            <a:off x="3176796" y="1376827"/>
            <a:ext cx="1545325" cy="46667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>
                  <a:gamma/>
                  <a:invGamma/>
                </a:srgbClr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125"/>
          <p:cNvSpPr>
            <a:spLocks noChangeArrowheads="1"/>
          </p:cNvSpPr>
          <p:nvPr/>
        </p:nvSpPr>
        <p:spPr bwMode="gray">
          <a:xfrm rot="13815450">
            <a:off x="6026695" y="3253982"/>
            <a:ext cx="847837" cy="515218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284098" y="605849"/>
            <a:ext cx="1991757" cy="2219823"/>
            <a:chOff x="884" y="2523"/>
            <a:chExt cx="862" cy="862"/>
          </a:xfrm>
        </p:grpSpPr>
        <p:sp>
          <p:nvSpPr>
            <p:cNvPr id="42" name="Oval 3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4468351" y="-31361"/>
            <a:ext cx="3312367" cy="3303031"/>
            <a:chOff x="2065" y="1496"/>
            <a:chExt cx="1498" cy="1496"/>
          </a:xfrm>
        </p:grpSpPr>
        <p:sp>
          <p:nvSpPr>
            <p:cNvPr id="33" name="Oval 65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4" name="Oval 66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5" name="Oval 67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38" name="Oval 70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5588810" y="3797930"/>
            <a:ext cx="2142419" cy="2119592"/>
            <a:chOff x="884" y="2523"/>
            <a:chExt cx="862" cy="862"/>
          </a:xfrm>
        </p:grpSpPr>
        <p:sp>
          <p:nvSpPr>
            <p:cNvPr id="14" name="Oval 15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5" name="Oval 153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6" name="Oval 154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7" name="Oval 155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8" name="Oval 156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9" name="Oval 157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0" name="Oval 158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1" name="Oval 159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2" name="Oval 160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94718" y="993494"/>
            <a:ext cx="253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Елементи компаративного аналізу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1" name="Прямокутник 60"/>
          <p:cNvSpPr/>
          <p:nvPr/>
        </p:nvSpPr>
        <p:spPr>
          <a:xfrm>
            <a:off x="1649176" y="1382294"/>
            <a:ext cx="1441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елементи </a:t>
            </a:r>
            <a:r>
              <a:rPr lang="uk-UA" b="1" dirty="0"/>
              <a:t>сюжету </a:t>
            </a:r>
          </a:p>
        </p:txBody>
      </p:sp>
      <p:sp>
        <p:nvSpPr>
          <p:cNvPr id="62" name="Прямокутник 61"/>
          <p:cNvSpPr/>
          <p:nvPr/>
        </p:nvSpPr>
        <p:spPr>
          <a:xfrm>
            <a:off x="2894454" y="4079082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образи</a:t>
            </a:r>
            <a:endParaRPr lang="uk-UA" b="1" dirty="0"/>
          </a:p>
        </p:txBody>
      </p:sp>
      <p:sp>
        <p:nvSpPr>
          <p:cNvPr id="63" name="Прямокутник 62"/>
          <p:cNvSpPr/>
          <p:nvPr/>
        </p:nvSpPr>
        <p:spPr>
          <a:xfrm>
            <a:off x="6037793" y="4635865"/>
            <a:ext cx="144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спільні мотиви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781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49822"/>
              </p:ext>
            </p:extLst>
          </p:nvPr>
        </p:nvGraphicFramePr>
        <p:xfrm>
          <a:off x="4238222" y="1620234"/>
          <a:ext cx="4349424" cy="3726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184"/>
                <a:gridCol w="1296144"/>
                <a:gridCol w="864096"/>
              </a:tblGrid>
              <a:tr h="44092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«Фарбований шакал»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«Лис Микита»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Назва твору /автор, якщо є/.</a:t>
                      </a:r>
                      <a:endParaRPr lang="uk-U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77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Належність до певної літератури.</a:t>
                      </a:r>
                      <a:endParaRPr lang="uk-U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Збірка, до якої  входить, час створення.</a:t>
                      </a:r>
                      <a:endParaRPr lang="uk-U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Персонаж, його місце у творі</a:t>
                      </a:r>
                      <a:r>
                        <a:rPr lang="uk-UA" sz="1600" b="1" dirty="0" smtClean="0"/>
                        <a:t>.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Ключові риси характеру, аргументовані вчинками</a:t>
                      </a:r>
                      <a:r>
                        <a:rPr lang="uk-UA" sz="1400" dirty="0" smtClean="0"/>
                        <a:t>.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/>
                        <a:t>Спільні елементи сюжету</a:t>
                      </a:r>
                      <a:r>
                        <a:rPr lang="uk-UA" sz="1400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6016" y="10716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Порівняльна таблиця</a:t>
            </a:r>
            <a:endParaRPr lang="uk-UA" b="1" dirty="0"/>
          </a:p>
        </p:txBody>
      </p:sp>
      <p:grpSp>
        <p:nvGrpSpPr>
          <p:cNvPr id="12" name="Групувати 11"/>
          <p:cNvGrpSpPr/>
          <p:nvPr/>
        </p:nvGrpSpPr>
        <p:grpSpPr>
          <a:xfrm>
            <a:off x="961858" y="610671"/>
            <a:ext cx="3276364" cy="5044200"/>
            <a:chOff x="5328084" y="741641"/>
            <a:chExt cx="3568905" cy="5558387"/>
          </a:xfrm>
        </p:grpSpPr>
        <p:sp>
          <p:nvSpPr>
            <p:cNvPr id="5" name="TextBox 4"/>
            <p:cNvSpPr txBox="1"/>
            <p:nvPr/>
          </p:nvSpPr>
          <p:spPr>
            <a:xfrm>
              <a:off x="5796136" y="741641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«Кола Вена»</a:t>
              </a:r>
              <a:endParaRPr lang="uk-UA" b="1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28084" y="1268760"/>
              <a:ext cx="3456384" cy="343655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/>
            <p:cNvSpPr/>
            <p:nvPr/>
          </p:nvSpPr>
          <p:spPr>
            <a:xfrm>
              <a:off x="5368597" y="2708920"/>
              <a:ext cx="3528392" cy="359110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72200" y="14847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i="1" dirty="0" err="1" smtClean="0"/>
                <a:t>Іссумбосі</a:t>
              </a:r>
              <a:endParaRPr lang="uk-UA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0194" y="4993753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i="1" dirty="0" smtClean="0"/>
                <a:t>Хлопчик-Мізинчик</a:t>
              </a:r>
              <a:endParaRPr lang="uk-UA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2713" y="343439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i="1" dirty="0" smtClean="0"/>
                <a:t>спільне</a:t>
              </a:r>
              <a:endParaRPr lang="uk-UA" b="1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1095" y="15686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Прийоми роботи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619672" y="783260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/>
            <a:r>
              <a:rPr lang="uk-UA" sz="2400" i="1" dirty="0" smtClean="0">
                <a:latin typeface="Monotype Corsiva" panose="03010101010201010101" pitchFamily="66" charset="0"/>
              </a:rPr>
              <a:t>Питання </a:t>
            </a:r>
            <a:r>
              <a:rPr lang="uk-UA" sz="2400" i="1" dirty="0">
                <a:latin typeface="Monotype Corsiva" panose="03010101010201010101" pitchFamily="66" charset="0"/>
              </a:rPr>
              <a:t>українознавчого аспекту у вивченні зарубіжної літератури у 5-7 класах залишається мало вивченим і методично </a:t>
            </a:r>
            <a:r>
              <a:rPr lang="uk-UA" sz="2400" i="1" dirty="0" smtClean="0">
                <a:latin typeface="Monotype Corsiva" panose="03010101010201010101" pitchFamily="66" charset="0"/>
              </a:rPr>
              <a:t>розробленим, система відсутня.</a:t>
            </a:r>
          </a:p>
          <a:p>
            <a:pPr indent="261938"/>
            <a:r>
              <a:rPr lang="uk-UA" sz="2400" i="1" dirty="0" smtClean="0">
                <a:latin typeface="Monotype Corsiva" panose="03010101010201010101" pitchFamily="66" charset="0"/>
              </a:rPr>
              <a:t>Виділені напрями </a:t>
            </a:r>
            <a:r>
              <a:rPr lang="uk-UA" sz="2400" i="1" dirty="0">
                <a:latin typeface="Monotype Corsiva" panose="03010101010201010101" pitchFamily="66" charset="0"/>
              </a:rPr>
              <a:t>вивчення зарубіжної літератури в українознавчому </a:t>
            </a:r>
            <a:r>
              <a:rPr lang="uk-UA" sz="2400" i="1" dirty="0" smtClean="0">
                <a:latin typeface="Monotype Corsiva" panose="03010101010201010101" pitchFamily="66" charset="0"/>
              </a:rPr>
              <a:t>руслі у 5- 7 класах -  </a:t>
            </a:r>
            <a:r>
              <a:rPr lang="uk-UA" sz="2400" i="1" dirty="0">
                <a:latin typeface="Monotype Corsiva" panose="03010101010201010101" pitchFamily="66" charset="0"/>
              </a:rPr>
              <a:t>це окреме науково-методичне дослідження, яке вимагає врахування вікових психологічних особливостей учнів 5-7 класів для розробки методичного викладання уроків чи елементів уроків такого спрямування, добору змістового наповнення, методів та прийомів мотивації навчально- пізнавальної діяльності </a:t>
            </a:r>
            <a:r>
              <a:rPr lang="uk-UA" sz="2400" i="1" dirty="0" smtClean="0">
                <a:latin typeface="Monotype Corsiva" panose="03010101010201010101" pitchFamily="66" charset="0"/>
              </a:rPr>
              <a:t>дітей.</a:t>
            </a:r>
          </a:p>
          <a:p>
            <a:pPr lvl="0"/>
            <a:endParaRPr lang="uk-UA" i="1" dirty="0"/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26003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Висновки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06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5" y="15461"/>
            <a:ext cx="3393592" cy="2545194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280453" y="1202804"/>
            <a:ext cx="8763000" cy="4343400"/>
            <a:chOff x="152400" y="1828800"/>
            <a:chExt cx="8763000" cy="4343400"/>
          </a:xfrm>
        </p:grpSpPr>
        <p:sp>
          <p:nvSpPr>
            <p:cNvPr id="9" name="Oval 140"/>
            <p:cNvSpPr>
              <a:spLocks noChangeArrowheads="1"/>
            </p:cNvSpPr>
            <p:nvPr/>
          </p:nvSpPr>
          <p:spPr bwMode="gray">
            <a:xfrm>
              <a:off x="4800600" y="1828800"/>
              <a:ext cx="4114800" cy="4343400"/>
            </a:xfrm>
            <a:prstGeom prst="ellipse">
              <a:avLst/>
            </a:prstGeom>
            <a:gradFill rotWithShape="1">
              <a:gsLst>
                <a:gs pos="0">
                  <a:srgbClr val="EAB764"/>
                </a:gs>
                <a:gs pos="100000">
                  <a:srgbClr val="003B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" name="Oval 100"/>
            <p:cNvSpPr>
              <a:spLocks noChangeArrowheads="1"/>
            </p:cNvSpPr>
            <p:nvPr/>
          </p:nvSpPr>
          <p:spPr bwMode="gray">
            <a:xfrm>
              <a:off x="152400" y="1828800"/>
              <a:ext cx="4114800" cy="4343400"/>
            </a:xfrm>
            <a:prstGeom prst="ellipse">
              <a:avLst/>
            </a:prstGeom>
            <a:gradFill rotWithShape="1">
              <a:gsLst>
                <a:gs pos="0">
                  <a:srgbClr val="003B76"/>
                </a:gs>
                <a:gs pos="100000">
                  <a:srgbClr val="54D06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4343400" y="2895600"/>
              <a:ext cx="381000" cy="381000"/>
              <a:chOff x="2078" y="1680"/>
              <a:chExt cx="1615" cy="1615"/>
            </a:xfrm>
          </p:grpSpPr>
          <p:sp>
            <p:nvSpPr>
              <p:cNvPr id="48" name="Oval 10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Oval 10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Oval 10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51" name="Oval 10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52" name="Oval 10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53" name="Oval 10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4343400" y="3352800"/>
              <a:ext cx="381000" cy="381000"/>
              <a:chOff x="2078" y="1680"/>
              <a:chExt cx="1615" cy="1615"/>
            </a:xfrm>
          </p:grpSpPr>
          <p:sp>
            <p:nvSpPr>
              <p:cNvPr id="42" name="Oval 11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Oval 11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Oval 1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5" name="Oval 11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6" name="Oval 1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7" name="Oval 11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3" name="Group 116"/>
            <p:cNvGrpSpPr>
              <a:grpSpLocks/>
            </p:cNvGrpSpPr>
            <p:nvPr/>
          </p:nvGrpSpPr>
          <p:grpSpPr bwMode="auto">
            <a:xfrm>
              <a:off x="4343400" y="3810000"/>
              <a:ext cx="381000" cy="381000"/>
              <a:chOff x="2078" y="1680"/>
              <a:chExt cx="1615" cy="1615"/>
            </a:xfrm>
          </p:grpSpPr>
          <p:sp>
            <p:nvSpPr>
              <p:cNvPr id="36" name="Oval 11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Oval 11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Oval 11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9" name="Oval 12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0" name="Oval 12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1" name="Oval 12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4" name="Group 123"/>
            <p:cNvGrpSpPr>
              <a:grpSpLocks/>
            </p:cNvGrpSpPr>
            <p:nvPr/>
          </p:nvGrpSpPr>
          <p:grpSpPr bwMode="auto">
            <a:xfrm>
              <a:off x="4343400" y="4267200"/>
              <a:ext cx="381000" cy="381000"/>
              <a:chOff x="2078" y="1680"/>
              <a:chExt cx="1615" cy="1615"/>
            </a:xfrm>
          </p:grpSpPr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Oval 12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Oval 12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3" name="Oval 12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4" name="Oval 12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5" name="Oval 12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15" name="Group 130"/>
            <p:cNvGrpSpPr>
              <a:grpSpLocks/>
            </p:cNvGrpSpPr>
            <p:nvPr/>
          </p:nvGrpSpPr>
          <p:grpSpPr bwMode="auto">
            <a:xfrm>
              <a:off x="4343400" y="4724400"/>
              <a:ext cx="381000" cy="381000"/>
              <a:chOff x="2078" y="1680"/>
              <a:chExt cx="1615" cy="1615"/>
            </a:xfrm>
          </p:grpSpPr>
          <p:sp>
            <p:nvSpPr>
              <p:cNvPr id="24" name="Oval 131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Oval 13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Oval 13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7" name="Oval 13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8" name="Oval 13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9" name="Oval 13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</p:grpSp>
      <p:sp>
        <p:nvSpPr>
          <p:cNvPr id="2" name="Прямокутник 1"/>
          <p:cNvSpPr/>
          <p:nvPr/>
        </p:nvSpPr>
        <p:spPr>
          <a:xfrm>
            <a:off x="710468" y="2628428"/>
            <a:ext cx="3254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hlinkClick r:id="" action="ppaction://hlinkshowjump?jump=nextslide"/>
              </a:rPr>
              <a:t>МИСЛЕННЯ ТРЕТЬОГО ТИСЯЧОЛІТТЯ</a:t>
            </a:r>
            <a:endParaRPr lang="uk-UA" sz="3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5148063" y="2464638"/>
            <a:ext cx="3538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hlinkClick r:id="rId4" action="ppaction://hlinksldjump"/>
              </a:rPr>
              <a:t>КІНЦЕВА МЕТА ЗАГАЛЬНОЇ СЕРЕДНЬОЇ ОСВІТИ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285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0"/>
          <p:cNvSpPr>
            <a:spLocks noChangeArrowheads="1"/>
          </p:cNvSpPr>
          <p:nvPr/>
        </p:nvSpPr>
        <p:spPr bwMode="gray">
          <a:xfrm>
            <a:off x="622902" y="287277"/>
            <a:ext cx="7667581" cy="6048672"/>
          </a:xfrm>
          <a:prstGeom prst="ellipse">
            <a:avLst/>
          </a:prstGeom>
          <a:gradFill rotWithShape="1">
            <a:gsLst>
              <a:gs pos="0">
                <a:srgbClr val="003B76"/>
              </a:gs>
              <a:gs pos="100000">
                <a:srgbClr val="54D06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8290483" y="1725603"/>
            <a:ext cx="406115" cy="494439"/>
            <a:chOff x="2078" y="1680"/>
            <a:chExt cx="1615" cy="1615"/>
          </a:xfrm>
        </p:grpSpPr>
        <p:sp>
          <p:nvSpPr>
            <p:cNvPr id="42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3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Oval 10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5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6" name="Oval 10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7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8379662" y="2495946"/>
            <a:ext cx="406115" cy="494439"/>
            <a:chOff x="2078" y="1680"/>
            <a:chExt cx="1615" cy="1615"/>
          </a:xfrm>
        </p:grpSpPr>
        <p:sp>
          <p:nvSpPr>
            <p:cNvPr id="3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1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0" name="Oval 1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8439812" y="3283753"/>
            <a:ext cx="406115" cy="494439"/>
            <a:chOff x="2078" y="1680"/>
            <a:chExt cx="1615" cy="1615"/>
          </a:xfrm>
        </p:grpSpPr>
        <p:sp>
          <p:nvSpPr>
            <p:cNvPr id="30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Oval 1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3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4" name="Oval 1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35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8449031" y="4005271"/>
            <a:ext cx="406115" cy="494439"/>
            <a:chOff x="2078" y="1680"/>
            <a:chExt cx="1615" cy="1615"/>
          </a:xfrm>
        </p:grpSpPr>
        <p:sp>
          <p:nvSpPr>
            <p:cNvPr id="24" name="Oval 1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Oval 1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6" name="Oval 1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27" name="Oval 1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28" name="Oval 1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29" name="Oval 1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8422214" y="4849352"/>
            <a:ext cx="406115" cy="494439"/>
            <a:chOff x="2078" y="1680"/>
            <a:chExt cx="1615" cy="1615"/>
          </a:xfrm>
        </p:grpSpPr>
        <p:sp>
          <p:nvSpPr>
            <p:cNvPr id="18" name="Oval 1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Oval 1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" name="Oval 1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21" name="Oval 1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22" name="Oval 1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23" name="Oval 136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2366015" y="894880"/>
            <a:ext cx="42484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повага до людей </a:t>
            </a:r>
            <a:r>
              <a:rPr lang="uk-UA" sz="2400" dirty="0" smtClean="0"/>
              <a:t>різних культур, рас і національностей;</a:t>
            </a:r>
            <a:endParaRPr lang="uk-UA" sz="2400" dirty="0"/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738030" y="3096110"/>
            <a:ext cx="7416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усвідомлення</a:t>
            </a:r>
            <a:r>
              <a:rPr lang="uk-UA" sz="2400" dirty="0" smtClean="0"/>
              <a:t> спільної </a:t>
            </a:r>
            <a:r>
              <a:rPr lang="uk-UA" sz="2400" b="1" dirty="0" smtClean="0"/>
              <a:t>відповідальності</a:t>
            </a:r>
            <a:r>
              <a:rPr lang="uk-UA" sz="2400" dirty="0" smtClean="0"/>
              <a:t> за долю світу у ХХІ столітті;</a:t>
            </a:r>
            <a:endParaRPr lang="uk-UA" sz="2400" dirty="0"/>
          </a:p>
        </p:txBody>
      </p:sp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1168143" y="1871320"/>
            <a:ext cx="66442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2400" dirty="0" smtClean="0"/>
              <a:t>формування </a:t>
            </a:r>
            <a:r>
              <a:rPr lang="uk-UA" sz="2400" b="1" dirty="0" smtClean="0"/>
              <a:t>вміння вчитися </a:t>
            </a:r>
            <a:r>
              <a:rPr lang="uk-UA" sz="2400" dirty="0" smtClean="0"/>
              <a:t>протягом життя і </a:t>
            </a:r>
            <a:r>
              <a:rPr lang="uk-UA" sz="2400" b="1" dirty="0" smtClean="0"/>
              <a:t>швидко адаптуватися </a:t>
            </a:r>
            <a:r>
              <a:rPr lang="uk-UA" sz="2400" dirty="0" smtClean="0"/>
              <a:t>до змін соціокультурного і мультикультурного середовищ;</a:t>
            </a:r>
            <a:endParaRPr lang="uk-UA" sz="2400" dirty="0"/>
          </a:p>
        </p:txBody>
      </p: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1168142" y="3845968"/>
            <a:ext cx="66442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 smtClean="0"/>
              <a:t>опанування</a:t>
            </a:r>
            <a:r>
              <a:rPr lang="uk-UA" sz="2400" dirty="0" smtClean="0"/>
              <a:t> іноземних мов, духовних здобутків інших народів, </a:t>
            </a:r>
            <a:r>
              <a:rPr lang="uk-UA" sz="2400" b="1" dirty="0" smtClean="0"/>
              <a:t>розширення</a:t>
            </a:r>
            <a:r>
              <a:rPr lang="uk-UA" sz="2400" dirty="0" smtClean="0"/>
              <a:t> культурних зв’язків з представниками різних країн</a:t>
            </a:r>
            <a:endParaRPr lang="en-US" altLang="uk-UA" sz="2400" u="sng" dirty="0">
              <a:solidFill>
                <a:srgbClr val="FFFFFF"/>
              </a:solidFill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2915816" y="5046296"/>
            <a:ext cx="3645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глибоке відчуття і збереження «свого», «рідного»</a:t>
            </a:r>
          </a:p>
        </p:txBody>
      </p:sp>
    </p:spTree>
    <p:extLst>
      <p:ext uri="{BB962C8B-B14F-4D97-AF65-F5344CB8AC3E}">
        <p14:creationId xmlns:p14="http://schemas.microsoft.com/office/powerpoint/2010/main" val="18067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/>
          <p:nvPr/>
        </p:nvGrpSpPr>
        <p:grpSpPr>
          <a:xfrm>
            <a:off x="914352" y="809427"/>
            <a:ext cx="7797287" cy="5544616"/>
            <a:chOff x="4343400" y="1562100"/>
            <a:chExt cx="4716445" cy="4343400"/>
          </a:xfrm>
        </p:grpSpPr>
        <p:sp>
          <p:nvSpPr>
            <p:cNvPr id="3" name="Oval 140"/>
            <p:cNvSpPr>
              <a:spLocks noChangeArrowheads="1"/>
            </p:cNvSpPr>
            <p:nvPr/>
          </p:nvSpPr>
          <p:spPr bwMode="gray">
            <a:xfrm>
              <a:off x="4672699" y="1562100"/>
              <a:ext cx="4387146" cy="4343400"/>
            </a:xfrm>
            <a:prstGeom prst="ellipse">
              <a:avLst/>
            </a:prstGeom>
            <a:gradFill rotWithShape="1">
              <a:gsLst>
                <a:gs pos="0">
                  <a:srgbClr val="EAB764"/>
                </a:gs>
                <a:gs pos="100000">
                  <a:srgbClr val="003B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5" name="Group 102"/>
            <p:cNvGrpSpPr>
              <a:grpSpLocks/>
            </p:cNvGrpSpPr>
            <p:nvPr/>
          </p:nvGrpSpPr>
          <p:grpSpPr bwMode="auto">
            <a:xfrm>
              <a:off x="4343400" y="2895600"/>
              <a:ext cx="381000" cy="381000"/>
              <a:chOff x="2078" y="1680"/>
              <a:chExt cx="1615" cy="1615"/>
            </a:xfrm>
          </p:grpSpPr>
          <p:sp>
            <p:nvSpPr>
              <p:cNvPr id="42" name="Oval 10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Oval 10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Oval 10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5" name="Oval 10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6" name="Oval 10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7" name="Oval 10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4343400" y="3352800"/>
              <a:ext cx="381000" cy="381000"/>
              <a:chOff x="2078" y="1680"/>
              <a:chExt cx="1615" cy="1615"/>
            </a:xfrm>
          </p:grpSpPr>
          <p:sp>
            <p:nvSpPr>
              <p:cNvPr id="36" name="Oval 11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Oval 11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Oval 1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9" name="Oval 11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0" name="Oval 1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1" name="Oval 11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>
              <a:off x="4343400" y="3810000"/>
              <a:ext cx="381000" cy="381000"/>
              <a:chOff x="2078" y="1680"/>
              <a:chExt cx="1615" cy="1615"/>
            </a:xfrm>
          </p:grpSpPr>
          <p:sp>
            <p:nvSpPr>
              <p:cNvPr id="30" name="Oval 11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Oval 11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Oval 11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3" name="Oval 12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4" name="Oval 12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35" name="Oval 12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8" name="Group 123"/>
            <p:cNvGrpSpPr>
              <a:grpSpLocks/>
            </p:cNvGrpSpPr>
            <p:nvPr/>
          </p:nvGrpSpPr>
          <p:grpSpPr bwMode="auto">
            <a:xfrm>
              <a:off x="4343400" y="4267200"/>
              <a:ext cx="381000" cy="381000"/>
              <a:chOff x="2078" y="1680"/>
              <a:chExt cx="1615" cy="1615"/>
            </a:xfrm>
          </p:grpSpPr>
          <p:sp>
            <p:nvSpPr>
              <p:cNvPr id="24" name="Oval 12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Oval 12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Oval 12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7" name="Oval 12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8" name="Oval 12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9" name="Oval 12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grpSp>
          <p:nvGrpSpPr>
            <p:cNvPr id="9" name="Group 130"/>
            <p:cNvGrpSpPr>
              <a:grpSpLocks/>
            </p:cNvGrpSpPr>
            <p:nvPr/>
          </p:nvGrpSpPr>
          <p:grpSpPr bwMode="auto">
            <a:xfrm>
              <a:off x="4343400" y="4724400"/>
              <a:ext cx="381000" cy="381000"/>
              <a:chOff x="2078" y="1680"/>
              <a:chExt cx="1615" cy="1615"/>
            </a:xfrm>
          </p:grpSpPr>
          <p:sp>
            <p:nvSpPr>
              <p:cNvPr id="18" name="Oval 13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Oval 13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Oval 13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1" name="Oval 13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2" name="Oval 13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23" name="Oval 136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320019" y="2244634"/>
              <a:ext cx="3092505" cy="65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/>
                <a:t>підготовленого до життя</a:t>
              </a:r>
              <a:r>
                <a:rPr lang="uk-UA" sz="2400" dirty="0" smtClean="0"/>
                <a:t> в сучасному суспільстві,</a:t>
              </a:r>
              <a:endParaRPr lang="en-US" altLang="uk-UA" sz="2400" u="sng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5034813" y="2828204"/>
              <a:ext cx="3873582" cy="65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/>
                <a:t>здатного навчатися</a:t>
              </a:r>
              <a:r>
                <a:rPr lang="uk-UA" sz="2400" dirty="0" smtClean="0"/>
                <a:t> впродовж усього життя, оперувати й управляти інформацією</a:t>
              </a:r>
              <a:endParaRPr lang="en-US" altLang="uk-UA" sz="2400" u="sng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4897804" y="3479169"/>
              <a:ext cx="3936936" cy="361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/>
                <a:t>приймати</a:t>
              </a:r>
              <a:r>
                <a:rPr lang="uk-UA" sz="2400" dirty="0" smtClean="0"/>
                <a:t> виважені рішення, </a:t>
              </a:r>
              <a:endParaRPr lang="en-US" altLang="uk-UA" sz="2400" u="sng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4965281" y="4245269"/>
              <a:ext cx="4012645" cy="361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/>
                <a:t>усвідомлювати </a:t>
              </a:r>
              <a:r>
                <a:rPr lang="uk-UA" sz="2400" dirty="0" smtClean="0"/>
                <a:t>свою роль у державі і світі,</a:t>
              </a:r>
              <a:endParaRPr lang="en-US" altLang="uk-UA" sz="2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Прямокутник 48"/>
          <p:cNvSpPr/>
          <p:nvPr/>
        </p:nvSpPr>
        <p:spPr>
          <a:xfrm>
            <a:off x="2363037" y="4676142"/>
            <a:ext cx="5595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нести відповідальність </a:t>
            </a:r>
            <a:r>
              <a:rPr lang="uk-UA" sz="2400" dirty="0"/>
              <a:t>за власні вчинки</a:t>
            </a:r>
            <a:r>
              <a:rPr lang="uk-UA" dirty="0" smtClean="0"/>
              <a:t>, </a:t>
            </a:r>
            <a:endParaRPr lang="uk-UA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2984109" y="5116068"/>
            <a:ext cx="447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досягати</a:t>
            </a:r>
            <a:r>
              <a:rPr lang="uk-UA" sz="2400" dirty="0"/>
              <a:t> творчої </a:t>
            </a:r>
            <a:r>
              <a:rPr lang="uk-UA" sz="2400" dirty="0" smtClean="0"/>
              <a:t>самореалізації</a:t>
            </a:r>
            <a:endParaRPr lang="uk-UA" dirty="0"/>
          </a:p>
        </p:txBody>
      </p:sp>
      <p:sp>
        <p:nvSpPr>
          <p:cNvPr id="51" name="Прямокутник 50"/>
          <p:cNvSpPr/>
          <p:nvPr/>
        </p:nvSpPr>
        <p:spPr>
          <a:xfrm>
            <a:off x="2604410" y="3673776"/>
            <a:ext cx="471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ефективно </a:t>
            </a:r>
            <a:r>
              <a:rPr lang="uk-UA" sz="2400" b="1" dirty="0"/>
              <a:t>взаємодіяти</a:t>
            </a:r>
            <a:r>
              <a:rPr lang="uk-UA" sz="2400" dirty="0"/>
              <a:t> з </a:t>
            </a:r>
            <a:r>
              <a:rPr lang="uk-UA" sz="2400" dirty="0" smtClean="0"/>
              <a:t>людьми,</a:t>
            </a:r>
            <a:endParaRPr lang="en-US" altLang="uk-UA" sz="2400" dirty="0"/>
          </a:p>
        </p:txBody>
      </p:sp>
      <p:sp>
        <p:nvSpPr>
          <p:cNvPr id="52" name="Прямокутник 51"/>
          <p:cNvSpPr/>
          <p:nvPr/>
        </p:nvSpPr>
        <p:spPr>
          <a:xfrm>
            <a:off x="1606501" y="338909"/>
            <a:ext cx="7274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Формування громадянина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країни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384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7585">
            <a:off x="300163" y="699997"/>
            <a:ext cx="2977050" cy="1986343"/>
          </a:xfrm>
          <a:prstGeom prst="rect">
            <a:avLst/>
          </a:prstGeom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079081" y="602463"/>
            <a:ext cx="5695384" cy="5582606"/>
            <a:chOff x="1485" y="768"/>
            <a:chExt cx="2945" cy="2939"/>
          </a:xfrm>
        </p:grpSpPr>
        <p:sp>
          <p:nvSpPr>
            <p:cNvPr id="4" name="Freeform 22"/>
            <p:cNvSpPr>
              <a:spLocks/>
            </p:cNvSpPr>
            <p:nvPr/>
          </p:nvSpPr>
          <p:spPr bwMode="gray">
            <a:xfrm>
              <a:off x="2600" y="3117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23"/>
            <p:cNvSpPr>
              <a:spLocks/>
            </p:cNvSpPr>
            <p:nvPr/>
          </p:nvSpPr>
          <p:spPr bwMode="gray">
            <a:xfrm rot="3515795">
              <a:off x="1423" y="2688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24"/>
            <p:cNvSpPr>
              <a:spLocks/>
            </p:cNvSpPr>
            <p:nvPr/>
          </p:nvSpPr>
          <p:spPr bwMode="gray">
            <a:xfrm rot="6911251">
              <a:off x="1165" y="1876"/>
              <a:ext cx="1125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gray">
            <a:xfrm rot="10800000">
              <a:off x="1725" y="1060"/>
              <a:ext cx="1554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gray">
            <a:xfrm rot="14400000">
              <a:off x="2955" y="1302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gray">
            <a:xfrm rot="18000000">
              <a:off x="3410" y="2168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819" y="1367"/>
              <a:ext cx="2175" cy="1924"/>
              <a:chOff x="1497" y="1576"/>
              <a:chExt cx="2820" cy="2492"/>
            </a:xfrm>
          </p:grpSpPr>
          <p:sp>
            <p:nvSpPr>
              <p:cNvPr id="18" name="Oval 41"/>
              <p:cNvSpPr>
                <a:spLocks noChangeArrowheads="1"/>
              </p:cNvSpPr>
              <p:nvPr/>
            </p:nvSpPr>
            <p:spPr bwMode="gray">
              <a:xfrm>
                <a:off x="1497" y="1576"/>
                <a:ext cx="2820" cy="2492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gray">
              <a:xfrm>
                <a:off x="1990" y="1651"/>
                <a:ext cx="1834" cy="7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20" name="Прямокутник 19"/>
          <p:cNvSpPr/>
          <p:nvPr/>
        </p:nvSpPr>
        <p:spPr>
          <a:xfrm>
            <a:off x="4575857" y="526304"/>
            <a:ext cx="4243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Держстандарт базової і повної середньої освіти 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7092280" y="1589852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Концепція літературної </a:t>
            </a:r>
            <a:r>
              <a:rPr lang="uk-UA" b="1" dirty="0"/>
              <a:t>освіти 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404073" y="4167277"/>
            <a:ext cx="2769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</a:t>
            </a:r>
            <a:r>
              <a:rPr lang="uk-UA" b="1" dirty="0" smtClean="0"/>
              <a:t>рограма </a:t>
            </a:r>
            <a:r>
              <a:rPr lang="uk-UA" b="1" dirty="0"/>
              <a:t>із зарубіжної літератури(2012 року зі змінами 2015)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6371108" y="4709271"/>
            <a:ext cx="2772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Концепція національно-патріотичного виховання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3395111" y="2489057"/>
            <a:ext cx="3302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«</a:t>
            </a:r>
            <a:r>
              <a:rPr lang="uk-UA" b="1" i="1" dirty="0" smtClean="0"/>
              <a:t>Виховання </a:t>
            </a:r>
            <a:r>
              <a:rPr lang="uk-UA" b="1" i="1" dirty="0"/>
              <a:t>любові до української мови і літератури як органічного складника світової культури, прагнення до збереження рідної мови, національних традицій і цінностей в умовах глобалізації світу</a:t>
            </a:r>
            <a:r>
              <a:rPr lang="uk-UA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585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3"/>
          <p:cNvSpPr>
            <a:spLocks noChangeArrowheads="1"/>
          </p:cNvSpPr>
          <p:nvPr/>
        </p:nvSpPr>
        <p:spPr bwMode="gray">
          <a:xfrm>
            <a:off x="3623564" y="4801246"/>
            <a:ext cx="2242086" cy="546286"/>
          </a:xfrm>
          <a:prstGeom prst="downArrow">
            <a:avLst>
              <a:gd name="adj1" fmla="val 56417"/>
              <a:gd name="adj2" fmla="val 48338"/>
            </a:avLst>
          </a:prstGeom>
          <a:gradFill rotWithShape="0">
            <a:gsLst>
              <a:gs pos="0">
                <a:srgbClr val="006666">
                  <a:alpha val="10001"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gray">
          <a:xfrm rot="10800000">
            <a:off x="3647764" y="1979962"/>
            <a:ext cx="2242086" cy="546285"/>
          </a:xfrm>
          <a:prstGeom prst="downArrow">
            <a:avLst>
              <a:gd name="adj1" fmla="val 56417"/>
              <a:gd name="adj2" fmla="val 48338"/>
            </a:avLst>
          </a:prstGeom>
          <a:gradFill rotWithShape="0">
            <a:gsLst>
              <a:gs pos="0">
                <a:srgbClr val="969696"/>
              </a:gs>
              <a:gs pos="100000">
                <a:srgbClr val="006666">
                  <a:alpha val="1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2843808" y="2640950"/>
            <a:ext cx="947519" cy="2138931"/>
          </a:xfrm>
          <a:prstGeom prst="leftArrow">
            <a:avLst>
              <a:gd name="adj1" fmla="val 62037"/>
              <a:gd name="adj2" fmla="val 54861"/>
            </a:avLst>
          </a:prstGeom>
          <a:gradFill rotWithShape="0">
            <a:gsLst>
              <a:gs pos="0">
                <a:srgbClr val="969696"/>
              </a:gs>
              <a:gs pos="100000">
                <a:srgbClr val="006666">
                  <a:alpha val="9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5699012" y="2635707"/>
            <a:ext cx="754934" cy="2138931"/>
          </a:xfrm>
          <a:prstGeom prst="rightArrow">
            <a:avLst>
              <a:gd name="adj1" fmla="val 61269"/>
              <a:gd name="adj2" fmla="val 54398"/>
            </a:avLst>
          </a:prstGeom>
          <a:gradFill rotWithShape="0">
            <a:gsLst>
              <a:gs pos="0">
                <a:srgbClr val="006666">
                  <a:alpha val="10001"/>
                </a:srgbClr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9872" y="1914859"/>
            <a:ext cx="3045519" cy="34326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21176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>
              <a:latin typeface="Verdana" pitchFamily="34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453946" y="1877463"/>
            <a:ext cx="2520432" cy="334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21176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>
              <a:latin typeface="Verdana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2114305" y="794065"/>
            <a:ext cx="5367813" cy="1185898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gray">
          <a:xfrm>
            <a:off x="2058486" y="5255200"/>
            <a:ext cx="5536185" cy="1195437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4" name="Групувати 33"/>
          <p:cNvGrpSpPr/>
          <p:nvPr/>
        </p:nvGrpSpPr>
        <p:grpSpPr>
          <a:xfrm>
            <a:off x="3362425" y="2560905"/>
            <a:ext cx="2738334" cy="2412900"/>
            <a:chOff x="3637264" y="2560905"/>
            <a:chExt cx="2191422" cy="2111754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637264" y="3273882"/>
              <a:ext cx="2180922" cy="71297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3647764" y="2560905"/>
              <a:ext cx="2180922" cy="71297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gray">
            <a:xfrm>
              <a:off x="3706543" y="3986859"/>
              <a:ext cx="2111643" cy="6858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4" name="Прямокутник 23"/>
          <p:cNvSpPr/>
          <p:nvPr/>
        </p:nvSpPr>
        <p:spPr>
          <a:xfrm>
            <a:off x="2412372" y="1171554"/>
            <a:ext cx="507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– </a:t>
            </a:r>
            <a:r>
              <a:rPr lang="uk-UA" dirty="0"/>
              <a:t>процес вивчення зарубіжної літератури у 5-7 класах загальноосвітніх навчальних закладів.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3828171" y="794065"/>
            <a:ext cx="2248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Об’єкт дослідження </a:t>
            </a:r>
            <a:endParaRPr lang="uk-UA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2685997" y="5633041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–  </a:t>
            </a:r>
            <a:r>
              <a:rPr lang="uk-UA" dirty="0" smtClean="0"/>
              <a:t>українознавче </a:t>
            </a:r>
            <a:r>
              <a:rPr lang="uk-UA" dirty="0"/>
              <a:t>спрямування уроків зарубіжної літератури у 5-7 </a:t>
            </a:r>
            <a:r>
              <a:rPr lang="uk-UA" dirty="0" smtClean="0"/>
              <a:t>класах</a:t>
            </a:r>
            <a:endParaRPr lang="uk-UA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3551386" y="5263709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Предмет дослідження </a:t>
            </a:r>
            <a:endParaRPr lang="uk-UA" dirty="0"/>
          </a:p>
        </p:txBody>
      </p:sp>
      <p:sp>
        <p:nvSpPr>
          <p:cNvPr id="28" name="Прямокутник 27"/>
          <p:cNvSpPr/>
          <p:nvPr/>
        </p:nvSpPr>
        <p:spPr>
          <a:xfrm>
            <a:off x="211834" y="1988471"/>
            <a:ext cx="2824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здійснити аналіз </a:t>
            </a:r>
            <a:r>
              <a:rPr lang="uk-UA" dirty="0"/>
              <a:t>стану досліджуваної проблеми у практиці викладання шкільного курсу зарубіжної літератури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11054" y="3705173"/>
            <a:ext cx="3044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дослідити  </a:t>
            </a:r>
            <a:r>
              <a:rPr lang="uk-UA" dirty="0"/>
              <a:t>українознавчий </a:t>
            </a:r>
            <a:r>
              <a:rPr lang="uk-UA" b="1" dirty="0"/>
              <a:t>потенціал</a:t>
            </a:r>
            <a:r>
              <a:rPr lang="uk-UA" dirty="0"/>
              <a:t> навчальної дисципліни шляхом аналізу програми для 5-6 </a:t>
            </a:r>
            <a:r>
              <a:rPr lang="uk-UA" dirty="0" smtClean="0"/>
              <a:t>класах</a:t>
            </a:r>
            <a:endParaRPr lang="uk-UA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6627512" y="2396718"/>
            <a:ext cx="2120952" cy="20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визначити</a:t>
            </a:r>
            <a:r>
              <a:rPr lang="uk-UA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основні напрями роботи вчителя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зміст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ф</a:t>
            </a:r>
            <a:r>
              <a:rPr lang="uk-UA" dirty="0" smtClean="0"/>
              <a:t>орми і методи роботи</a:t>
            </a:r>
            <a:endParaRPr lang="uk-UA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505452" y="-10565"/>
            <a:ext cx="844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Українознавчий аспект </a:t>
            </a:r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вивчення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зарубіжної літератури у 5-7 класах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3404570" y="2759271"/>
            <a:ext cx="2667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– </a:t>
            </a:r>
            <a:r>
              <a:rPr lang="uk-UA" dirty="0"/>
              <a:t>вивчити </a:t>
            </a:r>
            <a:r>
              <a:rPr lang="uk-UA" dirty="0" smtClean="0"/>
              <a:t>зміст </a:t>
            </a:r>
            <a:r>
              <a:rPr lang="uk-UA" dirty="0"/>
              <a:t>і визначити методику використання матеріалів українознавчого спрямування в процесі вивчення зарубіжної літератури у 5-7 класах</a:t>
            </a:r>
          </a:p>
        </p:txBody>
      </p:sp>
      <p:sp>
        <p:nvSpPr>
          <p:cNvPr id="35" name="Прямокутник 34"/>
          <p:cNvSpPr/>
          <p:nvPr/>
        </p:nvSpPr>
        <p:spPr>
          <a:xfrm>
            <a:off x="4372499" y="2411233"/>
            <a:ext cx="7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Мета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/>
          <p:nvPr/>
        </p:nvGrpSpPr>
        <p:grpSpPr>
          <a:xfrm>
            <a:off x="323528" y="189667"/>
            <a:ext cx="8640960" cy="6127567"/>
            <a:chOff x="914400" y="1039223"/>
            <a:chExt cx="7315200" cy="5209177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914400" y="3092450"/>
              <a:ext cx="2295525" cy="3155950"/>
            </a:xfrm>
            <a:prstGeom prst="roundRect">
              <a:avLst>
                <a:gd name="adj" fmla="val 4690"/>
              </a:avLst>
            </a:prstGeom>
            <a:solidFill>
              <a:srgbClr val="D2D8A8"/>
            </a:solidFill>
            <a:ln w="57150">
              <a:solidFill>
                <a:srgbClr val="88CE5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1130299" y="2384425"/>
              <a:ext cx="1863725" cy="10420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3424238" y="2543613"/>
              <a:ext cx="2295525" cy="3459926"/>
            </a:xfrm>
            <a:prstGeom prst="roundRect">
              <a:avLst>
                <a:gd name="adj" fmla="val 4690"/>
              </a:avLst>
            </a:prstGeom>
            <a:solidFill>
              <a:srgbClr val="F1D08F"/>
            </a:solidFill>
            <a:ln w="57150">
              <a:solidFill>
                <a:srgbClr val="D791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gray">
            <a:xfrm>
              <a:off x="3640137" y="1969051"/>
              <a:ext cx="1863725" cy="10309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5934075" y="2160588"/>
              <a:ext cx="2295525" cy="3842951"/>
            </a:xfrm>
            <a:prstGeom prst="roundRect">
              <a:avLst>
                <a:gd name="adj" fmla="val 4690"/>
              </a:avLst>
            </a:prstGeom>
            <a:solidFill>
              <a:srgbClr val="6FC5E3"/>
            </a:solidFill>
            <a:ln w="57150">
              <a:solidFill>
                <a:srgbClr val="4B71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gray">
            <a:xfrm>
              <a:off x="6163355" y="1556793"/>
              <a:ext cx="1863725" cy="1105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gray">
            <a:xfrm>
              <a:off x="2169948" y="1644045"/>
              <a:ext cx="1466850" cy="115728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gray">
            <a:xfrm>
              <a:off x="5073649" y="1039223"/>
              <a:ext cx="1466850" cy="1155700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323528" y="3253451"/>
            <a:ext cx="2651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В.Г</a:t>
            </a:r>
            <a:r>
              <a:rPr lang="uk-UA" dirty="0"/>
              <a:t>. </a:t>
            </a:r>
            <a:r>
              <a:rPr lang="uk-UA" dirty="0" smtClean="0"/>
              <a:t>Бєлінський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М.О</a:t>
            </a:r>
            <a:r>
              <a:rPr lang="uk-UA" dirty="0"/>
              <a:t>. </a:t>
            </a:r>
            <a:r>
              <a:rPr lang="uk-UA" dirty="0" smtClean="0"/>
              <a:t>Добролюбов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М.Г. Чернишевський </a:t>
            </a:r>
            <a:r>
              <a:rPr lang="uk-UA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М.О</a:t>
            </a:r>
            <a:r>
              <a:rPr lang="uk-UA" dirty="0"/>
              <a:t>. </a:t>
            </a:r>
            <a:r>
              <a:rPr lang="uk-UA" dirty="0" smtClean="0"/>
              <a:t>Некрасов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Н.С.  </a:t>
            </a:r>
            <a:r>
              <a:rPr lang="uk-UA" dirty="0" err="1" smtClean="0"/>
              <a:t>Лесков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Д.Н</a:t>
            </a:r>
            <a:r>
              <a:rPr lang="uk-UA" dirty="0"/>
              <a:t>. </a:t>
            </a:r>
            <a:r>
              <a:rPr lang="uk-UA" dirty="0" err="1" smtClean="0"/>
              <a:t>Мамін</a:t>
            </a:r>
            <a:r>
              <a:rPr lang="uk-UA" dirty="0" smtClean="0"/>
              <a:t>-Сибіряк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Н.В</a:t>
            </a:r>
            <a:r>
              <a:rPr lang="uk-UA" dirty="0"/>
              <a:t>. Успенський </a:t>
            </a:r>
            <a:r>
              <a:rPr lang="uk-UA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Г.І</a:t>
            </a:r>
            <a:r>
              <a:rPr lang="uk-UA" dirty="0"/>
              <a:t>. </a:t>
            </a:r>
            <a:r>
              <a:rPr lang="uk-UA" dirty="0" smtClean="0"/>
              <a:t>Успенський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В.Г</a:t>
            </a:r>
            <a:r>
              <a:rPr lang="uk-UA" dirty="0"/>
              <a:t>. </a:t>
            </a:r>
            <a:r>
              <a:rPr lang="uk-UA" dirty="0" smtClean="0"/>
              <a:t>Короленко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М</a:t>
            </a:r>
            <a:r>
              <a:rPr lang="uk-UA" dirty="0"/>
              <a:t>. Горький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3484713" y="3137250"/>
            <a:ext cx="22393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prstClr val="black"/>
                </a:solidFill>
              </a:rPr>
              <a:t>Г.С. Сковорода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К</a:t>
            </a:r>
            <a:r>
              <a:rPr lang="uk-UA" dirty="0"/>
              <a:t>. </a:t>
            </a:r>
            <a:r>
              <a:rPr lang="uk-UA" dirty="0" smtClean="0"/>
              <a:t>Ушинський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О. Духнович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С. Русова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В. Сухомлинський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384731" y="2213186"/>
            <a:ext cx="25797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Є. </a:t>
            </a:r>
            <a:r>
              <a:rPr lang="uk-UA" dirty="0" smtClean="0"/>
              <a:t>Пасічник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</a:t>
            </a:r>
            <a:r>
              <a:rPr lang="uk-UA" dirty="0"/>
              <a:t>. </a:t>
            </a:r>
            <a:r>
              <a:rPr lang="uk-UA" dirty="0" smtClean="0"/>
              <a:t>Янко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</a:t>
            </a:r>
            <a:r>
              <a:rPr lang="uk-UA" dirty="0"/>
              <a:t>. </a:t>
            </a:r>
            <a:r>
              <a:rPr lang="uk-UA" dirty="0" smtClean="0"/>
              <a:t>Фесенко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Г</a:t>
            </a:r>
            <a:r>
              <a:rPr lang="uk-UA" dirty="0"/>
              <a:t>. </a:t>
            </a:r>
            <a:r>
              <a:rPr lang="uk-UA" dirty="0" smtClean="0"/>
              <a:t>Самойленко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</a:t>
            </a:r>
            <a:r>
              <a:rPr lang="uk-UA" dirty="0"/>
              <a:t>. Лисенко </a:t>
            </a:r>
            <a:r>
              <a:rPr lang="uk-UA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Ж</a:t>
            </a:r>
            <a:r>
              <a:rPr lang="uk-UA" dirty="0"/>
              <a:t>. </a:t>
            </a:r>
            <a:r>
              <a:rPr lang="uk-UA" dirty="0" smtClean="0"/>
              <a:t>Клименко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</a:t>
            </a:r>
            <a:r>
              <a:rPr lang="uk-UA" dirty="0"/>
              <a:t>. </a:t>
            </a:r>
            <a:r>
              <a:rPr lang="uk-UA" dirty="0" smtClean="0"/>
              <a:t>Лісовський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С. </a:t>
            </a:r>
            <a:r>
              <a:rPr lang="uk-UA" dirty="0" err="1" smtClean="0"/>
              <a:t>Пультер</a:t>
            </a:r>
            <a:r>
              <a:rPr lang="uk-UA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</a:t>
            </a:r>
            <a:r>
              <a:rPr lang="uk-UA" dirty="0"/>
              <a:t>. </a:t>
            </a:r>
            <a:r>
              <a:rPr lang="uk-UA" dirty="0" err="1" smtClean="0"/>
              <a:t>Сафарян</a:t>
            </a:r>
            <a:r>
              <a:rPr lang="uk-UA" dirty="0"/>
              <a:t> 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</a:t>
            </a:r>
            <a:r>
              <a:rPr lang="uk-UA" dirty="0"/>
              <a:t>. </a:t>
            </a:r>
            <a:r>
              <a:rPr lang="uk-UA" dirty="0" err="1" smtClean="0"/>
              <a:t>Черкезова</a:t>
            </a:r>
            <a:r>
              <a:rPr lang="uk-UA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</a:t>
            </a:r>
            <a:r>
              <a:rPr lang="uk-UA" dirty="0"/>
              <a:t>. Кирилюк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Л</a:t>
            </a:r>
            <a:r>
              <a:rPr lang="uk-UA" dirty="0"/>
              <a:t>. </a:t>
            </a:r>
            <a:r>
              <a:rPr lang="uk-UA" dirty="0" smtClean="0"/>
              <a:t>Мірошниченко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Волинець </a:t>
            </a:r>
            <a:r>
              <a:rPr lang="uk-UA" dirty="0"/>
              <a:t>І.М.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219" y="21306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Художній рівень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3887925" y="14289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Педагогічний</a:t>
            </a:r>
          </a:p>
          <a:p>
            <a:r>
              <a:rPr lang="uk-UA" dirty="0" smtClean="0"/>
              <a:t>рівень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6893247" y="93545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Методичний рівень</a:t>
            </a:r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435062" y="193235"/>
            <a:ext cx="5817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 розробки проблеми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519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99592" y="260648"/>
            <a:ext cx="7560840" cy="6336704"/>
            <a:chOff x="1292" y="816"/>
            <a:chExt cx="3172" cy="3264"/>
          </a:xfrm>
        </p:grpSpPr>
        <p:sp>
          <p:nvSpPr>
            <p:cNvPr id="3" name="Freeform 25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28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" name="Freeform 24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8" name="Прямокутник 17"/>
          <p:cNvSpPr/>
          <p:nvPr/>
        </p:nvSpPr>
        <p:spPr>
          <a:xfrm>
            <a:off x="1544418" y="2228024"/>
            <a:ext cx="2692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етапи </a:t>
            </a:r>
            <a:r>
              <a:rPr lang="uk-UA" dirty="0" smtClean="0"/>
              <a:t>становлення</a:t>
            </a:r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3632821" y="1093860"/>
            <a:ext cx="2261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напрями </a:t>
            </a:r>
            <a:r>
              <a:rPr lang="uk-UA" dirty="0" smtClean="0"/>
              <a:t>вивчення </a:t>
            </a:r>
            <a:r>
              <a:rPr lang="uk-UA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старшокласниками</a:t>
            </a:r>
            <a:endParaRPr lang="uk-UA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 rot="20977792">
            <a:off x="5409772" y="2135691"/>
            <a:ext cx="2577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психолого-педагогічні </a:t>
            </a:r>
            <a:r>
              <a:rPr lang="uk-UA" dirty="0"/>
              <a:t>засади вивчення </a:t>
            </a:r>
            <a:r>
              <a:rPr lang="uk-UA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старшокласниками</a:t>
            </a:r>
            <a:endParaRPr lang="uk-UA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8034" y="3185431"/>
            <a:ext cx="176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Літературне краєзнавство</a:t>
            </a:r>
            <a:endParaRPr lang="uk-UA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3571502" y="5031800"/>
            <a:ext cx="20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жерела вивчення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576264" y="4117299"/>
            <a:ext cx="187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система вивчення та  методологічна основа</a:t>
            </a:r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5173797" y="4378966"/>
            <a:ext cx="22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критерії рівня знань 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6004014" y="215062"/>
            <a:ext cx="2485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І. М .Волинець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2513" y="153507"/>
            <a:ext cx="27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1896203" y="365976"/>
            <a:ext cx="61534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   -    11</a:t>
            </a:r>
            <a:endParaRPr lang="uk-UA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390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1364</Words>
  <Application>Microsoft Office PowerPoint</Application>
  <PresentationFormat>Екран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Зоя</dc:creator>
  <cp:lastModifiedBy>Зоя</cp:lastModifiedBy>
  <cp:revision>49</cp:revision>
  <dcterms:created xsi:type="dcterms:W3CDTF">2015-11-17T18:07:03Z</dcterms:created>
  <dcterms:modified xsi:type="dcterms:W3CDTF">2017-03-13T21:13:48Z</dcterms:modified>
</cp:coreProperties>
</file>