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2" r:id="rId7"/>
    <p:sldId id="263" r:id="rId8"/>
    <p:sldId id="268" r:id="rId9"/>
    <p:sldId id="264" r:id="rId10"/>
    <p:sldId id="266" r:id="rId11"/>
    <p:sldId id="270" r:id="rId12"/>
    <p:sldId id="267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Компас\Pictures\блестки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2715-C3D4-43AC-A296-FCB557220701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DB43-6033-4058-B1DB-A8C82E47A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ED37-6727-4115-883D-120E850C0AC8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E6BC-D37E-4598-A823-B0FA344F4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9132-5543-4109-B0FA-CBEC1796C491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15B8-1A07-4FF2-87A6-1D09E359B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269E-81AC-4325-80D2-6C97ECD9BE8B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7C6C-92CA-4CC8-B61C-5250868E5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0A97-1AC8-47B4-AAEC-1FE2F107059B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4EE8-A23C-4995-83AF-9B1E5986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DC83-4D6D-4D75-BA55-65A5728D00A0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83590-4AFB-484A-AA3C-DD356A4F4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6B93-6137-4EB7-BCA5-C6EAF2C453DD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0432-1604-470E-9D8D-5F123010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5E42-7EF8-426C-9AB5-DE2A693E7D1B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1B3D-D615-43F0-A357-AFD5C50D9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852A-E851-408F-B498-24F085308FCF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9645-3C09-4886-A374-B26C08E87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0E74-EF69-49DE-8D6A-0BF6A5FD47FD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4BE5-91BB-46F8-AC71-59C6DA6AA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5453-1760-43FB-8CC3-5FFAFD612C89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F216-F6DC-406A-B7A6-8977D854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71E3-2C3A-496C-9096-2EE268AC704C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9206-7172-4FB0-AFE5-BAAD07C2D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0d12228126cf5115e9a5eea923997628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5281613"/>
            <a:ext cx="19669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90DE3-D35F-49A2-9898-13F4790BF3B1}" type="datetimeFigureOut">
              <a:rPr lang="ru-RU"/>
              <a:pPr>
                <a:defRPr/>
              </a:pPr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C48109-161A-4D9E-88A5-4EB5D0BB6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8" descr="0d12228126cf5115e9a5eea923997628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177088" y="5281613"/>
            <a:ext cx="1966912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9" descr="0d12228126cf5115e9a5eea923997628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292725" y="5281613"/>
            <a:ext cx="1965325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0" descr="0d12228126cf5115e9a5eea923997628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5281613"/>
            <a:ext cx="19669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11" descr="0d12228126cf5115e9a5eea923997628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708400" y="5281613"/>
            <a:ext cx="1966913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thickThin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9388" y="1989138"/>
            <a:ext cx="7962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5400" b="1">
                <a:latin typeface="Times New Roman" pitchFamily="18" charset="0"/>
              </a:rPr>
              <a:t>                   Тема</a:t>
            </a:r>
          </a:p>
          <a:p>
            <a:r>
              <a:rPr lang="uk-UA" sz="5400" b="1">
                <a:latin typeface="Times New Roman" pitchFamily="18" charset="0"/>
              </a:rPr>
              <a:t> </a:t>
            </a:r>
            <a:r>
              <a:rPr lang="ru-RU" sz="5400" b="1">
                <a:latin typeface="Times New Roman" pitchFamily="18" charset="0"/>
              </a:rPr>
              <a:t>Відокремлені означення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latin typeface="Times New Roman" pitchFamily="18" charset="0"/>
              </a:rPr>
              <a:t>Хвилинка релаксійного розвантаження</a:t>
            </a:r>
            <a:endParaRPr lang="ru-RU" sz="4000" b="1" smtClean="0">
              <a:latin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205038"/>
            <a:ext cx="6657975" cy="273685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marL="838200" indent="-838200"/>
            <a:r>
              <a:rPr lang="uk-UA" sz="4000" b="1" smtClean="0">
                <a:latin typeface="Times New Roman" pitchFamily="18" charset="0"/>
              </a:rPr>
              <a:t>«Бубусина скриня фразеологізмім»</a:t>
            </a:r>
            <a:endParaRPr lang="ru-RU" sz="4000" b="1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 b="1" i="1" smtClean="0">
                <a:latin typeface="Times New Roman" pitchFamily="18" charset="0"/>
              </a:rPr>
              <a:t>Н</a:t>
            </a:r>
            <a:r>
              <a:rPr lang="ru-RU" sz="4000" b="1" i="1" smtClean="0">
                <a:latin typeface="Times New Roman" pitchFamily="18" charset="0"/>
              </a:rPr>
              <a:t>а рушнику стоя́ти</a:t>
            </a:r>
          </a:p>
          <a:p>
            <a:r>
              <a:rPr lang="ru-RU" sz="4000" b="1" i="1" smtClean="0">
                <a:latin typeface="Times New Roman" pitchFamily="18" charset="0"/>
              </a:rPr>
              <a:t>Рушники подавати</a:t>
            </a:r>
          </a:p>
          <a:p>
            <a:r>
              <a:rPr lang="ru-RU" sz="4000" b="1" i="1" smtClean="0">
                <a:latin typeface="Times New Roman" pitchFamily="18" charset="0"/>
              </a:rPr>
              <a:t>Верну́тися з рушника́ми</a:t>
            </a:r>
          </a:p>
          <a:p>
            <a:r>
              <a:rPr lang="ru-RU" sz="4000" b="1" i="1" smtClean="0">
                <a:latin typeface="Times New Roman" pitchFamily="18" charset="0"/>
              </a:rPr>
              <a:t>Готува́ти рушники́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Робота з ілюстрацією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12875"/>
            <a:ext cx="7056437" cy="3622675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latin typeface="Times New Roman" pitchFamily="18" charset="0"/>
              </a:rPr>
              <a:t>Мовознавчий  трансформер</a:t>
            </a:r>
            <a:r>
              <a:rPr lang="uk-UA" sz="4000" smtClean="0">
                <a:latin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</a:rPr>
            </a:b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Мама вишила мені</a:t>
            </a:r>
            <a:r>
              <a:rPr lang="uk-UA" smtClean="0">
                <a:latin typeface="Times New Roman" pitchFamily="18" charset="0"/>
              </a:rPr>
              <a:t> к</a:t>
            </a:r>
            <a:r>
              <a:rPr lang="ru-RU" smtClean="0">
                <a:latin typeface="Times New Roman" pitchFamily="18" charset="0"/>
              </a:rPr>
              <a:t>вітами сорочку</a:t>
            </a:r>
            <a:r>
              <a:rPr lang="uk-UA" smtClean="0">
                <a:latin typeface="Times New Roman" pitchFamily="18" charset="0"/>
              </a:rPr>
              <a:t>.</a:t>
            </a:r>
          </a:p>
          <a:p>
            <a:r>
              <a:rPr lang="uk-UA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Я біленький рушничок </a:t>
            </a:r>
            <a:r>
              <a:rPr lang="uk-UA" smtClean="0">
                <a:latin typeface="Times New Roman" pitchFamily="18" charset="0"/>
              </a:rPr>
              <a:t>ш</a:t>
            </a:r>
            <a:r>
              <a:rPr lang="ru-RU" smtClean="0">
                <a:latin typeface="Times New Roman" pitchFamily="18" charset="0"/>
              </a:rPr>
              <a:t>овком вишивала</a:t>
            </a:r>
            <a:r>
              <a:rPr lang="uk-UA" smtClean="0">
                <a:latin typeface="Times New Roman" pitchFamily="18" charset="0"/>
              </a:rPr>
              <a:t>.</a:t>
            </a:r>
          </a:p>
          <a:p>
            <a:r>
              <a:rPr lang="uk-UA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Мама своїй донечці</a:t>
            </a:r>
            <a:r>
              <a:rPr lang="uk-UA" smtClean="0">
                <a:latin typeface="Times New Roman" pitchFamily="18" charset="0"/>
              </a:rPr>
              <a:t> л</a:t>
            </a:r>
            <a:r>
              <a:rPr lang="ru-RU" smtClean="0">
                <a:latin typeface="Times New Roman" pitchFamily="18" charset="0"/>
              </a:rPr>
              <a:t>ьолю вишивала,</a:t>
            </a:r>
            <a:r>
              <a:rPr lang="uk-UA" smtClean="0">
                <a:latin typeface="Times New Roman" pitchFamily="18" charset="0"/>
              </a:rPr>
              <a:t> в</a:t>
            </a:r>
            <a:r>
              <a:rPr lang="ru-RU" smtClean="0">
                <a:latin typeface="Times New Roman" pitchFamily="18" charset="0"/>
              </a:rPr>
              <a:t>узлики на пам'ять</a:t>
            </a:r>
            <a:r>
              <a:rPr lang="uk-UA" smtClean="0">
                <a:latin typeface="Times New Roman" pitchFamily="18" charset="0"/>
              </a:rPr>
              <a:t> д</a:t>
            </a:r>
            <a:r>
              <a:rPr lang="ru-RU" smtClean="0">
                <a:latin typeface="Times New Roman" pitchFamily="18" charset="0"/>
              </a:rPr>
              <a:t>онечці в'язала.</a:t>
            </a:r>
          </a:p>
          <a:p>
            <a:r>
              <a:rPr lang="ru-RU" smtClean="0">
                <a:latin typeface="Times New Roman" pitchFamily="18" charset="0"/>
              </a:rPr>
              <a:t>Вишивать навчуся, вишию з любов’ю </a:t>
            </a:r>
            <a:r>
              <a:rPr lang="uk-UA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рушничок чудовий </a:t>
            </a:r>
            <a:r>
              <a:rPr lang="uk-UA" smtClean="0"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на портрет Шевченка.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</a:rPr>
              <a:t>Підсумок уроку</a:t>
            </a:r>
            <a:r>
              <a:rPr lang="ru-RU" smtClean="0"/>
              <a:t>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uk-UA" smtClean="0"/>
              <a:t>       </a:t>
            </a:r>
          </a:p>
          <a:p>
            <a:pPr algn="ctr">
              <a:buFont typeface="Arial" charset="0"/>
              <a:buNone/>
            </a:pPr>
            <a:r>
              <a:rPr lang="uk-UA" sz="4400" smtClean="0">
                <a:latin typeface="Times New Roman" pitchFamily="18" charset="0"/>
              </a:rPr>
              <a:t>Інтерактивна вправа</a:t>
            </a:r>
          </a:p>
          <a:p>
            <a:pPr algn="ctr">
              <a:buFont typeface="Arial" charset="0"/>
              <a:buNone/>
            </a:pPr>
            <a:r>
              <a:rPr lang="uk-UA" sz="4400" smtClean="0">
                <a:latin typeface="Times New Roman" pitchFamily="18" charset="0"/>
              </a:rPr>
              <a:t> «Рушник»</a:t>
            </a:r>
            <a:endParaRPr lang="ru-RU" sz="4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</a:rPr>
              <a:t>Домашнє завдання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</a:rPr>
              <a:t>Виконати вправу .</a:t>
            </a:r>
          </a:p>
          <a:p>
            <a:r>
              <a:rPr lang="uk-UA" smtClean="0">
                <a:latin typeface="Times New Roman" pitchFamily="18" charset="0"/>
              </a:rPr>
              <a:t>Написати твір про рушник в українському побуті, використовуючи відокремлені означення.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latin typeface="Times New Roman" pitchFamily="18" charset="0"/>
              </a:rPr>
              <a:t>Мета</a:t>
            </a:r>
            <a:endParaRPr lang="ru-RU" sz="5400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поглибити знання учнів про відокремлені означення, ознайомити  з основними способами морфологічного вираження відокремлених означень, їх місцем у реченні відповідно до означуваного слова;</a:t>
            </a:r>
            <a:r>
              <a:rPr lang="uk-UA" sz="2400" smtClean="0"/>
              <a:t> </a:t>
            </a:r>
            <a:r>
              <a:rPr lang="ru-RU" sz="2400" smtClean="0"/>
              <a:t>формувати вміння знаходити у тексті відокремлені й невідокремлені означення, аналізувати їх, правильно інтонувати речення з відокремленими означеннями, правильно будувати речення з дієприкметниковим зворотом;</a:t>
            </a:r>
            <a:r>
              <a:rPr lang="uk-UA" sz="2400" smtClean="0"/>
              <a:t> </a:t>
            </a:r>
            <a:r>
              <a:rPr lang="ru-RU" sz="2400" smtClean="0"/>
              <a:t>розвивати творчі вміння трансформувати речення з невідокремленими означеннями на речення з відокремленими означеннями;</a:t>
            </a:r>
            <a:r>
              <a:rPr lang="uk-UA" sz="2400" smtClean="0"/>
              <a:t> </a:t>
            </a:r>
            <a:r>
              <a:rPr lang="ru-RU" sz="2400" smtClean="0"/>
              <a:t>виховувати любов і шану до </a:t>
            </a:r>
            <a:r>
              <a:rPr lang="uk-UA" sz="2400" smtClean="0"/>
              <a:t>традицій рідного народу</a:t>
            </a:r>
            <a:r>
              <a:rPr lang="ru-RU" sz="2400" smtClean="0"/>
              <a:t>.</a:t>
            </a:r>
            <a:endParaRPr lang="ru-RU" sz="24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</a:rPr>
              <a:t>Епіграф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uk-UA" sz="36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uk-UA" sz="360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uk-UA" sz="3600" smtClean="0">
                <a:latin typeface="Times New Roman" pitchFamily="18" charset="0"/>
              </a:rPr>
              <a:t>Ой прийми, синочку, рушничок від мене</a:t>
            </a:r>
          </a:p>
          <a:p>
            <a:pPr>
              <a:buFont typeface="Arial" charset="0"/>
              <a:buNone/>
            </a:pPr>
            <a:r>
              <a:rPr lang="uk-UA" sz="3600" smtClean="0">
                <a:latin typeface="Times New Roman" pitchFamily="18" charset="0"/>
              </a:rPr>
              <a:t> Від зла, від спокуси, най береже тебе…</a:t>
            </a:r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latin typeface="Times New Roman" pitchFamily="18" charset="0"/>
              </a:rPr>
              <a:t>Гра «Вишитий рушник»</a:t>
            </a:r>
            <a:r>
              <a:rPr lang="uk-UA" sz="4000" smtClean="0">
                <a:latin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</a:rPr>
            </a:b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Синтаксис - це…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Просте речення - це…</a:t>
            </a: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Другорядні члени це…</a:t>
            </a:r>
            <a:endParaRPr lang="ru-RU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 Означення – це …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 Узгоджені означення – це …</a:t>
            </a:r>
            <a:endParaRPr lang="uk-UA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Відокремлені члени –це…</a:t>
            </a:r>
            <a:endParaRPr lang="ru-RU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 Дієприкметниковий зворот – це…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  Дієприкметниковий зворот виділяється комами, якщо …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У реченні дієприкметниковий зворот виступає…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Його підкреслюють…</a:t>
            </a:r>
            <a:endParaRPr lang="uk-UA" sz="24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400" smtClean="0">
                <a:latin typeface="Times New Roman" pitchFamily="18" charset="0"/>
              </a:rPr>
              <a:t>Чим ускладнене речення…</a:t>
            </a:r>
            <a:r>
              <a:rPr lang="ru-RU" sz="28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Робота з таблицею.</a:t>
            </a:r>
            <a:endParaRPr lang="ru-RU" smtClean="0"/>
          </a:p>
        </p:txBody>
      </p:sp>
      <p:sp>
        <p:nvSpPr>
          <p:cNvPr id="23557" name="Rectangle 5"/>
          <p:cNvSpPr>
            <a:spLocks noGrp="1"/>
          </p:cNvSpPr>
          <p:nvPr>
            <p:ph type="body" sz="half" idx="1"/>
          </p:nvPr>
        </p:nvSpPr>
        <p:spPr>
          <a:solidFill>
            <a:srgbClr val="CCFFFF"/>
          </a:solidFill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</a:rPr>
              <a:t>Характеристика відокремленого означення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1) поширені залежними словами узгоджені означення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2) непоширені залежними словами узгоджені однорідні означення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3)непоширені залежними словами узгоджені однорідні означення при пояснюваних словах-займенниках</a:t>
            </a:r>
          </a:p>
        </p:txBody>
      </p:sp>
      <p:sp>
        <p:nvSpPr>
          <p:cNvPr id="23558" name="Rectangle 6"/>
          <p:cNvSpPr>
            <a:spLocks noGrp="1"/>
          </p:cNvSpPr>
          <p:nvPr>
            <p:ph type="body" sz="half" idx="2"/>
          </p:nvPr>
        </p:nvSpPr>
        <p:spPr>
          <a:solidFill>
            <a:srgbClr val="CCFFFF"/>
          </a:solidFill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             Приклади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latin typeface="Times New Roman" pitchFamily="18" charset="0"/>
              </a:rPr>
              <a:t>Я люблю вишитий рушник, </a:t>
            </a:r>
            <a:r>
              <a:rPr lang="uk-UA" sz="2400" i="1" smtClean="0">
                <a:latin typeface="Times New Roman" pitchFamily="18" charset="0"/>
              </a:rPr>
              <a:t>наповнений любов’ю материнських дум .</a:t>
            </a:r>
          </a:p>
          <a:p>
            <a:pPr>
              <a:lnSpc>
                <a:spcPct val="90000"/>
              </a:lnSpc>
            </a:pPr>
            <a:r>
              <a:rPr lang="ru-RU" sz="2400" i="1" smtClean="0">
                <a:latin typeface="Times New Roman" pitchFamily="18" charset="0"/>
              </a:rPr>
              <a:t>На</a:t>
            </a:r>
            <a:r>
              <a:rPr lang="uk-UA" sz="2400" i="1" smtClean="0">
                <a:latin typeface="Times New Roman" pitchFamily="18" charset="0"/>
              </a:rPr>
              <a:t> покутті виднівся вишитий рушник</a:t>
            </a:r>
            <a:r>
              <a:rPr lang="ru-RU" sz="2400" i="1" smtClean="0">
                <a:latin typeface="Times New Roman" pitchFamily="18" charset="0"/>
              </a:rPr>
              <a:t>, велик</a:t>
            </a:r>
            <a:r>
              <a:rPr lang="uk-UA" sz="2400" i="1" smtClean="0">
                <a:latin typeface="Times New Roman" pitchFamily="18" charset="0"/>
              </a:rPr>
              <a:t>ий, яскравий, обрамлений сухими квітами .</a:t>
            </a:r>
          </a:p>
          <a:p>
            <a:pPr>
              <a:lnSpc>
                <a:spcPct val="90000"/>
              </a:lnSpc>
            </a:pPr>
            <a:r>
              <a:rPr lang="uk-UA" sz="2400" i="1" smtClean="0">
                <a:latin typeface="Times New Roman" pitchFamily="18" charset="0"/>
              </a:rPr>
              <a:t>А вона,щаслива і весела , тримала у своїх ніжних руках  український рушник.</a:t>
            </a:r>
            <a:endParaRPr lang="ru-RU" sz="2400" i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marL="838200" indent="-838200"/>
            <a:r>
              <a:rPr lang="ru-RU" b="1" smtClean="0">
                <a:latin typeface="Times New Roman" pitchFamily="18" charset="0"/>
              </a:rPr>
              <a:t>«</a:t>
            </a:r>
            <a:r>
              <a:rPr lang="uk-UA" b="1" smtClean="0">
                <a:latin typeface="Times New Roman" pitchFamily="18" charset="0"/>
              </a:rPr>
              <a:t>Лінгвістичний л</a:t>
            </a:r>
            <a:r>
              <a:rPr lang="ru-RU" b="1" smtClean="0">
                <a:latin typeface="Times New Roman" pitchFamily="18" charset="0"/>
              </a:rPr>
              <a:t>абіринт»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</a:rPr>
              <a:t>І. Асоціативний ланцюжок із словом «рушник».</a:t>
            </a:r>
          </a:p>
          <a:p>
            <a:pPr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</a:rPr>
              <a:t>ІІ. Скласти словосполучення.(синтаксичний розбір)</a:t>
            </a:r>
          </a:p>
          <a:p>
            <a:pPr>
              <a:lnSpc>
                <a:spcPct val="90000"/>
              </a:lnSpc>
            </a:pPr>
            <a:r>
              <a:rPr lang="uk-UA" sz="2800" b="1" i="1" smtClean="0">
                <a:latin typeface="Times New Roman" pitchFamily="18" charset="0"/>
              </a:rPr>
              <a:t>ІІІ. З поданим словосполучення утворити речення ускладнене відокремленим означенням. РУШНИК</a:t>
            </a:r>
            <a:endParaRPr lang="en-US" sz="2800" b="1" i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i="1" smtClean="0">
                <a:latin typeface="Times New Roman" pitchFamily="18" charset="0"/>
              </a:rPr>
              <a:t>V</a:t>
            </a:r>
            <a:r>
              <a:rPr lang="uk-UA" sz="2800" b="1" i="1" smtClean="0">
                <a:latin typeface="Times New Roman" pitchFamily="18" charset="0"/>
              </a:rPr>
              <a:t>І. На вибір учнів виконати морфологічний розбір 1 слова.</a:t>
            </a:r>
            <a:endParaRPr lang="ru-RU" sz="2800" b="1" i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atin typeface="Times New Roman" pitchFamily="18" charset="0"/>
              </a:rPr>
              <a:t>«Дослідження - аналіз»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21512" name="Рисунок 2" descr="Описание: Картинки по запросу виши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1514475"/>
            <a:ext cx="1676400" cy="581025"/>
          </a:xfrm>
          <a:prstGeom prst="rect">
            <a:avLst/>
          </a:prstGeom>
          <a:noFill/>
        </p:spPr>
      </p:pic>
      <p:pic>
        <p:nvPicPr>
          <p:cNvPr id="21511" name="Рисунок 3" descr="Описание: 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2063" y="2887663"/>
            <a:ext cx="1590675" cy="638175"/>
          </a:xfrm>
          <a:prstGeom prst="rect">
            <a:avLst/>
          </a:prstGeom>
          <a:noFill/>
        </p:spPr>
      </p:pic>
      <p:pic>
        <p:nvPicPr>
          <p:cNvPr id="21510" name="Рисунок 4" descr="Описание: Картинки по запросу вишив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2063" y="4256088"/>
            <a:ext cx="1543050" cy="600075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262063" y="1209675"/>
            <a:ext cx="67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t"/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    </a:t>
            </a:r>
            <a:endParaRPr lang="uk-UA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811213" y="2095500"/>
            <a:ext cx="64150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/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fontAlgn="t" hangingPunct="0"/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Читає 1 речення і коментує розділові знаки при відокремлених членах речення.</a:t>
            </a:r>
            <a:endParaRPr lang="ru-RU" sz="900"/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811213" y="3495675"/>
            <a:ext cx="64595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>
                <a:latin typeface="Calibri" pitchFamily="34" charset="0"/>
                <a:cs typeface="Times New Roman" pitchFamily="18" charset="0"/>
              </a:rPr>
              <a:t>  </a:t>
            </a:r>
            <a:endParaRPr lang="ru-RU" sz="900"/>
          </a:p>
          <a:p>
            <a:pPr eaLnBrk="0" hangingPunct="0">
              <a:buFontTx/>
              <a:buChar char="-"/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Читає 2  речення і коментує розділові знаки при відокремлених членах речення.</a:t>
            </a:r>
            <a:endParaRPr lang="ru-RU" sz="900"/>
          </a:p>
          <a:p>
            <a:pPr eaLnBrk="0" hangingPunct="0"/>
            <a:endParaRPr lang="uk-UA">
              <a:latin typeface="Calibri" pitchFamily="34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811213" y="4856163"/>
            <a:ext cx="75660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 sz="1400">
                <a:latin typeface="Calibri" pitchFamily="34" charset="0"/>
                <a:cs typeface="Times New Roman" pitchFamily="18" charset="0"/>
              </a:rPr>
              <a:t>   </a:t>
            </a:r>
            <a:endParaRPr lang="ru-RU" sz="900"/>
          </a:p>
          <a:p>
            <a:pPr eaLnBrk="0" hangingPunct="0">
              <a:buFontTx/>
              <a:buChar char="-"/>
            </a:pPr>
            <a:r>
              <a:rPr lang="uk-UA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Читає 3 речення і коментує розділові знаки при відокремлених членах речення.</a:t>
            </a:r>
            <a:r>
              <a:rPr lang="uk-UA" sz="1400">
                <a:latin typeface="Calibri" pitchFamily="34" charset="0"/>
                <a:cs typeface="Times New Roman" pitchFamily="18" charset="0"/>
              </a:rPr>
              <a:t>                             </a:t>
            </a:r>
            <a:endParaRPr lang="ru-RU" sz="900"/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>
                <a:latin typeface="Times New Roman" pitchFamily="18" charset="0"/>
              </a:rPr>
              <a:t> </a:t>
            </a:r>
            <a:r>
              <a:rPr lang="ru-RU" sz="4000" b="1" smtClean="0">
                <a:latin typeface="Times New Roman" pitchFamily="18" charset="0"/>
              </a:rPr>
              <a:t>Легенда про рушник</a:t>
            </a:r>
            <a:r>
              <a:rPr lang="uk-UA" sz="4000" smtClean="0">
                <a:latin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</a:rPr>
            </a:b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640763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</a:rPr>
              <a:t>        Жила в одному селі мати, </a:t>
            </a:r>
            <a:r>
              <a:rPr lang="uk-UA" sz="2800" smtClean="0">
                <a:latin typeface="Times New Roman" pitchFamily="18" charset="0"/>
              </a:rPr>
              <a:t> щира,  добра,  </a:t>
            </a:r>
            <a:r>
              <a:rPr lang="ru-RU" sz="2800" smtClean="0">
                <a:latin typeface="Times New Roman" pitchFamily="18" charset="0"/>
              </a:rPr>
              <a:t>мала вона трьох синів</a:t>
            </a:r>
            <a:r>
              <a:rPr lang="uk-UA" sz="2800" smtClean="0">
                <a:latin typeface="Times New Roman" pitchFamily="18" charset="0"/>
              </a:rPr>
              <a:t>.  В</a:t>
            </a:r>
            <a:r>
              <a:rPr lang="ru-RU" sz="2800" smtClean="0">
                <a:latin typeface="Times New Roman" pitchFamily="18" charset="0"/>
              </a:rPr>
              <a:t>они </a:t>
            </a:r>
            <a:r>
              <a:rPr lang="uk-UA" sz="2800" smtClean="0">
                <a:latin typeface="Times New Roman" pitchFamily="18" charset="0"/>
              </a:rPr>
              <a:t>б</a:t>
            </a:r>
            <a:r>
              <a:rPr lang="ru-RU" sz="2800" smtClean="0">
                <a:latin typeface="Times New Roman" pitchFamily="18" charset="0"/>
              </a:rPr>
              <a:t>ули дуже працьовиті, тільки не вміли вишивати. Мама дуже любила своїх синів і вишила кожному з них по одному рушнику</a:t>
            </a:r>
            <a:r>
              <a:rPr lang="uk-UA" sz="2800" smtClean="0">
                <a:latin typeface="Times New Roman" pitchFamily="18" charset="0"/>
              </a:rPr>
              <a:t> , витканому з білого полотна, </a:t>
            </a:r>
            <a:r>
              <a:rPr lang="ru-RU" sz="2800" smtClean="0">
                <a:latin typeface="Times New Roman" pitchFamily="18" charset="0"/>
              </a:rPr>
              <a:t> для того, щоб загортати у нього хліб.</a:t>
            </a:r>
            <a:r>
              <a:rPr lang="uk-UA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 Коли будуть їхати в далеку дорогу.</a:t>
            </a:r>
            <a:r>
              <a:rPr lang="uk-UA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 Бо хліб на рушнику життя величає і здоров'я береже. Та померла мати, а сини на її могилі білий рушник постелили. Через три дні на тому рушнику дивні квіти</a:t>
            </a:r>
            <a:r>
              <a:rPr lang="uk-UA" sz="2800" smtClean="0">
                <a:latin typeface="Times New Roman" pitchFamily="18" charset="0"/>
              </a:rPr>
              <a:t>, червоні , сині, </a:t>
            </a:r>
            <a:r>
              <a:rPr lang="ru-RU" sz="2800" smtClean="0">
                <a:latin typeface="Times New Roman" pitchFamily="18" charset="0"/>
              </a:rPr>
              <a:t>розквітли.</a:t>
            </a:r>
            <a:r>
              <a:rPr lang="uk-UA" sz="2800" smtClean="0"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 Хто їх вишивав, ніхто не знає, лише вітер про те розповідає.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uk-UA" b="1" smtClean="0">
                <a:latin typeface="Times New Roman" pitchFamily="18" charset="0"/>
              </a:rPr>
              <a:t>«Пунктуаційний коректор»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</a:rPr>
              <a:t>І ось, повний спогадів, я наближався до вишитого рушника  на столі.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r>
              <a:rPr lang="ru-RU" smtClean="0">
                <a:latin typeface="Times New Roman" pitchFamily="18" charset="0"/>
              </a:rPr>
              <a:t>Рушники</a:t>
            </a:r>
            <a:r>
              <a:rPr lang="uk-UA" smtClean="0">
                <a:latin typeface="Times New Roman" pitchFamily="18" charset="0"/>
              </a:rPr>
              <a:t>, виткані з тонкого полотна,  </a:t>
            </a:r>
            <a:r>
              <a:rPr lang="ru-RU" smtClean="0">
                <a:latin typeface="Times New Roman" pitchFamily="18" charset="0"/>
              </a:rPr>
              <a:t>можна читати, як читають книги</a:t>
            </a:r>
            <a:r>
              <a:rPr lang="uk-UA" smtClean="0">
                <a:latin typeface="Times New Roman" pitchFamily="18" charset="0"/>
              </a:rPr>
              <a:t>. </a:t>
            </a:r>
          </a:p>
          <a:p>
            <a:r>
              <a:rPr lang="uk-UA" smtClean="0">
                <a:latin typeface="Times New Roman" pitchFamily="18" charset="0"/>
              </a:rPr>
              <a:t>Рушник - це обличчя оселі,оздобленої вишивкою, та її господині. </a:t>
            </a:r>
            <a:endParaRPr lang="ru-RU" b="1" smtClean="0">
              <a:latin typeface="Times New Roman" pitchFamily="18" charset="0"/>
            </a:endParaRPr>
          </a:p>
          <a:p>
            <a:r>
              <a:rPr lang="uk-UA" smtClean="0">
                <a:latin typeface="Times New Roman" pitchFamily="18" charset="0"/>
              </a:rPr>
              <a:t> Кожен елемент візерунка, геометричні  фігури, щось символізує.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460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Times New Roman</vt:lpstr>
      <vt:lpstr>Тема Office</vt:lpstr>
      <vt:lpstr>Тема Office</vt:lpstr>
      <vt:lpstr>Слайд 1</vt:lpstr>
      <vt:lpstr>Мета</vt:lpstr>
      <vt:lpstr>Епіграф</vt:lpstr>
      <vt:lpstr>Гра «Вишитий рушник» </vt:lpstr>
      <vt:lpstr>Робота з таблицею.</vt:lpstr>
      <vt:lpstr>«Лінгвістичний лабіринт»</vt:lpstr>
      <vt:lpstr>«Дослідження - аналіз» </vt:lpstr>
      <vt:lpstr> Легенда про рушник </vt:lpstr>
      <vt:lpstr>«Пунктуаційний коректор»</vt:lpstr>
      <vt:lpstr>Хвилинка релаксійного розвантаження</vt:lpstr>
      <vt:lpstr>«Бубусина скриня фразеологізмім»</vt:lpstr>
      <vt:lpstr>Робота з ілюстрацією </vt:lpstr>
      <vt:lpstr>Мовознавчий  трансформер </vt:lpstr>
      <vt:lpstr>Підсумок уроку </vt:lpstr>
      <vt:lpstr>Домашнє завдання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Ігорь</cp:lastModifiedBy>
  <cp:revision>3</cp:revision>
  <dcterms:created xsi:type="dcterms:W3CDTF">2014-03-01T13:09:22Z</dcterms:created>
  <dcterms:modified xsi:type="dcterms:W3CDTF">2017-03-18T10:54:20Z</dcterms:modified>
</cp:coreProperties>
</file>