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86575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3143272" cy="3071834"/>
          </a:xfrm>
        </p:spPr>
        <p:txBody>
          <a:bodyPr/>
          <a:lstStyle>
            <a:lvl1pPr>
              <a:defRPr sz="4800" b="1" cap="none" spc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214422"/>
            <a:ext cx="2928958" cy="250033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0844-467D-4FE8-90D2-27BAA1E30229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EDD4-096B-4BA8-A93C-4EC1C9475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CB0E-5FC2-480C-A238-29AE5B39BC81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8D959-4EA8-4E59-BAD5-B82F2518A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D499E-A39A-4619-AD51-B9BB63655E2A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6D6C-695A-4D90-A1E8-1FAAA5230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9510-2D5E-4021-8CEC-35553D97C343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C911-3EA4-4D95-B17A-847361B10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A629-96C6-4A36-A327-659DF3851826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363B3-2023-406C-833D-D0DC4DA7D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3E45-E51A-452C-B63A-214ACE5088AD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5B56-80EC-4983-B056-ADE998A51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379ED-0DA4-4167-B356-DEB6E64C499D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3E0C-F4C0-4A20-8440-076CB0702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EF58B-7C8D-4E14-A2B5-99DDC7A8731D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A58E-BAC3-4909-A8F3-307C74871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99CC-C349-48D4-9F29-CFD22EEA288D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00A1F-3DFA-427F-A10F-0B5036A91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B48D4-9033-44D0-BA39-4776E72FFFFF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A375-4D5B-4DAC-A5D4-8A0289F0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97739-E873-4B00-9397-45D933F214B7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0826-96DB-4EDD-992D-675FFA478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428625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1785938"/>
            <a:ext cx="3471862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7C2A87-6A04-4CC5-A92A-96C7EE5147EF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02F0BD-3533-4047-BF82-995E859C7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3"/>
          <p:cNvSpPr txBox="1">
            <a:spLocks/>
          </p:cNvSpPr>
          <p:nvPr/>
        </p:nvSpPr>
        <p:spPr bwMode="auto">
          <a:xfrm>
            <a:off x="5220072" y="404664"/>
            <a:ext cx="34563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b="1" i="0" u="none" strike="noStrike" kern="1200" normalizeH="0" baseline="0" noProof="0" dirty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Прізвище, </a:t>
            </a:r>
            <a:r>
              <a:rPr kumimoji="0" lang="uk-UA" b="1" i="0" u="none" strike="noStrike" kern="1200" normalizeH="0" baseline="0" noProof="0" dirty="0" err="1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ім</a:t>
            </a:r>
            <a:r>
              <a:rPr kumimoji="0" lang="en-US" b="1" i="0" u="none" strike="noStrike" kern="1200" normalizeH="0" baseline="0" noProof="0" dirty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b="1" i="0" u="none" strike="noStrike" kern="1200" normalizeH="0" baseline="0" noProof="0" dirty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я</a:t>
            </a:r>
            <a:r>
              <a:rPr kumimoji="0" lang="uk-UA" b="1" i="0" u="none" strike="noStrike" kern="1200" normalizeH="0" noProof="0" dirty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1" i="0" u="none" strike="noStrike" kern="1200" normalizeH="0" baseline="0" noProof="0" dirty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____________________________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 уроку.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Узагальнення знань з теми “ Земля як 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планета”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galerey-room.ru/images/004645_14176432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1711081" cy="1080120"/>
          </a:xfrm>
          <a:prstGeom prst="rect">
            <a:avLst/>
          </a:prstGeom>
          <a:noFill/>
        </p:spPr>
      </p:pic>
      <p:pic>
        <p:nvPicPr>
          <p:cNvPr id="7" name="Picture 2" descr="http://img-fotki.yandex.ru/get/6606/47407354.6f1/0_ea157_e682b86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348880"/>
            <a:ext cx="796128" cy="1102212"/>
          </a:xfrm>
          <a:prstGeom prst="rect">
            <a:avLst/>
          </a:prstGeom>
          <a:noFill/>
        </p:spPr>
      </p:pic>
      <p:pic>
        <p:nvPicPr>
          <p:cNvPr id="8" name="Picture 4" descr="http://karabas.me/images/gallery/left-block/reactive-sh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861048"/>
            <a:ext cx="1728192" cy="1728192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940152" y="3573016"/>
            <a:ext cx="1872208" cy="61957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512"/>
              </a:avLst>
            </a:prstTxWarp>
          </a:bodyPr>
          <a:lstStyle/>
          <a:p>
            <a:pPr algn="ctr" rtl="0"/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 </a:t>
            </a:r>
            <a:r>
              <a:rPr lang="ru-RU" sz="3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Станції</a:t>
            </a:r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 </a:t>
            </a:r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5580112" y="2276872"/>
            <a:ext cx="1441450" cy="76358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/>
              </a:rPr>
              <a:t>Астрономічна</a:t>
            </a: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7236296" y="2204864"/>
            <a:ext cx="1441450" cy="76358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Географічна</a:t>
            </a:r>
            <a:endParaRPr lang="ru-RU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</p:txBody>
      </p:sp>
      <p:pic>
        <p:nvPicPr>
          <p:cNvPr id="9" name="Picture 5" descr="http://dvorezgagarina.ru/userfiles/%D0%AE%D0%BD%D1%8B%D0%B9%20%D0%B1%D0%B8%D0%BE%D0%BB%D0%BE%D0%B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005064"/>
            <a:ext cx="1144387" cy="1460143"/>
          </a:xfrm>
          <a:prstGeom prst="rect">
            <a:avLst/>
          </a:prstGeom>
          <a:noFill/>
        </p:spPr>
      </p:pic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5508104" y="5301208"/>
            <a:ext cx="1368152" cy="50405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4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Хімічна</a:t>
            </a: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7092280" y="5301208"/>
            <a:ext cx="1441450" cy="48986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0"/>
            <a:r>
              <a:rPr lang="ru-RU" sz="36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Екологічна</a:t>
            </a:r>
            <a:r>
              <a:rPr lang="ru-RU" sz="36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51520" y="188640"/>
            <a:ext cx="4023320" cy="82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b="1" i="0" u="none" strike="noStrike" kern="120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Картка</a:t>
            </a:r>
            <a:r>
              <a:rPr kumimoji="0" lang="uk-UA" sz="2800" b="1" i="0" u="none" strike="noStrike" kern="120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uk-UA" sz="2400" b="1" i="0" u="none" strike="noStrike" kern="120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контролю</a:t>
            </a:r>
            <a:r>
              <a:rPr kumimoji="0" lang="uk-UA" sz="2800" b="1" i="0" u="none" strike="noStrike" kern="120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1" i="0" u="none" strike="noStrike" kern="1200" cap="none" spc="0" normalizeH="0" baseline="0" noProof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http://30astr-mdou8.caduk.ru/images/j56918_12629524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88640"/>
            <a:ext cx="737010" cy="118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79512" y="1052736"/>
          <a:ext cx="4104458" cy="5457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192"/>
                <a:gridCol w="648072"/>
                <a:gridCol w="740085"/>
                <a:gridCol w="988109"/>
              </a:tblGrid>
              <a:tr h="548736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Види контролю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Макс.к-сть</a:t>
                      </a:r>
                      <a:endParaRPr lang="uk-UA" sz="1400" dirty="0" smtClean="0"/>
                    </a:p>
                    <a:p>
                      <a:r>
                        <a:rPr lang="uk-UA" sz="1400" dirty="0" smtClean="0"/>
                        <a:t>балів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Само-оцінка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Оцінка</a:t>
                      </a:r>
                    </a:p>
                    <a:p>
                      <a:pPr algn="ctr"/>
                      <a:r>
                        <a:rPr lang="uk-UA" sz="1400" dirty="0" smtClean="0"/>
                        <a:t>вчителя</a:t>
                      </a:r>
                      <a:endParaRPr lang="ru-RU" sz="1400" dirty="0"/>
                    </a:p>
                  </a:txBody>
                  <a:tcPr/>
                </a:tc>
              </a:tr>
              <a:tr h="484178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1. </a:t>
                      </a:r>
                      <a:r>
                        <a:rPr lang="uk-UA" sz="1200" b="1" dirty="0" err="1" smtClean="0"/>
                        <a:t>“Знайдіть</a:t>
                      </a:r>
                      <a:r>
                        <a:rPr lang="uk-UA" sz="1200" b="1" dirty="0" smtClean="0"/>
                        <a:t> </a:t>
                      </a:r>
                      <a:r>
                        <a:rPr lang="uk-UA" sz="1200" b="1" dirty="0" err="1" smtClean="0"/>
                        <a:t>відповідність”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4 б.</a:t>
                      </a:r>
                    </a:p>
                    <a:p>
                      <a:pPr algn="l"/>
                      <a:r>
                        <a:rPr lang="uk-UA" sz="1100" b="0" dirty="0" smtClean="0"/>
                        <a:t>по</a:t>
                      </a:r>
                      <a:r>
                        <a:rPr lang="uk-UA" sz="1100" b="0" baseline="0" dirty="0" smtClean="0"/>
                        <a:t> 0,5б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484178">
                <a:tc>
                  <a:txBody>
                    <a:bodyPr/>
                    <a:lstStyle/>
                    <a:p>
                      <a:pPr marL="0" indent="0"/>
                      <a:r>
                        <a:rPr lang="uk-UA" sz="1200" b="1" dirty="0" smtClean="0"/>
                        <a:t>2. </a:t>
                      </a:r>
                      <a:r>
                        <a:rPr lang="uk-UA" sz="1200" b="1" dirty="0" err="1" smtClean="0"/>
                        <a:t>“Поясніть</a:t>
                      </a:r>
                      <a:r>
                        <a:rPr lang="uk-UA" sz="1200" b="1" dirty="0" smtClean="0"/>
                        <a:t> </a:t>
                      </a:r>
                      <a:r>
                        <a:rPr lang="uk-UA" sz="1200" b="1" dirty="0" err="1" smtClean="0"/>
                        <a:t>зобра-ження</a:t>
                      </a:r>
                      <a:r>
                        <a:rPr lang="uk-UA" sz="1200" b="1" dirty="0" smtClean="0"/>
                        <a:t> і </a:t>
                      </a:r>
                      <a:r>
                        <a:rPr lang="uk-UA" sz="1200" b="1" dirty="0" err="1" smtClean="0"/>
                        <a:t>відео”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2,5 б. </a:t>
                      </a:r>
                      <a:r>
                        <a:rPr lang="uk-UA" sz="1100" b="0" dirty="0" smtClean="0"/>
                        <a:t>по 0,5б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484178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3. </a:t>
                      </a:r>
                      <a:r>
                        <a:rPr lang="uk-UA" sz="1200" b="1" dirty="0" err="1" smtClean="0"/>
                        <a:t>“Сонячне</a:t>
                      </a:r>
                      <a:r>
                        <a:rPr lang="uk-UA" sz="1200" b="1" dirty="0" smtClean="0"/>
                        <a:t> і місячне </a:t>
                      </a:r>
                      <a:r>
                        <a:rPr lang="uk-UA" sz="1200" b="1" dirty="0" err="1" smtClean="0"/>
                        <a:t>затемнення”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/>
                        <a:t>2 б. </a:t>
                      </a:r>
                    </a:p>
                    <a:p>
                      <a:pPr algn="ctr"/>
                      <a:r>
                        <a:rPr lang="uk-UA" sz="1200" b="0" dirty="0" smtClean="0"/>
                        <a:t>по 1 б.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84178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4. </a:t>
                      </a:r>
                      <a:r>
                        <a:rPr lang="uk-UA" sz="1200" b="1" dirty="0" err="1" smtClean="0"/>
                        <a:t>“Географічний</a:t>
                      </a:r>
                      <a:endParaRPr lang="uk-UA" sz="1200" b="1" dirty="0" smtClean="0"/>
                    </a:p>
                    <a:p>
                      <a:r>
                        <a:rPr lang="uk-UA" sz="1200" b="1" dirty="0" err="1" smtClean="0"/>
                        <a:t>крос”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/>
                        <a:t>2 б. +1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94904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5. </a:t>
                      </a:r>
                      <a:r>
                        <a:rPr lang="uk-UA" sz="1200" b="1" dirty="0" err="1" smtClean="0"/>
                        <a:t>“Показуха”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i="0" dirty="0" smtClean="0"/>
                        <a:t>2 б. +1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84178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6. </a:t>
                      </a:r>
                      <a:r>
                        <a:rPr lang="uk-UA" sz="1200" b="1" dirty="0" err="1" smtClean="0"/>
                        <a:t>“Картографічний</a:t>
                      </a:r>
                      <a:r>
                        <a:rPr lang="uk-UA" sz="1200" b="1" dirty="0" smtClean="0"/>
                        <a:t> </a:t>
                      </a:r>
                      <a:r>
                        <a:rPr lang="uk-UA" sz="1200" b="1" dirty="0" err="1" smtClean="0"/>
                        <a:t>практикум”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/>
                        <a:t>2 б.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90507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7. </a:t>
                      </a:r>
                      <a:r>
                        <a:rPr lang="uk-UA" sz="1200" b="1" dirty="0" err="1" smtClean="0"/>
                        <a:t>“Знайди</a:t>
                      </a:r>
                      <a:r>
                        <a:rPr lang="uk-UA" sz="1200" b="1" dirty="0" smtClean="0"/>
                        <a:t> </a:t>
                      </a:r>
                      <a:r>
                        <a:rPr lang="uk-UA" sz="1200" b="1" dirty="0" err="1" smtClean="0"/>
                        <a:t>пару”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/>
                        <a:t>1 б.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21650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8. </a:t>
                      </a:r>
                      <a:r>
                        <a:rPr lang="uk-UA" sz="1200" b="1" dirty="0" err="1" smtClean="0"/>
                        <a:t>“Відеошпаргалка”</a:t>
                      </a:r>
                      <a:r>
                        <a:rPr lang="uk-UA" sz="1200" b="1" dirty="0" smtClean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2,5 б.</a:t>
                      </a:r>
                    </a:p>
                    <a:p>
                      <a:pPr algn="l"/>
                      <a:r>
                        <a:rPr lang="uk-UA" sz="1100" b="0" dirty="0" smtClean="0"/>
                        <a:t>по</a:t>
                      </a:r>
                      <a:r>
                        <a:rPr lang="uk-UA" sz="1100" b="0" baseline="0" dirty="0" smtClean="0"/>
                        <a:t> 0,5б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51125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9. </a:t>
                      </a:r>
                      <a:r>
                        <a:rPr lang="uk-UA" sz="1200" b="1" dirty="0" err="1" smtClean="0"/>
                        <a:t>“Склади</a:t>
                      </a:r>
                      <a:r>
                        <a:rPr lang="uk-UA" sz="1200" b="1" dirty="0" smtClean="0"/>
                        <a:t> </a:t>
                      </a:r>
                      <a:r>
                        <a:rPr lang="uk-UA" sz="1200" b="1" dirty="0" err="1" smtClean="0"/>
                        <a:t>формулу”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/>
                        <a:t>2 б.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2723">
                <a:tc>
                  <a:txBody>
                    <a:bodyPr/>
                    <a:lstStyle/>
                    <a:p>
                      <a:pPr marL="0" indent="0"/>
                      <a:r>
                        <a:rPr lang="uk-UA" sz="1200" b="1" dirty="0" smtClean="0"/>
                        <a:t>10. </a:t>
                      </a:r>
                      <a:r>
                        <a:rPr lang="uk-UA" sz="1200" b="1" dirty="0" err="1" smtClean="0"/>
                        <a:t>Взаємоопитування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/>
                        <a:t>2 б.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548736">
                <a:tc>
                  <a:txBody>
                    <a:bodyPr/>
                    <a:lstStyle/>
                    <a:p>
                      <a:pPr marL="0" indent="0" algn="ctr"/>
                      <a:r>
                        <a:rPr lang="uk-UA" sz="1400" b="1" dirty="0" smtClean="0"/>
                        <a:t>Загальна </a:t>
                      </a:r>
                      <a:r>
                        <a:rPr lang="uk-UA" sz="1400" b="1" dirty="0" err="1" smtClean="0"/>
                        <a:t>к-сть</a:t>
                      </a:r>
                      <a:r>
                        <a:rPr lang="uk-UA" sz="1400" b="1" dirty="0" smtClean="0"/>
                        <a:t> балів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24 :</a:t>
                      </a:r>
                      <a:r>
                        <a:rPr lang="uk-UA" sz="1200" b="1" baseline="0" dirty="0" smtClean="0"/>
                        <a:t>  </a:t>
                      </a:r>
                      <a:r>
                        <a:rPr lang="uk-UA" sz="1200" b="1" dirty="0" smtClean="0"/>
                        <a:t>2</a:t>
                      </a:r>
                    </a:p>
                    <a:p>
                      <a:r>
                        <a:rPr lang="uk-UA" sz="1200" b="1" dirty="0" smtClean="0"/>
                        <a:t>=</a:t>
                      </a:r>
                      <a:r>
                        <a:rPr lang="uk-UA" sz="1200" b="1" baseline="0" dirty="0" smtClean="0"/>
                        <a:t> </a:t>
                      </a:r>
                      <a:r>
                        <a:rPr lang="uk-UA" sz="1200" b="1" dirty="0" smtClean="0"/>
                        <a:t>12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108520" y="620688"/>
            <a:ext cx="4078617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</a:rPr>
              <a:t>Завдання 1. Знайдіть відповідність.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dirty="0" smtClean="0">
                <a:latin typeface="Constantia" pitchFamily="18" charset="0"/>
                <a:ea typeface="Times New Roman" pitchFamily="18" charset="0"/>
              </a:rPr>
              <a:t>         </a:t>
            </a:r>
            <a:r>
              <a:rPr lang="uk-UA" sz="1400" b="1" i="1" dirty="0" err="1" smtClean="0">
                <a:latin typeface="Constantia" pitchFamily="18" charset="0"/>
                <a:ea typeface="Times New Roman" pitchFamily="18" charset="0"/>
              </a:rPr>
              <a:t>Р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озприділіть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подані терміни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i="1" dirty="0" smtClean="0">
                <a:latin typeface="Constantia" pitchFamily="18" charset="0"/>
                <a:ea typeface="Times New Roman" pitchFamily="18" charset="0"/>
              </a:rPr>
              <a:t>                                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по станціях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268288" marR="0" lvl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</a:t>
            </a:r>
          </a:p>
          <a:p>
            <a:pPr marL="268288" marR="0" lvl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Constantia" pitchFamily="18" charset="0"/>
              <a:ea typeface="Times New Roman" pitchFamily="18" charset="0"/>
            </a:endParaRPr>
          </a:p>
          <a:p>
            <a:pPr marL="268288" indent="-88900" eaLnBrk="0" hangingPunct="0"/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1. Фази місяця       </a:t>
            </a:r>
            <a:r>
              <a:rPr lang="uk-UA" sz="1400" dirty="0" smtClean="0">
                <a:latin typeface="Constantia" pitchFamily="18" charset="0"/>
                <a:ea typeface="Times New Roman" pitchFamily="18" charset="0"/>
              </a:rPr>
              <a:t>5. Карбон</a:t>
            </a:r>
            <a:endParaRPr lang="ru-RU" sz="1400" dirty="0" smtClean="0">
              <a:latin typeface="Constantia" pitchFamily="18" charset="0"/>
            </a:endParaRPr>
          </a:p>
          <a:p>
            <a:pPr marL="268288" indent="-88900" eaLnBrk="0" hangingPunct="0"/>
            <a:r>
              <a:rPr lang="ru-RU" sz="1400" dirty="0" smtClean="0">
                <a:latin typeface="Constantia" pitchFamily="18" charset="0"/>
              </a:rPr>
              <a:t>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2. Азот                  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</a:t>
            </a:r>
            <a:r>
              <a:rPr lang="uk-UA" sz="1400" dirty="0" smtClean="0">
                <a:latin typeface="Constantia" pitchFamily="18" charset="0"/>
                <a:ea typeface="Times New Roman" pitchFamily="18" charset="0"/>
              </a:rPr>
              <a:t>6. Глобальне потепління</a:t>
            </a:r>
            <a:endParaRPr lang="ru-RU" sz="1400" dirty="0" smtClean="0">
              <a:latin typeface="Constantia" pitchFamily="18" charset="0"/>
            </a:endParaRPr>
          </a:p>
          <a:p>
            <a:pPr marL="268288" indent="-88900" eaLnBrk="0" hangingPunct="0"/>
            <a:r>
              <a:rPr lang="ru-RU" sz="1400" dirty="0" smtClean="0">
                <a:latin typeface="Constantia" pitchFamily="18" charset="0"/>
              </a:rPr>
              <a:t>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3. Екватор              </a:t>
            </a:r>
            <a:r>
              <a:rPr lang="uk-UA" sz="1400" dirty="0" smtClean="0">
                <a:latin typeface="Constantia" pitchFamily="18" charset="0"/>
                <a:ea typeface="Times New Roman" pitchFamily="18" charset="0"/>
              </a:rPr>
              <a:t>7. Сонячне затемнення.</a:t>
            </a:r>
            <a:endParaRPr lang="ru-RU" sz="1400" dirty="0" smtClean="0">
              <a:latin typeface="Constantia" pitchFamily="18" charset="0"/>
            </a:endParaRPr>
          </a:p>
          <a:p>
            <a:pPr marL="268288" indent="-88900" eaLnBrk="0" hangingPunct="0"/>
            <a:r>
              <a:rPr lang="ru-RU" sz="1400" dirty="0" smtClean="0">
                <a:latin typeface="Constantia" pitchFamily="18" charset="0"/>
              </a:rPr>
              <a:t>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4. Річка Амазонка  </a:t>
            </a:r>
            <a:r>
              <a:rPr lang="uk-UA" sz="1400" dirty="0" smtClean="0">
                <a:latin typeface="Constantia" pitchFamily="18" charset="0"/>
                <a:ea typeface="Times New Roman" pitchFamily="18" charset="0"/>
              </a:rPr>
              <a:t>8. Забруднювачі повітря</a:t>
            </a:r>
            <a:endParaRPr lang="uk-UA" sz="1400" dirty="0" smtClean="0">
              <a:latin typeface="Constantia" pitchFamily="18" charset="0"/>
            </a:endParaRPr>
          </a:p>
          <a:p>
            <a:pPr marL="268288" marR="0" lvl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933056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Завдання 2. Поясніть зображення і відео 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14908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Constantia" pitchFamily="18" charset="0"/>
              </a:rPr>
              <a:t>Зображення 1.__________________________</a:t>
            </a:r>
          </a:p>
          <a:p>
            <a:r>
              <a:rPr lang="uk-UA" sz="1400" dirty="0" smtClean="0">
                <a:latin typeface="Constantia" pitchFamily="18" charset="0"/>
              </a:rPr>
              <a:t>_______________________________________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08518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Constantia" pitchFamily="18" charset="0"/>
              </a:rPr>
              <a:t>Зображення 3.__________________________</a:t>
            </a:r>
          </a:p>
          <a:p>
            <a:r>
              <a:rPr lang="uk-UA" sz="1400" dirty="0" smtClean="0">
                <a:latin typeface="Constantia" pitchFamily="18" charset="0"/>
              </a:rPr>
              <a:t>_______________________________________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5892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Constantia" pitchFamily="18" charset="0"/>
              </a:rPr>
              <a:t>Зображення 4._________________________</a:t>
            </a:r>
          </a:p>
          <a:p>
            <a:r>
              <a:rPr lang="uk-UA" sz="1400" dirty="0" smtClean="0">
                <a:latin typeface="Constantia" pitchFamily="18" charset="0"/>
              </a:rPr>
              <a:t>_______________________________________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606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Constantia" pitchFamily="18" charset="0"/>
              </a:rPr>
              <a:t>Відео _________________________________</a:t>
            </a:r>
          </a:p>
          <a:p>
            <a:r>
              <a:rPr lang="uk-UA" sz="1400" dirty="0" smtClean="0">
                <a:latin typeface="Constantia" pitchFamily="18" charset="0"/>
              </a:rPr>
              <a:t>______________________________________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836712"/>
            <a:ext cx="3384376" cy="332398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Завдання 3. Підпишіть порядок розміщення  небесних тіл при:</a:t>
            </a:r>
          </a:p>
          <a:p>
            <a:endParaRPr lang="uk-UA" sz="1400" b="1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uk-UA" sz="1400" dirty="0" smtClean="0">
                <a:latin typeface="Constantia" pitchFamily="18" charset="0"/>
              </a:rPr>
              <a:t> місячному затемненні</a:t>
            </a:r>
          </a:p>
          <a:p>
            <a:pPr>
              <a:buFontTx/>
              <a:buChar char="-"/>
            </a:pPr>
            <a:endParaRPr lang="uk-UA" sz="1400" dirty="0" smtClean="0">
              <a:latin typeface="Constantia" pitchFamily="18" charset="0"/>
            </a:endParaRPr>
          </a:p>
          <a:p>
            <a:pPr>
              <a:buFontTx/>
              <a:buChar char="-"/>
            </a:pPr>
            <a:endParaRPr lang="uk-UA" sz="1400" dirty="0" smtClean="0">
              <a:latin typeface="Constantia" pitchFamily="18" charset="0"/>
            </a:endParaRPr>
          </a:p>
          <a:p>
            <a:r>
              <a:rPr lang="uk-UA" sz="1400" dirty="0" smtClean="0">
                <a:latin typeface="Constantia" pitchFamily="18" charset="0"/>
              </a:rPr>
              <a:t>___________________________________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Constantia" pitchFamily="18" charset="0"/>
              </a:rPr>
              <a:t>сонячному затемненні</a:t>
            </a:r>
          </a:p>
          <a:p>
            <a:pPr>
              <a:buFontTx/>
              <a:buChar char="-"/>
            </a:pPr>
            <a:endParaRPr lang="uk-UA" sz="1400" dirty="0" smtClean="0">
              <a:latin typeface="Constantia" pitchFamily="18" charset="0"/>
            </a:endParaRPr>
          </a:p>
          <a:p>
            <a:endParaRPr lang="uk-UA" sz="1400" dirty="0" smtClean="0">
              <a:latin typeface="Constantia" pitchFamily="18" charset="0"/>
            </a:endParaRPr>
          </a:p>
          <a:p>
            <a:r>
              <a:rPr lang="uk-UA" sz="1400" dirty="0" smtClean="0">
                <a:latin typeface="Constantia" pitchFamily="18" charset="0"/>
              </a:rPr>
              <a:t>___________________________________</a:t>
            </a:r>
          </a:p>
          <a:p>
            <a:endParaRPr lang="uk-UA" sz="1400" dirty="0" smtClean="0">
              <a:latin typeface="Constantia" pitchFamily="18" charset="0"/>
            </a:endParaRPr>
          </a:p>
          <a:p>
            <a:endParaRPr lang="uk-UA" sz="1400" dirty="0" smtClean="0">
              <a:latin typeface="Constantia" pitchFamily="18" charset="0"/>
            </a:endParaRPr>
          </a:p>
          <a:p>
            <a:endParaRPr lang="uk-UA" sz="1400" dirty="0" smtClean="0"/>
          </a:p>
          <a:p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5436096" y="1772816"/>
            <a:ext cx="360040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88224" y="1772816"/>
            <a:ext cx="432048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40352" y="1772816"/>
            <a:ext cx="432048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08104" y="2564904"/>
            <a:ext cx="360040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60232" y="2564904"/>
            <a:ext cx="432048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40352" y="2564904"/>
            <a:ext cx="432048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1520" y="2708920"/>
          <a:ext cx="3744416" cy="1219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2338"/>
                <a:gridCol w="2402078"/>
              </a:tblGrid>
              <a:tr h="288000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Астрономічна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Географічна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Хімічна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Екологічна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1520" y="458112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Constantia" pitchFamily="18" charset="0"/>
              </a:rPr>
              <a:t>Зображення 2.__________________________</a:t>
            </a:r>
          </a:p>
          <a:p>
            <a:r>
              <a:rPr lang="uk-UA" sz="1400" dirty="0" smtClean="0">
                <a:latin typeface="Constantia" pitchFamily="18" charset="0"/>
              </a:rPr>
              <a:t>_______________________________________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321297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Завдання 4. За фрагментами карти визначте географічний об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’</a:t>
            </a:r>
            <a:r>
              <a:rPr lang="uk-UA" sz="14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єкт</a:t>
            </a:r>
            <a:r>
              <a:rPr lang="uk-UA" sz="1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. 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0072" y="364502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Constantia" pitchFamily="18" charset="0"/>
              </a:rPr>
              <a:t>Материк ________________________</a:t>
            </a:r>
          </a:p>
          <a:p>
            <a:r>
              <a:rPr lang="uk-UA" sz="1400" dirty="0" smtClean="0">
                <a:latin typeface="Constantia" pitchFamily="18" charset="0"/>
              </a:rPr>
              <a:t>Об</a:t>
            </a:r>
            <a:r>
              <a:rPr lang="en-US" sz="1400" dirty="0" smtClean="0">
                <a:latin typeface="Constantia" pitchFamily="18" charset="0"/>
              </a:rPr>
              <a:t>’</a:t>
            </a:r>
            <a:r>
              <a:rPr lang="uk-UA" sz="1400" dirty="0" err="1" smtClean="0">
                <a:latin typeface="Constantia" pitchFamily="18" charset="0"/>
              </a:rPr>
              <a:t>єкт</a:t>
            </a:r>
            <a:r>
              <a:rPr lang="uk-UA" sz="1400" dirty="0" smtClean="0">
                <a:latin typeface="Constantia" pitchFamily="18" charset="0"/>
              </a:rPr>
              <a:t> __________________________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8064" y="4005064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</a:rPr>
              <a:t>Завдання 5. За фрагментами відеороликів визначте, про які складові ґрунту йдеться мова.</a:t>
            </a:r>
            <a:endParaRPr lang="uk-UA" sz="1400" b="1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076056" y="4653136"/>
          <a:ext cx="3744416" cy="157078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36104"/>
                <a:gridCol w="2808312"/>
              </a:tblGrid>
              <a:tr h="288975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Дослід 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88975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Дослід 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88975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Дослід 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93655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Дослід 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51587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Дослід</a:t>
                      </a:r>
                      <a:r>
                        <a:rPr lang="uk-UA" sz="1400" b="1" baseline="0" dirty="0" smtClean="0"/>
                        <a:t> 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ОТКРЫТАЯ 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ОТКРЫТАЯ КНИГА</Template>
  <TotalTime>689</TotalTime>
  <Words>286</Words>
  <Application>Microsoft Office PowerPoint</Application>
  <PresentationFormat>Экран (4:3)</PresentationFormat>
  <Paragraphs>88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Презентация ОТКРЫТАЯ КНИГА</vt:lpstr>
      <vt:lpstr>Слайд 1</vt:lpstr>
      <vt:lpstr>Слайд 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74</cp:revision>
  <dcterms:created xsi:type="dcterms:W3CDTF">2011-07-26T07:05:49Z</dcterms:created>
  <dcterms:modified xsi:type="dcterms:W3CDTF">2017-03-20T00:27:45Z</dcterms:modified>
</cp:coreProperties>
</file>