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6" r:id="rId3"/>
    <p:sldId id="257" r:id="rId4"/>
    <p:sldId id="258" r:id="rId5"/>
    <p:sldId id="260" r:id="rId6"/>
    <p:sldId id="261" r:id="rId7"/>
    <p:sldId id="262" r:id="rId8"/>
    <p:sldId id="259"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7" r:id="rId41"/>
    <p:sldId id="294" r:id="rId42"/>
    <p:sldId id="295" r:id="rId43"/>
    <p:sldId id="298" r:id="rId44"/>
    <p:sldId id="299" r:id="rId45"/>
    <p:sldId id="296" r:id="rId46"/>
    <p:sldId id="300" r:id="rId47"/>
    <p:sldId id="301" r:id="rId48"/>
    <p:sldId id="302" r:id="rId49"/>
    <p:sldId id="303" r:id="rId50"/>
    <p:sldId id="304" r:id="rId51"/>
    <p:sldId id="305"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94660"/>
  </p:normalViewPr>
  <p:slideViewPr>
    <p:cSldViewPr>
      <p:cViewPr varScale="1">
        <p:scale>
          <a:sx n="66" d="100"/>
          <a:sy n="66" d="100"/>
        </p:scale>
        <p:origin x="-14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13.03.2017</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13.03.2017</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13.03.2017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13.03.2017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13.03.2017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13.03.2017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13.03.2017</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13.03.2017</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13.03.2017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Palace_of_Versailles" TargetMode="External"/><Relationship Id="rId3" Type="http://schemas.openxmlformats.org/officeDocument/2006/relationships/hyperlink" Target="https://en.wikipedia.org/wiki/Rome" TargetMode="External"/><Relationship Id="rId7" Type="http://schemas.openxmlformats.org/officeDocument/2006/relationships/hyperlink" Target="https://en.wikipedia.org/wiki/Baroque" TargetMode="External"/><Relationship Id="rId2" Type="http://schemas.openxmlformats.org/officeDocument/2006/relationships/hyperlink" Target="https://en.wikipedia.org/wiki/Style_(visual_arts)" TargetMode="External"/><Relationship Id="rId1" Type="http://schemas.openxmlformats.org/officeDocument/2006/relationships/slideLayout" Target="../slideLayouts/slideLayout2.xml"/><Relationship Id="rId6" Type="http://schemas.openxmlformats.org/officeDocument/2006/relationships/hyperlink" Target="https://en.wikipedia.org/wiki/Decorative_arts" TargetMode="External"/><Relationship Id="rId5" Type="http://schemas.openxmlformats.org/officeDocument/2006/relationships/hyperlink" Target="https://en.wikipedia.org/wiki/The_arts" TargetMode="External"/><Relationship Id="rId10" Type="http://schemas.openxmlformats.org/officeDocument/2006/relationships/image" Target="../media/image15.jpeg"/><Relationship Id="rId4" Type="http://schemas.openxmlformats.org/officeDocument/2006/relationships/hyperlink" Target="https://en.wikipedia.org/wiki/Italy" TargetMode="External"/><Relationship Id="rId9" Type="http://schemas.openxmlformats.org/officeDocument/2006/relationships/hyperlink" Target="https://en.wikipedia.org/wiki/Rococo#cite_note-1"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Romanticism" TargetMode="External"/><Relationship Id="rId3" Type="http://schemas.openxmlformats.org/officeDocument/2006/relationships/hyperlink" Target="https://en.wikipedia.org/wiki/Ancient_Greece" TargetMode="External"/><Relationship Id="rId7" Type="http://schemas.openxmlformats.org/officeDocument/2006/relationships/hyperlink" Target="https://en.wikipedia.org/wiki/Age_of_Enlightenment" TargetMode="External"/><Relationship Id="rId2" Type="http://schemas.openxmlformats.org/officeDocument/2006/relationships/hyperlink" Target="https://en.wikipedia.org/wiki/Cultural_movement" TargetMode="External"/><Relationship Id="rId1" Type="http://schemas.openxmlformats.org/officeDocument/2006/relationships/slideLayout" Target="../slideLayouts/slideLayout2.xml"/><Relationship Id="rId6" Type="http://schemas.openxmlformats.org/officeDocument/2006/relationships/hyperlink" Target="https://en.wikipedia.org/wiki/Neoclassicism#cite_note-2" TargetMode="External"/><Relationship Id="rId5" Type="http://schemas.openxmlformats.org/officeDocument/2006/relationships/hyperlink" Target="https://en.wikipedia.org/wiki/Grand_Tour" TargetMode="External"/><Relationship Id="rId4" Type="http://schemas.openxmlformats.org/officeDocument/2006/relationships/hyperlink" Target="https://en.wikipedia.org/wiki/Ancient_Rome" TargetMode="External"/><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Artificiality" TargetMode="External"/><Relationship Id="rId2" Type="http://schemas.openxmlformats.org/officeDocument/2006/relationships/hyperlink" Target="https://en.wikipedia.org/wiki/The_arts"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Composition_(visual_arts)" TargetMode="External"/><Relationship Id="rId2" Type="http://schemas.openxmlformats.org/officeDocument/2006/relationships/hyperlink" Target="https://en.wikipedia.org/wiki/Art_movement"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s://en.wikipedia.org/wiki/Art_exhibitio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Fauvism" TargetMode="External"/><Relationship Id="rId2" Type="http://schemas.openxmlformats.org/officeDocument/2006/relationships/hyperlink" Target="https://en.wikipedia.org/wiki/Art_movement"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s://en.wikipedia.org/wiki/Impressionis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Roman_Empire" TargetMode="External"/><Relationship Id="rId7" Type="http://schemas.openxmlformats.org/officeDocument/2006/relationships/image" Target="../media/image9.jpeg"/><Relationship Id="rId2" Type="http://schemas.openxmlformats.org/officeDocument/2006/relationships/hyperlink" Target="https://en.wikipedia.org/wiki/Ancient_Greece" TargetMode="External"/><Relationship Id="rId1" Type="http://schemas.openxmlformats.org/officeDocument/2006/relationships/slideLayout" Target="../slideLayouts/slideLayout2.xml"/><Relationship Id="rId6" Type="http://schemas.openxmlformats.org/officeDocument/2006/relationships/hyperlink" Target="https://en.wikipedia.org/wiki/Dimension" TargetMode="External"/><Relationship Id="rId5" Type="http://schemas.openxmlformats.org/officeDocument/2006/relationships/hyperlink" Target="https://en.wikipedia.org/wiki/Perspective_(graphical)" TargetMode="External"/><Relationship Id="rId4" Type="http://schemas.openxmlformats.org/officeDocument/2006/relationships/hyperlink" Target="https://en.wikipedia.org/wiki/Italian_Renaissanc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theculturetrip.com/images/56-238813-samanvai-art-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899592" y="476672"/>
            <a:ext cx="7772400" cy="1470025"/>
          </a:xfrm>
        </p:spPr>
        <p:txBody>
          <a:bodyPr>
            <a:normAutofit/>
          </a:bodyPr>
          <a:lstStyle/>
          <a:p>
            <a:r>
              <a:rPr lang="en-US" sz="5400" b="1" i="1" dirty="0" smtClean="0">
                <a:solidFill>
                  <a:srgbClr val="FF0000"/>
                </a:solidFill>
              </a:rPr>
              <a:t>Well come to art gallery!</a:t>
            </a:r>
            <a:endParaRPr lang="ru-RU" sz="5400" b="1" i="1" dirty="0">
              <a:solidFill>
                <a:srgbClr val="FF0000"/>
              </a:solidFill>
            </a:endParaRPr>
          </a:p>
        </p:txBody>
      </p:sp>
    </p:spTree>
    <p:extLst>
      <p:ext uri="{BB962C8B-B14F-4D97-AF65-F5344CB8AC3E}">
        <p14:creationId xmlns:p14="http://schemas.microsoft.com/office/powerpoint/2010/main" val="744402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dirty="0" smtClean="0">
                <a:solidFill>
                  <a:srgbClr val="FF0000"/>
                </a:solidFill>
              </a:rPr>
              <a:t>Moisey</a:t>
            </a:r>
            <a:r>
              <a:rPr lang="en-US" dirty="0" smtClean="0">
                <a:solidFill>
                  <a:srgbClr val="FF0000"/>
                </a:solidFill>
              </a:rPr>
              <a:t> </a:t>
            </a:r>
            <a:r>
              <a:rPr lang="en-US" dirty="0" smtClean="0">
                <a:solidFill>
                  <a:srgbClr val="FF0000"/>
                </a:solidFill>
              </a:rPr>
              <a:t>1504 AD</a:t>
            </a:r>
            <a:br>
              <a:rPr lang="en-US" dirty="0" smtClean="0">
                <a:solidFill>
                  <a:srgbClr val="FF0000"/>
                </a:solidFill>
              </a:rPr>
            </a:br>
            <a:r>
              <a:rPr lang="en-US" dirty="0" smtClean="0">
                <a:solidFill>
                  <a:srgbClr val="FF0000"/>
                </a:solidFill>
              </a:rPr>
              <a:t>Michelangelo</a:t>
            </a:r>
            <a:endParaRPr lang="ru-RU" dirty="0">
              <a:solidFill>
                <a:srgbClr val="FF0000"/>
              </a:solidFill>
            </a:endParaRPr>
          </a:p>
        </p:txBody>
      </p:sp>
      <p:pic>
        <p:nvPicPr>
          <p:cNvPr id="1026" name="Picture 2" descr="http://art-assorty.ru/uploads/posts/2011-05/1304396989_skulptura-mois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567" y="1496806"/>
            <a:ext cx="2412537" cy="536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046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404664"/>
            <a:ext cx="4546848" cy="5760640"/>
          </a:xfrm>
        </p:spPr>
        <p:txBody>
          <a:bodyPr>
            <a:normAutofit/>
          </a:bodyPr>
          <a:lstStyle/>
          <a:p>
            <a:r>
              <a:rPr lang="en-US" sz="4000" dirty="0" smtClean="0">
                <a:solidFill>
                  <a:srgbClr val="FF0000"/>
                </a:solidFill>
              </a:rPr>
              <a:t>Leonardo </a:t>
            </a:r>
            <a:r>
              <a:rPr lang="en-US" sz="4000" dirty="0">
                <a:solidFill>
                  <a:srgbClr val="FF0000"/>
                </a:solidFill>
              </a:rPr>
              <a:t>da </a:t>
            </a:r>
            <a:r>
              <a:rPr lang="en-US" sz="4000" dirty="0" smtClean="0">
                <a:solidFill>
                  <a:srgbClr val="FF0000"/>
                </a:solidFill>
              </a:rPr>
              <a:t>Vinci </a:t>
            </a:r>
            <a:r>
              <a:rPr lang="en-US" sz="4000" dirty="0">
                <a:solidFill>
                  <a:srgbClr val="FF0000"/>
                </a:solidFill>
              </a:rPr>
              <a:t>self </a:t>
            </a:r>
            <a:r>
              <a:rPr lang="en-US" sz="4000" dirty="0" smtClean="0">
                <a:solidFill>
                  <a:srgbClr val="FF0000"/>
                </a:solidFill>
              </a:rPr>
              <a:t>portrait 1512 AD</a:t>
            </a:r>
            <a:br>
              <a:rPr lang="en-US" sz="4000" dirty="0" smtClean="0">
                <a:solidFill>
                  <a:srgbClr val="FF0000"/>
                </a:solidFill>
              </a:rPr>
            </a:br>
            <a:r>
              <a:rPr lang="en-US" sz="2000" b="1" dirty="0">
                <a:effectLst/>
              </a:rPr>
              <a:t>Leonardo da Vinci</a:t>
            </a:r>
            <a:r>
              <a:rPr lang="en-US" sz="2000" dirty="0">
                <a:effectLst/>
              </a:rPr>
              <a:t> or simply </a:t>
            </a:r>
            <a:r>
              <a:rPr lang="en-US" sz="2000" b="1" dirty="0">
                <a:effectLst/>
              </a:rPr>
              <a:t>Leonardo</a:t>
            </a:r>
            <a:r>
              <a:rPr lang="en-US" sz="2000" dirty="0">
                <a:effectLst/>
              </a:rPr>
              <a:t>, was an Italian polymath whose areas of interest included invention, painting, sculpting, architecture, science, music, mathematics, engineering, literature, anatomy, geology, astronomy, botany, writing, history, and cartography. He has been variously called the father of </a:t>
            </a:r>
            <a:r>
              <a:rPr lang="en-US" sz="2000" dirty="0" smtClean="0">
                <a:effectLst/>
              </a:rPr>
              <a:t>paleontology, </a:t>
            </a:r>
            <a:r>
              <a:rPr lang="en-US" sz="2000" dirty="0">
                <a:effectLst/>
              </a:rPr>
              <a:t>ichnology, and architecture, and is widely considered one of the greatest painters of all time. Sometimes credited with the inventions of the parachute, helicopter and tank</a:t>
            </a:r>
            <a:r>
              <a:rPr lang="en-US" sz="2000" dirty="0" smtClean="0">
                <a:effectLst/>
              </a:rPr>
              <a:t>, </a:t>
            </a:r>
            <a:r>
              <a:rPr lang="en-US" sz="2000" dirty="0">
                <a:effectLst/>
              </a:rPr>
              <a:t>he </a:t>
            </a:r>
            <a:r>
              <a:rPr lang="en-US" sz="2000" dirty="0" smtClean="0">
                <a:effectLst/>
              </a:rPr>
              <a:t>epitomized </a:t>
            </a:r>
            <a:r>
              <a:rPr lang="en-US" sz="2000" dirty="0">
                <a:effectLst/>
              </a:rPr>
              <a:t>the Renaissance humanist ideal.</a:t>
            </a:r>
            <a:endParaRPr lang="ru-RU" sz="2000" dirty="0"/>
          </a:p>
        </p:txBody>
      </p:sp>
      <p:pic>
        <p:nvPicPr>
          <p:cNvPr id="8194" name="Picture 2" descr="http://totallyhistory.com/wp-content/uploads/2011/09/Leonardo_self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980728"/>
            <a:ext cx="3638550" cy="57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71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260648"/>
            <a:ext cx="8229600" cy="1219200"/>
          </a:xfrm>
        </p:spPr>
        <p:txBody>
          <a:bodyPr>
            <a:normAutofit fontScale="90000"/>
          </a:bodyPr>
          <a:lstStyle/>
          <a:p>
            <a:r>
              <a:rPr lang="en-US" i="1" dirty="0" smtClean="0">
                <a:solidFill>
                  <a:srgbClr val="FF0000"/>
                </a:solidFill>
              </a:rPr>
              <a:t>Mona Liza  		The last supper</a:t>
            </a:r>
            <a:br>
              <a:rPr lang="en-US" i="1" dirty="0" smtClean="0">
                <a:solidFill>
                  <a:srgbClr val="FF0000"/>
                </a:solidFill>
              </a:rPr>
            </a:br>
            <a:r>
              <a:rPr lang="en-US" i="1" dirty="0" smtClean="0">
                <a:solidFill>
                  <a:srgbClr val="FF0000"/>
                </a:solidFill>
              </a:rPr>
              <a:t>1519 AD			1498 AD</a:t>
            </a:r>
            <a:endParaRPr lang="ru-RU" i="1" dirty="0">
              <a:solidFill>
                <a:srgbClr val="FF0000"/>
              </a:solidFill>
            </a:endParaRPr>
          </a:p>
        </p:txBody>
      </p:sp>
      <p:pic>
        <p:nvPicPr>
          <p:cNvPr id="9218" name="Picture 2" descr="https://upload.wikimedia.org/wikipedia/commons/thumb/e/ec/Mona_Lisa,_by_Leonardo_da_Vinci,_from_C2RMF_retouched.jpg/687px-Mona_Lisa,_by_Leonardo_da_Vinci,_from_C2RMF_retouch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630766"/>
            <a:ext cx="3312367" cy="49372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upload.wikimedia.org/wikipedia/commons/thumb/4/4b/%C3%9Altima_Cena_-_Da_Vinci_5.jpg/350px-%C3%9Altima_Cena_-_Da_Vinci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132856"/>
            <a:ext cx="537318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038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marL="0" indent="0">
              <a:buNone/>
            </a:pPr>
            <a:r>
              <a:rPr lang="en-US" dirty="0">
                <a:solidFill>
                  <a:srgbClr val="FF0000"/>
                </a:solidFill>
              </a:rPr>
              <a:t>The </a:t>
            </a:r>
            <a:r>
              <a:rPr lang="en-US" b="1" dirty="0">
                <a:solidFill>
                  <a:srgbClr val="FF0000"/>
                </a:solidFill>
              </a:rPr>
              <a:t>Baroque</a:t>
            </a:r>
            <a:r>
              <a:rPr lang="en-US" dirty="0">
                <a:solidFill>
                  <a:srgbClr val="FF0000"/>
                </a:solidFill>
              </a:rPr>
              <a:t> </a:t>
            </a:r>
            <a:r>
              <a:rPr lang="en-US" dirty="0" smtClean="0">
                <a:solidFill>
                  <a:srgbClr val="FF0000"/>
                </a:solidFill>
              </a:rPr>
              <a:t> </a:t>
            </a:r>
            <a:r>
              <a:rPr lang="en-US" dirty="0">
                <a:solidFill>
                  <a:srgbClr val="FF0000"/>
                </a:solidFill>
              </a:rPr>
              <a:t>is often thought of as a period of artistic </a:t>
            </a:r>
            <a:r>
              <a:rPr lang="en-US" dirty="0">
                <a:solidFill>
                  <a:srgbClr val="FF0000"/>
                </a:solidFill>
                <a:hlinkClick r:id="rId2" tooltip="Style (visual arts)"/>
              </a:rPr>
              <a:t>style</a:t>
            </a:r>
            <a:r>
              <a:rPr lang="en-US" dirty="0">
                <a:solidFill>
                  <a:srgbClr val="FF0000"/>
                </a:solidFill>
              </a:rPr>
              <a:t> which used exaggerated motion and clear, easily interpreted detail to produce drama, tension, exuberance, and grandeur in sculpture, painting, architecture, literature, dance, theatre, and music. The style began around 1600 in </a:t>
            </a:r>
            <a:r>
              <a:rPr lang="en-US" dirty="0">
                <a:solidFill>
                  <a:srgbClr val="FF0000"/>
                </a:solidFill>
                <a:hlinkClick r:id="rId3" tooltip="Rome"/>
              </a:rPr>
              <a:t>Rome</a:t>
            </a:r>
            <a:r>
              <a:rPr lang="en-US" dirty="0">
                <a:solidFill>
                  <a:srgbClr val="FF0000"/>
                </a:solidFill>
              </a:rPr>
              <a:t> and </a:t>
            </a:r>
            <a:r>
              <a:rPr lang="en-US" dirty="0">
                <a:solidFill>
                  <a:srgbClr val="FF0000"/>
                </a:solidFill>
                <a:hlinkClick r:id="rId4" tooltip="Italy"/>
              </a:rPr>
              <a:t>Italy</a:t>
            </a:r>
            <a:r>
              <a:rPr lang="en-US" dirty="0">
                <a:solidFill>
                  <a:srgbClr val="FF0000"/>
                </a:solidFill>
              </a:rPr>
              <a:t>, and spread to most of Europe</a:t>
            </a:r>
            <a:r>
              <a:rPr lang="en-US" dirty="0" smtClean="0">
                <a:solidFill>
                  <a:srgbClr val="FF0000"/>
                </a:solidFill>
              </a:rPr>
              <a:t>.</a:t>
            </a:r>
            <a:r>
              <a:rPr lang="en-US" baseline="30000" dirty="0" smtClean="0">
                <a:solidFill>
                  <a:srgbClr val="FF0000"/>
                </a:solidFill>
              </a:rPr>
              <a:t>[</a:t>
            </a:r>
          </a:p>
          <a:p>
            <a:pPr marL="0" indent="0">
              <a:buNone/>
            </a:pPr>
            <a:r>
              <a:rPr lang="en-US" b="1" dirty="0">
                <a:solidFill>
                  <a:srgbClr val="FF0000"/>
                </a:solidFill>
              </a:rPr>
              <a:t>Rococo</a:t>
            </a:r>
            <a:r>
              <a:rPr lang="en-US" dirty="0">
                <a:solidFill>
                  <a:srgbClr val="FF0000"/>
                </a:solidFill>
              </a:rPr>
              <a:t> </a:t>
            </a:r>
            <a:r>
              <a:rPr lang="en-US" dirty="0" smtClean="0">
                <a:solidFill>
                  <a:srgbClr val="FF0000"/>
                </a:solidFill>
              </a:rPr>
              <a:t>, </a:t>
            </a:r>
            <a:r>
              <a:rPr lang="en-US" dirty="0">
                <a:solidFill>
                  <a:srgbClr val="FF0000"/>
                </a:solidFill>
              </a:rPr>
              <a:t>less commonly </a:t>
            </a:r>
            <a:r>
              <a:rPr lang="en-US" b="1" dirty="0" err="1">
                <a:solidFill>
                  <a:srgbClr val="FF0000"/>
                </a:solidFill>
              </a:rPr>
              <a:t>roccoco</a:t>
            </a:r>
            <a:r>
              <a:rPr lang="en-US" dirty="0">
                <a:solidFill>
                  <a:srgbClr val="FF0000"/>
                </a:solidFill>
              </a:rPr>
              <a:t>, or "</a:t>
            </a:r>
            <a:r>
              <a:rPr lang="en-US" b="1" dirty="0">
                <a:solidFill>
                  <a:srgbClr val="FF0000"/>
                </a:solidFill>
              </a:rPr>
              <a:t>Late Baroque</a:t>
            </a:r>
            <a:r>
              <a:rPr lang="en-US" dirty="0">
                <a:solidFill>
                  <a:srgbClr val="FF0000"/>
                </a:solidFill>
              </a:rPr>
              <a:t>", is an early to late French 18th-century artistic movement and style, affecting many aspects of </a:t>
            </a:r>
            <a:r>
              <a:rPr lang="en-US" dirty="0">
                <a:solidFill>
                  <a:srgbClr val="FF0000"/>
                </a:solidFill>
                <a:hlinkClick r:id="rId5" tooltip="The arts"/>
              </a:rPr>
              <a:t>the arts</a:t>
            </a:r>
            <a:r>
              <a:rPr lang="en-US" dirty="0">
                <a:solidFill>
                  <a:srgbClr val="FF0000"/>
                </a:solidFill>
              </a:rPr>
              <a:t> including painting, sculpture, architecture, interior design, </a:t>
            </a:r>
            <a:r>
              <a:rPr lang="en-US" dirty="0">
                <a:solidFill>
                  <a:srgbClr val="FF0000"/>
                </a:solidFill>
                <a:hlinkClick r:id="rId6" tooltip="Decorative arts"/>
              </a:rPr>
              <a:t>decoration</a:t>
            </a:r>
            <a:r>
              <a:rPr lang="en-US" dirty="0">
                <a:solidFill>
                  <a:srgbClr val="FF0000"/>
                </a:solidFill>
              </a:rPr>
              <a:t>, literature, music, and theatre. It developed in the early 18th century in Paris, France as a reaction against the grandeur, symmetry, and strict regulations of the previous </a:t>
            </a:r>
            <a:r>
              <a:rPr lang="en-US" dirty="0">
                <a:solidFill>
                  <a:srgbClr val="FF0000"/>
                </a:solidFill>
                <a:hlinkClick r:id="rId7" tooltip="Baroque"/>
              </a:rPr>
              <a:t>Baroque</a:t>
            </a:r>
            <a:r>
              <a:rPr lang="en-US" dirty="0">
                <a:solidFill>
                  <a:srgbClr val="FF0000"/>
                </a:solidFill>
              </a:rPr>
              <a:t> style, especially of the </a:t>
            </a:r>
            <a:r>
              <a:rPr lang="en-US" dirty="0">
                <a:solidFill>
                  <a:srgbClr val="FF0000"/>
                </a:solidFill>
                <a:hlinkClick r:id="rId8" tooltip="Palace of Versailles"/>
              </a:rPr>
              <a:t>Palace of Versailles</a:t>
            </a:r>
            <a:r>
              <a:rPr lang="en-US" dirty="0">
                <a:solidFill>
                  <a:srgbClr val="FF0000"/>
                </a:solidFill>
              </a:rPr>
              <a:t>,</a:t>
            </a:r>
            <a:r>
              <a:rPr lang="en-US" baseline="30000" dirty="0">
                <a:solidFill>
                  <a:srgbClr val="FF0000"/>
                </a:solidFill>
                <a:hlinkClick r:id="rId9"/>
              </a:rPr>
              <a:t>[1]</a:t>
            </a:r>
            <a:r>
              <a:rPr lang="en-US" dirty="0">
                <a:solidFill>
                  <a:srgbClr val="FF0000"/>
                </a:solidFill>
              </a:rPr>
              <a:t> until it was redone</a:t>
            </a:r>
            <a:endParaRPr lang="ru-RU" dirty="0">
              <a:solidFill>
                <a:srgbClr val="FF0000"/>
              </a:solidFill>
            </a:endParaRPr>
          </a:p>
        </p:txBody>
      </p:sp>
      <p:sp>
        <p:nvSpPr>
          <p:cNvPr id="3" name="Заголовок 2"/>
          <p:cNvSpPr>
            <a:spLocks noGrp="1"/>
          </p:cNvSpPr>
          <p:nvPr>
            <p:ph type="title"/>
          </p:nvPr>
        </p:nvSpPr>
        <p:spPr>
          <a:xfrm>
            <a:off x="251520" y="152400"/>
            <a:ext cx="8435280" cy="1219200"/>
          </a:xfrm>
        </p:spPr>
        <p:txBody>
          <a:bodyPr>
            <a:normAutofit fontScale="90000"/>
          </a:bodyPr>
          <a:lstStyle/>
          <a:p>
            <a:pPr algn="ctr"/>
            <a:r>
              <a:rPr lang="en-US" b="1" dirty="0" smtClean="0">
                <a:solidFill>
                  <a:srgbClr val="7030A0"/>
                </a:solidFill>
              </a:rPr>
              <a:t>Baroque and Rococo 17</a:t>
            </a:r>
            <a:r>
              <a:rPr lang="en-US" b="1" baseline="30000" dirty="0" smtClean="0">
                <a:solidFill>
                  <a:srgbClr val="7030A0"/>
                </a:solidFill>
              </a:rPr>
              <a:t>th</a:t>
            </a:r>
            <a:r>
              <a:rPr lang="en-US" b="1" dirty="0" smtClean="0">
                <a:solidFill>
                  <a:srgbClr val="7030A0"/>
                </a:solidFill>
              </a:rPr>
              <a:t> – 18</a:t>
            </a:r>
            <a:r>
              <a:rPr lang="en-US" b="1" baseline="30000" dirty="0" smtClean="0">
                <a:solidFill>
                  <a:srgbClr val="7030A0"/>
                </a:solidFill>
              </a:rPr>
              <a:t>th</a:t>
            </a:r>
            <a:r>
              <a:rPr lang="en-US" b="1" dirty="0" smtClean="0">
                <a:solidFill>
                  <a:srgbClr val="7030A0"/>
                </a:solidFill>
              </a:rPr>
              <a:t> century</a:t>
            </a:r>
            <a:endParaRPr lang="ru-RU" dirty="0">
              <a:solidFill>
                <a:srgbClr val="7030A0"/>
              </a:solidFill>
            </a:endParaRPr>
          </a:p>
        </p:txBody>
      </p:sp>
      <p:pic>
        <p:nvPicPr>
          <p:cNvPr id="44034" name="Picture 2" descr="https://image.slidesharecdn.com/periodsofart4-110602203327-phpapp02/95/periods-of-art-21-728.jpg?cb=13070478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4" y="-1"/>
            <a:ext cx="9146023" cy="685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443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484784"/>
            <a:ext cx="3610744" cy="3024336"/>
          </a:xfrm>
        </p:spPr>
        <p:txBody>
          <a:bodyPr>
            <a:normAutofit fontScale="90000"/>
          </a:bodyPr>
          <a:lstStyle/>
          <a:p>
            <a:pPr algn="ctr"/>
            <a:r>
              <a:rPr lang="en-US" b="1" dirty="0" smtClean="0">
                <a:solidFill>
                  <a:srgbClr val="FF0000"/>
                </a:solidFill>
              </a:rPr>
              <a:t>Elevation </a:t>
            </a:r>
            <a:r>
              <a:rPr lang="en-US" b="1" dirty="0">
                <a:solidFill>
                  <a:srgbClr val="FF0000"/>
                </a:solidFill>
              </a:rPr>
              <a:t>of the </a:t>
            </a:r>
            <a:r>
              <a:rPr lang="en-US" b="1" dirty="0" smtClean="0">
                <a:solidFill>
                  <a:srgbClr val="FF0000"/>
                </a:solidFill>
              </a:rPr>
              <a:t>cross </a:t>
            </a:r>
            <a:br>
              <a:rPr lang="en-US" b="1" dirty="0" smtClean="0">
                <a:solidFill>
                  <a:srgbClr val="FF0000"/>
                </a:solidFill>
              </a:rPr>
            </a:br>
            <a:r>
              <a:rPr lang="en-US" b="1" dirty="0" smtClean="0">
                <a:solidFill>
                  <a:srgbClr val="FF0000"/>
                </a:solidFill>
              </a:rPr>
              <a:t>1611 AD</a:t>
            </a:r>
            <a:br>
              <a:rPr lang="en-US" b="1" dirty="0" smtClean="0">
                <a:solidFill>
                  <a:srgbClr val="FF0000"/>
                </a:solidFill>
              </a:rPr>
            </a:br>
            <a:r>
              <a:rPr lang="en-US" b="1" dirty="0" smtClean="0">
                <a:solidFill>
                  <a:srgbClr val="FF0000"/>
                </a:solidFill>
              </a:rPr>
              <a:t>Peter Paul Rubens</a:t>
            </a:r>
            <a:endParaRPr lang="ru-RU" b="1" dirty="0">
              <a:solidFill>
                <a:srgbClr val="FF0000"/>
              </a:solidFill>
            </a:endParaRPr>
          </a:p>
        </p:txBody>
      </p:sp>
      <p:pic>
        <p:nvPicPr>
          <p:cNvPr id="10242" name="Picture 2" descr="https://upload.wikimedia.org/wikipedia/commons/2/28/Peter_Paul_Rubens_-_The_Raising_of_the_Cro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23365"/>
            <a:ext cx="4497869" cy="620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105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 y="418130"/>
            <a:ext cx="3155821" cy="3586933"/>
          </a:xfrm>
        </p:spPr>
        <p:txBody>
          <a:bodyPr/>
          <a:lstStyle/>
          <a:p>
            <a:pPr algn="ctr"/>
            <a:r>
              <a:rPr lang="en-US" i="1" dirty="0" smtClean="0">
                <a:solidFill>
                  <a:srgbClr val="FF0000"/>
                </a:solidFill>
              </a:rPr>
              <a:t>David</a:t>
            </a:r>
            <a:br>
              <a:rPr lang="en-US" i="1" dirty="0" smtClean="0">
                <a:solidFill>
                  <a:srgbClr val="FF0000"/>
                </a:solidFill>
              </a:rPr>
            </a:br>
            <a:r>
              <a:rPr lang="en-US" i="1" dirty="0" smtClean="0">
                <a:solidFill>
                  <a:srgbClr val="FF0000"/>
                </a:solidFill>
              </a:rPr>
              <a:t>1624 AD</a:t>
            </a:r>
            <a:br>
              <a:rPr lang="en-US" i="1" dirty="0" smtClean="0">
                <a:solidFill>
                  <a:srgbClr val="FF0000"/>
                </a:solidFill>
              </a:rPr>
            </a:br>
            <a:r>
              <a:rPr lang="en-US" i="1" dirty="0" err="1" smtClean="0">
                <a:solidFill>
                  <a:srgbClr val="FF0000"/>
                </a:solidFill>
              </a:rPr>
              <a:t>Gian</a:t>
            </a:r>
            <a:r>
              <a:rPr lang="en-US" i="1" dirty="0" smtClean="0">
                <a:solidFill>
                  <a:srgbClr val="FF0000"/>
                </a:solidFill>
              </a:rPr>
              <a:t> Lorenzo Bernini</a:t>
            </a:r>
            <a:endParaRPr lang="ru-RU" i="1" dirty="0">
              <a:solidFill>
                <a:srgbClr val="FF0000"/>
              </a:solidFill>
            </a:endParaRPr>
          </a:p>
        </p:txBody>
      </p:sp>
      <p:pic>
        <p:nvPicPr>
          <p:cNvPr id="11266" name="Picture 2" descr="http://totallyhistory.com/wp-content/uploads/2012/10/David_Bernini_16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821" y="404664"/>
            <a:ext cx="6013571" cy="630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849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3394720" cy="4284712"/>
          </a:xfrm>
        </p:spPr>
        <p:txBody>
          <a:bodyPr/>
          <a:lstStyle/>
          <a:p>
            <a:pPr algn="ctr"/>
            <a:r>
              <a:rPr lang="en-US" dirty="0" smtClean="0">
                <a:solidFill>
                  <a:srgbClr val="FF0000"/>
                </a:solidFill>
              </a:rPr>
              <a:t>The swing</a:t>
            </a:r>
            <a:br>
              <a:rPr lang="en-US" dirty="0" smtClean="0">
                <a:solidFill>
                  <a:srgbClr val="FF0000"/>
                </a:solidFill>
              </a:rPr>
            </a:br>
            <a:r>
              <a:rPr lang="en-US" dirty="0" smtClean="0">
                <a:solidFill>
                  <a:srgbClr val="FF0000"/>
                </a:solidFill>
              </a:rPr>
              <a:t> 1767 AD </a:t>
            </a:r>
            <a:br>
              <a:rPr lang="en-US" dirty="0" smtClean="0">
                <a:solidFill>
                  <a:srgbClr val="FF0000"/>
                </a:solidFill>
              </a:rPr>
            </a:br>
            <a:r>
              <a:rPr lang="en-US" dirty="0" smtClean="0">
                <a:solidFill>
                  <a:srgbClr val="FF0000"/>
                </a:solidFill>
              </a:rPr>
              <a:t>Jean </a:t>
            </a:r>
            <a:r>
              <a:rPr lang="en-US" dirty="0" err="1" smtClean="0">
                <a:solidFill>
                  <a:srgbClr val="FF0000"/>
                </a:solidFill>
              </a:rPr>
              <a:t>Honore</a:t>
            </a:r>
            <a:r>
              <a:rPr lang="en-US" dirty="0" smtClean="0">
                <a:solidFill>
                  <a:srgbClr val="FF0000"/>
                </a:solidFill>
              </a:rPr>
              <a:t> Fragonard</a:t>
            </a:r>
            <a:br>
              <a:rPr lang="en-US" dirty="0" smtClean="0">
                <a:solidFill>
                  <a:srgbClr val="FF0000"/>
                </a:solidFill>
              </a:rPr>
            </a:br>
            <a:r>
              <a:rPr lang="en-US" dirty="0" smtClean="0">
                <a:solidFill>
                  <a:srgbClr val="FF0000"/>
                </a:solidFill>
              </a:rPr>
              <a:t>(Rococo)</a:t>
            </a:r>
            <a:endParaRPr lang="ru-RU" dirty="0">
              <a:solidFill>
                <a:srgbClr val="FF0000"/>
              </a:solidFill>
            </a:endParaRPr>
          </a:p>
        </p:txBody>
      </p:sp>
      <p:pic>
        <p:nvPicPr>
          <p:cNvPr id="12290" name="Picture 2" descr="http://www.artble.com/imgs/2/6/6/933850/the_s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0"/>
            <a:ext cx="51662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65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pPr marL="0" indent="0">
              <a:buNone/>
            </a:pPr>
            <a:r>
              <a:rPr lang="en-US" b="1" dirty="0" smtClean="0">
                <a:solidFill>
                  <a:srgbClr val="FFFF00"/>
                </a:solidFill>
              </a:rPr>
              <a:t>Neoclassicism</a:t>
            </a:r>
            <a:r>
              <a:rPr lang="en-US" dirty="0" smtClean="0">
                <a:solidFill>
                  <a:srgbClr val="FFFF00"/>
                </a:solidFill>
              </a:rPr>
              <a:t> </a:t>
            </a:r>
            <a:r>
              <a:rPr lang="en-US" dirty="0">
                <a:solidFill>
                  <a:srgbClr val="FFFF00"/>
                </a:solidFill>
              </a:rPr>
              <a:t>is the name given to Western </a:t>
            </a:r>
            <a:r>
              <a:rPr lang="en-US" dirty="0">
                <a:solidFill>
                  <a:srgbClr val="FFFF00"/>
                </a:solidFill>
                <a:hlinkClick r:id="rId2" tooltip="Cultural movement"/>
              </a:rPr>
              <a:t>movements</a:t>
            </a:r>
            <a:r>
              <a:rPr lang="en-US" dirty="0">
                <a:solidFill>
                  <a:srgbClr val="FFFF00"/>
                </a:solidFill>
              </a:rPr>
              <a:t> in the decorative and visual arts, literature, theatre, music, and architecture that draw inspiration from the "classical" art and culture of </a:t>
            </a:r>
            <a:r>
              <a:rPr lang="en-US" dirty="0">
                <a:solidFill>
                  <a:srgbClr val="FFFF00"/>
                </a:solidFill>
                <a:hlinkClick r:id="rId3" tooltip="Ancient Greece"/>
              </a:rPr>
              <a:t>Ancient Greece</a:t>
            </a:r>
            <a:r>
              <a:rPr lang="en-US" dirty="0">
                <a:solidFill>
                  <a:srgbClr val="FFFF00"/>
                </a:solidFill>
              </a:rPr>
              <a:t> or </a:t>
            </a:r>
            <a:r>
              <a:rPr lang="en-US" dirty="0">
                <a:solidFill>
                  <a:srgbClr val="FFFF00"/>
                </a:solidFill>
                <a:hlinkClick r:id="rId4" tooltip="Ancient Rome"/>
              </a:rPr>
              <a:t>Ancient Rome</a:t>
            </a:r>
            <a:r>
              <a:rPr lang="en-US" dirty="0">
                <a:solidFill>
                  <a:srgbClr val="FFFF00"/>
                </a:solidFill>
              </a:rPr>
              <a:t>. Neoclassicism was born in Rome in the mid-18th century, but its popularity spread all over Europe, as a generation of European art students finished their </a:t>
            </a:r>
            <a:r>
              <a:rPr lang="en-US" dirty="0">
                <a:solidFill>
                  <a:srgbClr val="FFFF00"/>
                </a:solidFill>
                <a:hlinkClick r:id="rId5" tooltip="Grand Tour"/>
              </a:rPr>
              <a:t>Grand Tour</a:t>
            </a:r>
            <a:r>
              <a:rPr lang="en-US" dirty="0">
                <a:solidFill>
                  <a:srgbClr val="FFFF00"/>
                </a:solidFill>
              </a:rPr>
              <a:t> and returned from Italy to their home countries with newly rediscovered Greco-Roman ideals.</a:t>
            </a:r>
            <a:r>
              <a:rPr lang="en-US" baseline="30000" dirty="0">
                <a:solidFill>
                  <a:srgbClr val="FFFF00"/>
                </a:solidFill>
                <a:hlinkClick r:id="rId6"/>
              </a:rPr>
              <a:t>[2]</a:t>
            </a:r>
            <a:r>
              <a:rPr lang="en-US" dirty="0">
                <a:solidFill>
                  <a:srgbClr val="FFFF00"/>
                </a:solidFill>
              </a:rPr>
              <a:t> The main Neoclassical movement coincided with the 18th-century </a:t>
            </a:r>
            <a:r>
              <a:rPr lang="en-US" dirty="0">
                <a:solidFill>
                  <a:srgbClr val="FFFF00"/>
                </a:solidFill>
                <a:hlinkClick r:id="rId7" tooltip="Age of Enlightenment"/>
              </a:rPr>
              <a:t>Age of Enlightenment</a:t>
            </a:r>
            <a:r>
              <a:rPr lang="en-US" dirty="0">
                <a:solidFill>
                  <a:srgbClr val="FFFF00"/>
                </a:solidFill>
              </a:rPr>
              <a:t>, and continued into the early 19th century, laterally competing with </a:t>
            </a:r>
            <a:r>
              <a:rPr lang="en-US" dirty="0">
                <a:solidFill>
                  <a:srgbClr val="FFFF00"/>
                </a:solidFill>
                <a:hlinkClick r:id="rId8" tooltip="Romanticism"/>
              </a:rPr>
              <a:t>Romanticism</a:t>
            </a:r>
            <a:r>
              <a:rPr lang="en-US" dirty="0">
                <a:solidFill>
                  <a:srgbClr val="FFFF00"/>
                </a:solidFill>
              </a:rPr>
              <a:t>.</a:t>
            </a:r>
            <a:endParaRPr lang="ru-RU" dirty="0">
              <a:solidFill>
                <a:srgbClr val="FFFF00"/>
              </a:solidFill>
            </a:endParaRPr>
          </a:p>
        </p:txBody>
      </p:sp>
      <p:sp>
        <p:nvSpPr>
          <p:cNvPr id="3" name="Заголовок 2"/>
          <p:cNvSpPr>
            <a:spLocks noGrp="1"/>
          </p:cNvSpPr>
          <p:nvPr>
            <p:ph type="title"/>
          </p:nvPr>
        </p:nvSpPr>
        <p:spPr/>
        <p:txBody>
          <a:bodyPr>
            <a:normAutofit fontScale="90000"/>
          </a:bodyPr>
          <a:lstStyle/>
          <a:p>
            <a:pPr algn="ctr"/>
            <a:r>
              <a:rPr lang="en-US" b="1" dirty="0" smtClean="0">
                <a:solidFill>
                  <a:srgbClr val="0070C0"/>
                </a:solidFill>
              </a:rPr>
              <a:t>Neoclassicism </a:t>
            </a:r>
            <a:br>
              <a:rPr lang="en-US" b="1" dirty="0" smtClean="0">
                <a:solidFill>
                  <a:srgbClr val="0070C0"/>
                </a:solidFill>
              </a:rPr>
            </a:br>
            <a:r>
              <a:rPr lang="en-US" b="1" dirty="0" smtClean="0">
                <a:solidFill>
                  <a:srgbClr val="0070C0"/>
                </a:solidFill>
              </a:rPr>
              <a:t>late 18</a:t>
            </a:r>
            <a:r>
              <a:rPr lang="en-US" b="1" baseline="30000" dirty="0" smtClean="0">
                <a:solidFill>
                  <a:srgbClr val="0070C0"/>
                </a:solidFill>
              </a:rPr>
              <a:t>th</a:t>
            </a:r>
            <a:r>
              <a:rPr lang="en-US" b="1" dirty="0" smtClean="0">
                <a:solidFill>
                  <a:srgbClr val="0070C0"/>
                </a:solidFill>
              </a:rPr>
              <a:t> –mid-19</a:t>
            </a:r>
            <a:r>
              <a:rPr lang="en-US" b="1" baseline="30000" dirty="0" smtClean="0">
                <a:solidFill>
                  <a:srgbClr val="0070C0"/>
                </a:solidFill>
              </a:rPr>
              <a:t>th</a:t>
            </a:r>
            <a:r>
              <a:rPr lang="en-US" b="1" dirty="0" smtClean="0">
                <a:solidFill>
                  <a:srgbClr val="0070C0"/>
                </a:solidFill>
              </a:rPr>
              <a:t> century</a:t>
            </a:r>
            <a:endParaRPr lang="ru-RU" dirty="0">
              <a:solidFill>
                <a:srgbClr val="0070C0"/>
              </a:solidFill>
            </a:endParaRPr>
          </a:p>
        </p:txBody>
      </p:sp>
      <p:pic>
        <p:nvPicPr>
          <p:cNvPr id="45058" name="Picture 2" descr="https://image.slidesharecdn.com/periodsofart4-110602203327-phpapp02/95/periods-of-art-25-728.jpg?cb=13070478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983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dirty="0" smtClean="0">
                <a:solidFill>
                  <a:srgbClr val="7030A0"/>
                </a:solidFill>
              </a:rPr>
              <a:t>Oath </a:t>
            </a:r>
            <a:r>
              <a:rPr lang="en-US" dirty="0">
                <a:solidFill>
                  <a:srgbClr val="7030A0"/>
                </a:solidFill>
              </a:rPr>
              <a:t>of the </a:t>
            </a:r>
            <a:r>
              <a:rPr lang="en-US" dirty="0" err="1">
                <a:solidFill>
                  <a:srgbClr val="7030A0"/>
                </a:solidFill>
              </a:rPr>
              <a:t>H</a:t>
            </a:r>
            <a:r>
              <a:rPr lang="en-US" dirty="0" err="1" smtClean="0">
                <a:solidFill>
                  <a:srgbClr val="7030A0"/>
                </a:solidFill>
              </a:rPr>
              <a:t>oratii</a:t>
            </a:r>
            <a:r>
              <a:rPr lang="en-US" dirty="0" smtClean="0">
                <a:solidFill>
                  <a:srgbClr val="7030A0"/>
                </a:solidFill>
              </a:rPr>
              <a:t> 1784 AD</a:t>
            </a:r>
            <a:br>
              <a:rPr lang="en-US" dirty="0" smtClean="0">
                <a:solidFill>
                  <a:srgbClr val="7030A0"/>
                </a:solidFill>
              </a:rPr>
            </a:br>
            <a:r>
              <a:rPr lang="en-US" dirty="0" smtClean="0">
                <a:solidFill>
                  <a:srgbClr val="7030A0"/>
                </a:solidFill>
              </a:rPr>
              <a:t> Jacques Louis David</a:t>
            </a:r>
            <a:endParaRPr lang="ru-RU" dirty="0">
              <a:solidFill>
                <a:srgbClr val="7030A0"/>
              </a:solidFill>
            </a:endParaRPr>
          </a:p>
        </p:txBody>
      </p:sp>
      <p:pic>
        <p:nvPicPr>
          <p:cNvPr id="13314" name="Picture 2" descr="http://www.bc.edu/bc_org/avp/cas/his/CoreArt/art/resourcesb/dav_o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5323"/>
            <a:ext cx="7308253" cy="553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91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b="1" dirty="0" smtClean="0">
                <a:solidFill>
                  <a:srgbClr val="7030A0"/>
                </a:solidFill>
              </a:rPr>
              <a:t>The </a:t>
            </a:r>
            <a:r>
              <a:rPr lang="en-US" b="1" dirty="0">
                <a:solidFill>
                  <a:srgbClr val="7030A0"/>
                </a:solidFill>
              </a:rPr>
              <a:t>intervention of the </a:t>
            </a:r>
            <a:r>
              <a:rPr lang="en-US" b="1" dirty="0" smtClean="0">
                <a:solidFill>
                  <a:srgbClr val="7030A0"/>
                </a:solidFill>
              </a:rPr>
              <a:t>Sabine </a:t>
            </a:r>
            <a:r>
              <a:rPr lang="en-US" b="1" dirty="0">
                <a:solidFill>
                  <a:srgbClr val="7030A0"/>
                </a:solidFill>
              </a:rPr>
              <a:t>women </a:t>
            </a:r>
            <a:r>
              <a:rPr lang="en-US" b="1" dirty="0" smtClean="0">
                <a:solidFill>
                  <a:srgbClr val="7030A0"/>
                </a:solidFill>
              </a:rPr>
              <a:t>1795 AD Jacques Louis David</a:t>
            </a:r>
            <a:endParaRPr lang="ru-RU" b="1" dirty="0">
              <a:solidFill>
                <a:srgbClr val="7030A0"/>
              </a:solidFill>
            </a:endParaRPr>
          </a:p>
        </p:txBody>
      </p:sp>
      <p:pic>
        <p:nvPicPr>
          <p:cNvPr id="14338" name="Picture 2" descr="http://www.bc.edu/bc_org/avp/cas/his/CoreArt/art/resourcesb/dav_r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809625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275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267920" y="451692"/>
            <a:ext cx="2720899" cy="504056"/>
          </a:xfrm>
        </p:spPr>
        <p:txBody>
          <a:bodyPr>
            <a:normAutofit fontScale="85000" lnSpcReduction="10000"/>
          </a:bodyPr>
          <a:lstStyle/>
          <a:p>
            <a:pPr marL="0" indent="0">
              <a:buNone/>
            </a:pPr>
            <a:r>
              <a:rPr lang="en-US" sz="2800" b="1" dirty="0" smtClean="0">
                <a:solidFill>
                  <a:srgbClr val="002060"/>
                </a:solidFill>
              </a:rPr>
              <a:t>To be influenced  </a:t>
            </a:r>
            <a:endParaRPr lang="ru-RU" sz="2800" b="1" dirty="0">
              <a:solidFill>
                <a:srgbClr val="002060"/>
              </a:solidFill>
            </a:endParaRPr>
          </a:p>
        </p:txBody>
      </p:sp>
      <p:sp>
        <p:nvSpPr>
          <p:cNvPr id="4" name="Объект 1"/>
          <p:cNvSpPr txBox="1">
            <a:spLocks/>
          </p:cNvSpPr>
          <p:nvPr/>
        </p:nvSpPr>
        <p:spPr>
          <a:xfrm>
            <a:off x="1557652" y="404664"/>
            <a:ext cx="1090464" cy="612068"/>
          </a:xfrm>
          <a:prstGeom prst="rect">
            <a:avLst/>
          </a:prstGeom>
        </p:spPr>
        <p:txBody>
          <a:bodyPr vert="horz">
            <a:normAutofit fontScale="85000" lnSpcReduction="1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2800" b="1" dirty="0" smtClean="0">
                <a:solidFill>
                  <a:srgbClr val="002060"/>
                </a:solidFill>
              </a:rPr>
              <a:t>Image</a:t>
            </a:r>
            <a:endParaRPr lang="ru-RU" sz="2800" b="1" dirty="0">
              <a:solidFill>
                <a:srgbClr val="002060"/>
              </a:solidFill>
            </a:endParaRPr>
          </a:p>
        </p:txBody>
      </p:sp>
      <p:sp>
        <p:nvSpPr>
          <p:cNvPr id="5" name="Объект 1"/>
          <p:cNvSpPr txBox="1">
            <a:spLocks/>
          </p:cNvSpPr>
          <p:nvPr/>
        </p:nvSpPr>
        <p:spPr>
          <a:xfrm>
            <a:off x="457200" y="404664"/>
            <a:ext cx="1090464" cy="612068"/>
          </a:xfrm>
          <a:prstGeom prst="rect">
            <a:avLst/>
          </a:prstGeom>
        </p:spPr>
        <p:txBody>
          <a:bodyPr vert="horz">
            <a:normAutofit fontScale="925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2800" b="1" dirty="0" smtClean="0">
                <a:solidFill>
                  <a:srgbClr val="002060"/>
                </a:solidFill>
              </a:rPr>
              <a:t>Artist</a:t>
            </a:r>
            <a:endParaRPr lang="ru-RU" sz="2800" b="1" dirty="0">
              <a:solidFill>
                <a:srgbClr val="002060"/>
              </a:solidFill>
            </a:endParaRPr>
          </a:p>
        </p:txBody>
      </p:sp>
      <p:sp>
        <p:nvSpPr>
          <p:cNvPr id="6" name="Объект 1"/>
          <p:cNvSpPr txBox="1">
            <a:spLocks/>
          </p:cNvSpPr>
          <p:nvPr/>
        </p:nvSpPr>
        <p:spPr>
          <a:xfrm>
            <a:off x="373770" y="260648"/>
            <a:ext cx="2030969" cy="612068"/>
          </a:xfrm>
          <a:prstGeom prst="rect">
            <a:avLst/>
          </a:prstGeom>
        </p:spPr>
        <p:txBody>
          <a:bodyPr vert="horz">
            <a:normAutofit fontScale="85000" lnSpcReduction="1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2800" b="1" dirty="0" smtClean="0">
                <a:solidFill>
                  <a:srgbClr val="002060"/>
                </a:solidFill>
              </a:rPr>
              <a:t>Masterpiece</a:t>
            </a:r>
            <a:endParaRPr lang="ru-RU" sz="2800" b="1" dirty="0">
              <a:solidFill>
                <a:srgbClr val="002060"/>
              </a:solidFill>
            </a:endParaRPr>
          </a:p>
        </p:txBody>
      </p:sp>
      <p:sp>
        <p:nvSpPr>
          <p:cNvPr id="7" name="Объект 1"/>
          <p:cNvSpPr txBox="1">
            <a:spLocks/>
          </p:cNvSpPr>
          <p:nvPr/>
        </p:nvSpPr>
        <p:spPr>
          <a:xfrm>
            <a:off x="6058891" y="404664"/>
            <a:ext cx="1080120" cy="612068"/>
          </a:xfrm>
          <a:prstGeom prst="rect">
            <a:avLst/>
          </a:prstGeom>
        </p:spPr>
        <p:txBody>
          <a:bodyPr vert="horz">
            <a:normAutofit fontScale="925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2800" b="1" dirty="0" smtClean="0">
                <a:solidFill>
                  <a:srgbClr val="002060"/>
                </a:solidFill>
              </a:rPr>
              <a:t>Scene</a:t>
            </a:r>
            <a:endParaRPr lang="ru-RU" sz="2800" b="1" dirty="0">
              <a:solidFill>
                <a:srgbClr val="002060"/>
              </a:solidFill>
            </a:endParaRPr>
          </a:p>
        </p:txBody>
      </p:sp>
      <p:sp>
        <p:nvSpPr>
          <p:cNvPr id="8" name="Объект 1"/>
          <p:cNvSpPr txBox="1">
            <a:spLocks/>
          </p:cNvSpPr>
          <p:nvPr/>
        </p:nvSpPr>
        <p:spPr>
          <a:xfrm>
            <a:off x="4707507" y="404664"/>
            <a:ext cx="1351384" cy="612068"/>
          </a:xfrm>
          <a:prstGeom prst="rect">
            <a:avLst/>
          </a:prstGeom>
        </p:spPr>
        <p:txBody>
          <a:bodyPr vert="horz">
            <a:normAutofit fontScale="85000" lnSpcReduction="1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2800" b="1" dirty="0" smtClean="0">
                <a:solidFill>
                  <a:srgbClr val="002060"/>
                </a:solidFill>
              </a:rPr>
              <a:t>Scenery</a:t>
            </a:r>
            <a:endParaRPr lang="ru-RU" sz="2800" b="1" dirty="0">
              <a:solidFill>
                <a:srgbClr val="002060"/>
              </a:solidFill>
            </a:endParaRPr>
          </a:p>
        </p:txBody>
      </p:sp>
      <p:sp>
        <p:nvSpPr>
          <p:cNvPr id="9" name="Объект 1"/>
          <p:cNvSpPr txBox="1">
            <a:spLocks/>
          </p:cNvSpPr>
          <p:nvPr/>
        </p:nvSpPr>
        <p:spPr>
          <a:xfrm>
            <a:off x="3684115" y="404664"/>
            <a:ext cx="1063352" cy="612068"/>
          </a:xfrm>
          <a:prstGeom prst="rect">
            <a:avLst/>
          </a:prstGeom>
        </p:spPr>
        <p:txBody>
          <a:bodyPr vert="horz">
            <a:normAutofit fontScale="925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2800" b="1" dirty="0" smtClean="0">
                <a:solidFill>
                  <a:srgbClr val="002060"/>
                </a:solidFill>
              </a:rPr>
              <a:t>Fame</a:t>
            </a:r>
            <a:endParaRPr lang="ru-RU" sz="2800" b="1" dirty="0">
              <a:solidFill>
                <a:srgbClr val="002060"/>
              </a:solidFill>
            </a:endParaRPr>
          </a:p>
        </p:txBody>
      </p:sp>
      <p:sp>
        <p:nvSpPr>
          <p:cNvPr id="10" name="Объект 1"/>
          <p:cNvSpPr txBox="1">
            <a:spLocks/>
          </p:cNvSpPr>
          <p:nvPr/>
        </p:nvSpPr>
        <p:spPr>
          <a:xfrm>
            <a:off x="2658104" y="404664"/>
            <a:ext cx="1081724" cy="612068"/>
          </a:xfrm>
          <a:prstGeom prst="rect">
            <a:avLst/>
          </a:prstGeom>
        </p:spPr>
        <p:txBody>
          <a:bodyPr vert="horz">
            <a:normAutofit fontScale="85000" lnSpcReduction="1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2800" b="1" dirty="0" smtClean="0">
                <a:solidFill>
                  <a:srgbClr val="002060"/>
                </a:solidFill>
              </a:rPr>
              <a:t>Genre</a:t>
            </a:r>
            <a:endParaRPr lang="ru-RU" sz="2800" b="1" dirty="0">
              <a:solidFill>
                <a:srgbClr val="002060"/>
              </a:solidFill>
            </a:endParaRPr>
          </a:p>
        </p:txBody>
      </p:sp>
      <p:sp>
        <p:nvSpPr>
          <p:cNvPr id="11" name="Объект 1"/>
          <p:cNvSpPr txBox="1">
            <a:spLocks/>
          </p:cNvSpPr>
          <p:nvPr/>
        </p:nvSpPr>
        <p:spPr>
          <a:xfrm>
            <a:off x="6314890" y="308331"/>
            <a:ext cx="1706280" cy="612068"/>
          </a:xfrm>
          <a:prstGeom prst="rect">
            <a:avLst/>
          </a:prstGeom>
        </p:spPr>
        <p:txBody>
          <a:bodyPr vert="horz">
            <a:normAutofit fontScale="85000" lnSpcReduction="1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2800" b="1" dirty="0" smtClean="0">
                <a:solidFill>
                  <a:srgbClr val="002060"/>
                </a:solidFill>
              </a:rPr>
              <a:t>Represent</a:t>
            </a:r>
            <a:endParaRPr lang="ru-RU" sz="2800" b="1" dirty="0">
              <a:solidFill>
                <a:srgbClr val="002060"/>
              </a:solidFill>
            </a:endParaRPr>
          </a:p>
        </p:txBody>
      </p:sp>
      <p:sp>
        <p:nvSpPr>
          <p:cNvPr id="12" name="Объект 1"/>
          <p:cNvSpPr txBox="1">
            <a:spLocks/>
          </p:cNvSpPr>
          <p:nvPr/>
        </p:nvSpPr>
        <p:spPr>
          <a:xfrm>
            <a:off x="5211688" y="277562"/>
            <a:ext cx="1270814" cy="612068"/>
          </a:xfrm>
          <a:prstGeom prst="rect">
            <a:avLst/>
          </a:prstGeom>
        </p:spPr>
        <p:txBody>
          <a:bodyPr vert="horz">
            <a:normAutofit fontScale="85000" lnSpcReduction="1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2800" b="1" dirty="0" smtClean="0">
                <a:solidFill>
                  <a:srgbClr val="002060"/>
                </a:solidFill>
              </a:rPr>
              <a:t>Devote</a:t>
            </a:r>
            <a:endParaRPr lang="ru-RU" sz="2800" b="1" dirty="0">
              <a:solidFill>
                <a:srgbClr val="002060"/>
              </a:solidFill>
            </a:endParaRPr>
          </a:p>
        </p:txBody>
      </p:sp>
      <p:sp>
        <p:nvSpPr>
          <p:cNvPr id="13" name="Объект 1"/>
          <p:cNvSpPr txBox="1">
            <a:spLocks/>
          </p:cNvSpPr>
          <p:nvPr/>
        </p:nvSpPr>
        <p:spPr>
          <a:xfrm>
            <a:off x="3491880" y="260648"/>
            <a:ext cx="1719808" cy="612068"/>
          </a:xfrm>
          <a:prstGeom prst="rect">
            <a:avLst/>
          </a:prstGeom>
        </p:spPr>
        <p:txBody>
          <a:bodyPr vert="horz">
            <a:normAutofit fontScale="925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2800" b="1" dirty="0" smtClean="0">
                <a:solidFill>
                  <a:srgbClr val="002060"/>
                </a:solidFill>
              </a:rPr>
              <a:t>Tendency</a:t>
            </a:r>
            <a:endParaRPr lang="ru-RU" sz="2800" b="1" dirty="0">
              <a:solidFill>
                <a:srgbClr val="002060"/>
              </a:solidFill>
            </a:endParaRPr>
          </a:p>
        </p:txBody>
      </p:sp>
      <p:sp>
        <p:nvSpPr>
          <p:cNvPr id="14" name="Объект 1"/>
          <p:cNvSpPr txBox="1">
            <a:spLocks/>
          </p:cNvSpPr>
          <p:nvPr/>
        </p:nvSpPr>
        <p:spPr>
          <a:xfrm>
            <a:off x="2404739" y="260648"/>
            <a:ext cx="1279376" cy="612068"/>
          </a:xfrm>
          <a:prstGeom prst="rect">
            <a:avLst/>
          </a:prstGeom>
        </p:spPr>
        <p:txBody>
          <a:bodyPr vert="horz">
            <a:normAutofit fontScale="925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2800" b="1" dirty="0" smtClean="0">
                <a:solidFill>
                  <a:srgbClr val="002060"/>
                </a:solidFill>
              </a:rPr>
              <a:t>Depict</a:t>
            </a:r>
            <a:endParaRPr lang="ru-RU" sz="2800" b="1" dirty="0">
              <a:solidFill>
                <a:srgbClr val="002060"/>
              </a:solidFill>
            </a:endParaRPr>
          </a:p>
        </p:txBody>
      </p:sp>
      <p:sp>
        <p:nvSpPr>
          <p:cNvPr id="15" name="Объект 1"/>
          <p:cNvSpPr txBox="1">
            <a:spLocks/>
          </p:cNvSpPr>
          <p:nvPr/>
        </p:nvSpPr>
        <p:spPr>
          <a:xfrm>
            <a:off x="7139011" y="404664"/>
            <a:ext cx="1240013" cy="612068"/>
          </a:xfrm>
          <a:prstGeom prst="rect">
            <a:avLst/>
          </a:prstGeom>
        </p:spPr>
        <p:txBody>
          <a:bodyPr vert="horz">
            <a:normAutofit fontScale="85000" lnSpcReduction="1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2800" b="1" dirty="0" smtClean="0">
                <a:solidFill>
                  <a:srgbClr val="002060"/>
                </a:solidFill>
              </a:rPr>
              <a:t>Theme</a:t>
            </a:r>
            <a:endParaRPr lang="ru-RU" sz="2800" b="1" dirty="0">
              <a:solidFill>
                <a:srgbClr val="002060"/>
              </a:solidFill>
            </a:endParaRPr>
          </a:p>
        </p:txBody>
      </p:sp>
      <p:sp>
        <p:nvSpPr>
          <p:cNvPr id="16" name="Объект 1"/>
          <p:cNvSpPr txBox="1">
            <a:spLocks/>
          </p:cNvSpPr>
          <p:nvPr/>
        </p:nvSpPr>
        <p:spPr>
          <a:xfrm>
            <a:off x="373770" y="424046"/>
            <a:ext cx="3047078" cy="612068"/>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2800" b="1" dirty="0" smtClean="0">
                <a:solidFill>
                  <a:srgbClr val="002060"/>
                </a:solidFill>
              </a:rPr>
              <a:t>To be inspired</a:t>
            </a:r>
            <a:endParaRPr lang="ru-RU" sz="2800" b="1" dirty="0">
              <a:solidFill>
                <a:srgbClr val="002060"/>
              </a:solidFill>
            </a:endParaRPr>
          </a:p>
        </p:txBody>
      </p:sp>
      <p:sp>
        <p:nvSpPr>
          <p:cNvPr id="17" name="Прямоугольник 16"/>
          <p:cNvSpPr/>
          <p:nvPr/>
        </p:nvSpPr>
        <p:spPr>
          <a:xfrm>
            <a:off x="125368" y="188640"/>
            <a:ext cx="8640960" cy="684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solidFill>
                  <a:srgbClr val="FF0000"/>
                </a:solidFill>
              </a:rPr>
              <a:t>Words rain</a:t>
            </a:r>
            <a:endParaRPr lang="ru-RU" sz="4000" b="1" u="sng" dirty="0">
              <a:solidFill>
                <a:srgbClr val="FF0000"/>
              </a:solidFill>
            </a:endParaRPr>
          </a:p>
        </p:txBody>
      </p:sp>
    </p:spTree>
    <p:extLst>
      <p:ext uri="{BB962C8B-B14F-4D97-AF65-F5344CB8AC3E}">
        <p14:creationId xmlns:p14="http://schemas.microsoft.com/office/powerpoint/2010/main" val="298342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5000"/>
                                        <p:tgtEl>
                                          <p:spTgt spid="5"/>
                                        </p:tgtEl>
                                      </p:cBhvr>
                                    </p:animEffect>
                                    <p:anim calcmode="lin" valueType="num">
                                      <p:cBhvr>
                                        <p:cTn id="7" dur="5000"/>
                                        <p:tgtEl>
                                          <p:spTgt spid="5"/>
                                        </p:tgtEl>
                                        <p:attrNameLst>
                                          <p:attrName>ppt_x</p:attrName>
                                        </p:attrNameLst>
                                      </p:cBhvr>
                                      <p:tavLst>
                                        <p:tav tm="0">
                                          <p:val>
                                            <p:strVal val="ppt_x"/>
                                          </p:val>
                                        </p:tav>
                                        <p:tav tm="100000">
                                          <p:val>
                                            <p:strVal val="ppt_x"/>
                                          </p:val>
                                        </p:tav>
                                      </p:tavLst>
                                    </p:anim>
                                    <p:anim calcmode="lin" valueType="num">
                                      <p:cBhvr>
                                        <p:cTn id="8" dur="500" decel="100000"/>
                                        <p:tgtEl>
                                          <p:spTgt spid="5"/>
                                        </p:tgtEl>
                                        <p:attrNameLst>
                                          <p:attrName>ppt_y</p:attrName>
                                        </p:attrNameLst>
                                      </p:cBhvr>
                                      <p:tavLst>
                                        <p:tav tm="0">
                                          <p:val>
                                            <p:strVal val="ppt_y"/>
                                          </p:val>
                                        </p:tav>
                                        <p:tav tm="100000">
                                          <p:val>
                                            <p:strVal val="ppt_y-.03"/>
                                          </p:val>
                                        </p:tav>
                                      </p:tavLst>
                                    </p:anim>
                                    <p:anim calcmode="lin" valueType="num">
                                      <p:cBhvr>
                                        <p:cTn id="9" dur="4500" accel="100000">
                                          <p:stCondLst>
                                            <p:cond delay="500"/>
                                          </p:stCondLst>
                                        </p:cTn>
                                        <p:tgtEl>
                                          <p:spTgt spid="5"/>
                                        </p:tgtEl>
                                        <p:attrNameLst>
                                          <p:attrName>ppt_y</p:attrName>
                                        </p:attrNameLst>
                                      </p:cBhvr>
                                      <p:tavLst>
                                        <p:tav tm="0">
                                          <p:val>
                                            <p:strVal val="ppt_y"/>
                                          </p:val>
                                        </p:tav>
                                        <p:tav tm="100000">
                                          <p:val>
                                            <p:strVal val="ppt_y+1"/>
                                          </p:val>
                                        </p:tav>
                                      </p:tavLst>
                                    </p:anim>
                                    <p:set>
                                      <p:cBhvr>
                                        <p:cTn id="10" dur="1" fill="hold">
                                          <p:stCondLst>
                                            <p:cond delay="4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5000"/>
                                        <p:tgtEl>
                                          <p:spTgt spid="4"/>
                                        </p:tgtEl>
                                      </p:cBhvr>
                                    </p:animEffect>
                                    <p:anim calcmode="lin" valueType="num">
                                      <p:cBhvr>
                                        <p:cTn id="15" dur="5000"/>
                                        <p:tgtEl>
                                          <p:spTgt spid="4"/>
                                        </p:tgtEl>
                                        <p:attrNameLst>
                                          <p:attrName>ppt_x</p:attrName>
                                        </p:attrNameLst>
                                      </p:cBhvr>
                                      <p:tavLst>
                                        <p:tav tm="0">
                                          <p:val>
                                            <p:strVal val="ppt_x"/>
                                          </p:val>
                                        </p:tav>
                                        <p:tav tm="100000">
                                          <p:val>
                                            <p:strVal val="ppt_x"/>
                                          </p:val>
                                        </p:tav>
                                      </p:tavLst>
                                    </p:anim>
                                    <p:anim calcmode="lin" valueType="num">
                                      <p:cBhvr>
                                        <p:cTn id="16" dur="500" decel="100000"/>
                                        <p:tgtEl>
                                          <p:spTgt spid="4"/>
                                        </p:tgtEl>
                                        <p:attrNameLst>
                                          <p:attrName>ppt_y</p:attrName>
                                        </p:attrNameLst>
                                      </p:cBhvr>
                                      <p:tavLst>
                                        <p:tav tm="0">
                                          <p:val>
                                            <p:strVal val="ppt_y"/>
                                          </p:val>
                                        </p:tav>
                                        <p:tav tm="100000">
                                          <p:val>
                                            <p:strVal val="ppt_y-.03"/>
                                          </p:val>
                                        </p:tav>
                                      </p:tavLst>
                                    </p:anim>
                                    <p:anim calcmode="lin" valueType="num">
                                      <p:cBhvr>
                                        <p:cTn id="17" dur="4500" accel="100000">
                                          <p:stCondLst>
                                            <p:cond delay="500"/>
                                          </p:stCondLst>
                                        </p:cTn>
                                        <p:tgtEl>
                                          <p:spTgt spid="4"/>
                                        </p:tgtEl>
                                        <p:attrNameLst>
                                          <p:attrName>ppt_y</p:attrName>
                                        </p:attrNameLst>
                                      </p:cBhvr>
                                      <p:tavLst>
                                        <p:tav tm="0">
                                          <p:val>
                                            <p:strVal val="ppt_y"/>
                                          </p:val>
                                        </p:tav>
                                        <p:tav tm="100000">
                                          <p:val>
                                            <p:strVal val="ppt_y+1"/>
                                          </p:val>
                                        </p:tav>
                                      </p:tavLst>
                                    </p:anim>
                                    <p:set>
                                      <p:cBhvr>
                                        <p:cTn id="18" dur="1" fill="hold">
                                          <p:stCondLst>
                                            <p:cond delay="49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grpId="0" nodeType="clickEffect">
                                  <p:stCondLst>
                                    <p:cond delay="0"/>
                                  </p:stCondLst>
                                  <p:childTnLst>
                                    <p:animEffect transition="out" filter="fade">
                                      <p:cBhvr>
                                        <p:cTn id="22" dur="5000"/>
                                        <p:tgtEl>
                                          <p:spTgt spid="10"/>
                                        </p:tgtEl>
                                      </p:cBhvr>
                                    </p:animEffect>
                                    <p:anim calcmode="lin" valueType="num">
                                      <p:cBhvr>
                                        <p:cTn id="23" dur="5000"/>
                                        <p:tgtEl>
                                          <p:spTgt spid="10"/>
                                        </p:tgtEl>
                                        <p:attrNameLst>
                                          <p:attrName>ppt_x</p:attrName>
                                        </p:attrNameLst>
                                      </p:cBhvr>
                                      <p:tavLst>
                                        <p:tav tm="0">
                                          <p:val>
                                            <p:strVal val="ppt_x"/>
                                          </p:val>
                                        </p:tav>
                                        <p:tav tm="100000">
                                          <p:val>
                                            <p:strVal val="ppt_x"/>
                                          </p:val>
                                        </p:tav>
                                      </p:tavLst>
                                    </p:anim>
                                    <p:anim calcmode="lin" valueType="num">
                                      <p:cBhvr>
                                        <p:cTn id="24" dur="500" decel="100000"/>
                                        <p:tgtEl>
                                          <p:spTgt spid="10"/>
                                        </p:tgtEl>
                                        <p:attrNameLst>
                                          <p:attrName>ppt_y</p:attrName>
                                        </p:attrNameLst>
                                      </p:cBhvr>
                                      <p:tavLst>
                                        <p:tav tm="0">
                                          <p:val>
                                            <p:strVal val="ppt_y"/>
                                          </p:val>
                                        </p:tav>
                                        <p:tav tm="100000">
                                          <p:val>
                                            <p:strVal val="ppt_y-.03"/>
                                          </p:val>
                                        </p:tav>
                                      </p:tavLst>
                                    </p:anim>
                                    <p:anim calcmode="lin" valueType="num">
                                      <p:cBhvr>
                                        <p:cTn id="25" dur="4500" accel="100000">
                                          <p:stCondLst>
                                            <p:cond delay="500"/>
                                          </p:stCondLst>
                                        </p:cTn>
                                        <p:tgtEl>
                                          <p:spTgt spid="10"/>
                                        </p:tgtEl>
                                        <p:attrNameLst>
                                          <p:attrName>ppt_y</p:attrName>
                                        </p:attrNameLst>
                                      </p:cBhvr>
                                      <p:tavLst>
                                        <p:tav tm="0">
                                          <p:val>
                                            <p:strVal val="ppt_y"/>
                                          </p:val>
                                        </p:tav>
                                        <p:tav tm="100000">
                                          <p:val>
                                            <p:strVal val="ppt_y+1"/>
                                          </p:val>
                                        </p:tav>
                                      </p:tavLst>
                                    </p:anim>
                                    <p:set>
                                      <p:cBhvr>
                                        <p:cTn id="26" dur="1" fill="hold">
                                          <p:stCondLst>
                                            <p:cond delay="49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7" presetClass="exit" presetSubtype="0" fill="hold" grpId="0" nodeType="clickEffect">
                                  <p:stCondLst>
                                    <p:cond delay="0"/>
                                  </p:stCondLst>
                                  <p:childTnLst>
                                    <p:animEffect transition="out" filter="fade">
                                      <p:cBhvr>
                                        <p:cTn id="30" dur="5000"/>
                                        <p:tgtEl>
                                          <p:spTgt spid="9"/>
                                        </p:tgtEl>
                                      </p:cBhvr>
                                    </p:animEffect>
                                    <p:anim calcmode="lin" valueType="num">
                                      <p:cBhvr>
                                        <p:cTn id="31" dur="5000"/>
                                        <p:tgtEl>
                                          <p:spTgt spid="9"/>
                                        </p:tgtEl>
                                        <p:attrNameLst>
                                          <p:attrName>ppt_x</p:attrName>
                                        </p:attrNameLst>
                                      </p:cBhvr>
                                      <p:tavLst>
                                        <p:tav tm="0">
                                          <p:val>
                                            <p:strVal val="ppt_x"/>
                                          </p:val>
                                        </p:tav>
                                        <p:tav tm="100000">
                                          <p:val>
                                            <p:strVal val="ppt_x"/>
                                          </p:val>
                                        </p:tav>
                                      </p:tavLst>
                                    </p:anim>
                                    <p:anim calcmode="lin" valueType="num">
                                      <p:cBhvr>
                                        <p:cTn id="32" dur="500" decel="100000"/>
                                        <p:tgtEl>
                                          <p:spTgt spid="9"/>
                                        </p:tgtEl>
                                        <p:attrNameLst>
                                          <p:attrName>ppt_y</p:attrName>
                                        </p:attrNameLst>
                                      </p:cBhvr>
                                      <p:tavLst>
                                        <p:tav tm="0">
                                          <p:val>
                                            <p:strVal val="ppt_y"/>
                                          </p:val>
                                        </p:tav>
                                        <p:tav tm="100000">
                                          <p:val>
                                            <p:strVal val="ppt_y-.03"/>
                                          </p:val>
                                        </p:tav>
                                      </p:tavLst>
                                    </p:anim>
                                    <p:anim calcmode="lin" valueType="num">
                                      <p:cBhvr>
                                        <p:cTn id="33" dur="4500" accel="100000">
                                          <p:stCondLst>
                                            <p:cond delay="500"/>
                                          </p:stCondLst>
                                        </p:cTn>
                                        <p:tgtEl>
                                          <p:spTgt spid="9"/>
                                        </p:tgtEl>
                                        <p:attrNameLst>
                                          <p:attrName>ppt_y</p:attrName>
                                        </p:attrNameLst>
                                      </p:cBhvr>
                                      <p:tavLst>
                                        <p:tav tm="0">
                                          <p:val>
                                            <p:strVal val="ppt_y"/>
                                          </p:val>
                                        </p:tav>
                                        <p:tav tm="100000">
                                          <p:val>
                                            <p:strVal val="ppt_y+1"/>
                                          </p:val>
                                        </p:tav>
                                      </p:tavLst>
                                    </p:anim>
                                    <p:set>
                                      <p:cBhvr>
                                        <p:cTn id="34" dur="1" fill="hold">
                                          <p:stCondLst>
                                            <p:cond delay="49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7" presetClass="exit" presetSubtype="0" fill="hold" grpId="0" nodeType="clickEffect">
                                  <p:stCondLst>
                                    <p:cond delay="0"/>
                                  </p:stCondLst>
                                  <p:childTnLst>
                                    <p:animEffect transition="out" filter="fade">
                                      <p:cBhvr>
                                        <p:cTn id="38" dur="5000"/>
                                        <p:tgtEl>
                                          <p:spTgt spid="8"/>
                                        </p:tgtEl>
                                      </p:cBhvr>
                                    </p:animEffect>
                                    <p:anim calcmode="lin" valueType="num">
                                      <p:cBhvr>
                                        <p:cTn id="39" dur="5000"/>
                                        <p:tgtEl>
                                          <p:spTgt spid="8"/>
                                        </p:tgtEl>
                                        <p:attrNameLst>
                                          <p:attrName>ppt_x</p:attrName>
                                        </p:attrNameLst>
                                      </p:cBhvr>
                                      <p:tavLst>
                                        <p:tav tm="0">
                                          <p:val>
                                            <p:strVal val="ppt_x"/>
                                          </p:val>
                                        </p:tav>
                                        <p:tav tm="100000">
                                          <p:val>
                                            <p:strVal val="ppt_x"/>
                                          </p:val>
                                        </p:tav>
                                      </p:tavLst>
                                    </p:anim>
                                    <p:anim calcmode="lin" valueType="num">
                                      <p:cBhvr>
                                        <p:cTn id="40" dur="500" decel="100000"/>
                                        <p:tgtEl>
                                          <p:spTgt spid="8"/>
                                        </p:tgtEl>
                                        <p:attrNameLst>
                                          <p:attrName>ppt_y</p:attrName>
                                        </p:attrNameLst>
                                      </p:cBhvr>
                                      <p:tavLst>
                                        <p:tav tm="0">
                                          <p:val>
                                            <p:strVal val="ppt_y"/>
                                          </p:val>
                                        </p:tav>
                                        <p:tav tm="100000">
                                          <p:val>
                                            <p:strVal val="ppt_y-.03"/>
                                          </p:val>
                                        </p:tav>
                                      </p:tavLst>
                                    </p:anim>
                                    <p:anim calcmode="lin" valueType="num">
                                      <p:cBhvr>
                                        <p:cTn id="41" dur="4500" accel="100000">
                                          <p:stCondLst>
                                            <p:cond delay="500"/>
                                          </p:stCondLst>
                                        </p:cTn>
                                        <p:tgtEl>
                                          <p:spTgt spid="8"/>
                                        </p:tgtEl>
                                        <p:attrNameLst>
                                          <p:attrName>ppt_y</p:attrName>
                                        </p:attrNameLst>
                                      </p:cBhvr>
                                      <p:tavLst>
                                        <p:tav tm="0">
                                          <p:val>
                                            <p:strVal val="ppt_y"/>
                                          </p:val>
                                        </p:tav>
                                        <p:tav tm="100000">
                                          <p:val>
                                            <p:strVal val="ppt_y+1"/>
                                          </p:val>
                                        </p:tav>
                                      </p:tavLst>
                                    </p:anim>
                                    <p:set>
                                      <p:cBhvr>
                                        <p:cTn id="42" dur="1" fill="hold">
                                          <p:stCondLst>
                                            <p:cond delay="49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7" presetClass="exit" presetSubtype="0" fill="hold" grpId="0" nodeType="clickEffect">
                                  <p:stCondLst>
                                    <p:cond delay="0"/>
                                  </p:stCondLst>
                                  <p:childTnLst>
                                    <p:animEffect transition="out" filter="fade">
                                      <p:cBhvr>
                                        <p:cTn id="46" dur="5000"/>
                                        <p:tgtEl>
                                          <p:spTgt spid="7"/>
                                        </p:tgtEl>
                                      </p:cBhvr>
                                    </p:animEffect>
                                    <p:anim calcmode="lin" valueType="num">
                                      <p:cBhvr>
                                        <p:cTn id="47" dur="5000"/>
                                        <p:tgtEl>
                                          <p:spTgt spid="7"/>
                                        </p:tgtEl>
                                        <p:attrNameLst>
                                          <p:attrName>ppt_x</p:attrName>
                                        </p:attrNameLst>
                                      </p:cBhvr>
                                      <p:tavLst>
                                        <p:tav tm="0">
                                          <p:val>
                                            <p:strVal val="ppt_x"/>
                                          </p:val>
                                        </p:tav>
                                        <p:tav tm="100000">
                                          <p:val>
                                            <p:strVal val="ppt_x"/>
                                          </p:val>
                                        </p:tav>
                                      </p:tavLst>
                                    </p:anim>
                                    <p:anim calcmode="lin" valueType="num">
                                      <p:cBhvr>
                                        <p:cTn id="48" dur="500" decel="100000"/>
                                        <p:tgtEl>
                                          <p:spTgt spid="7"/>
                                        </p:tgtEl>
                                        <p:attrNameLst>
                                          <p:attrName>ppt_y</p:attrName>
                                        </p:attrNameLst>
                                      </p:cBhvr>
                                      <p:tavLst>
                                        <p:tav tm="0">
                                          <p:val>
                                            <p:strVal val="ppt_y"/>
                                          </p:val>
                                        </p:tav>
                                        <p:tav tm="100000">
                                          <p:val>
                                            <p:strVal val="ppt_y-.03"/>
                                          </p:val>
                                        </p:tav>
                                      </p:tavLst>
                                    </p:anim>
                                    <p:anim calcmode="lin" valueType="num">
                                      <p:cBhvr>
                                        <p:cTn id="49" dur="4500" accel="100000">
                                          <p:stCondLst>
                                            <p:cond delay="500"/>
                                          </p:stCondLst>
                                        </p:cTn>
                                        <p:tgtEl>
                                          <p:spTgt spid="7"/>
                                        </p:tgtEl>
                                        <p:attrNameLst>
                                          <p:attrName>ppt_y</p:attrName>
                                        </p:attrNameLst>
                                      </p:cBhvr>
                                      <p:tavLst>
                                        <p:tav tm="0">
                                          <p:val>
                                            <p:strVal val="ppt_y"/>
                                          </p:val>
                                        </p:tav>
                                        <p:tav tm="100000">
                                          <p:val>
                                            <p:strVal val="ppt_y+1"/>
                                          </p:val>
                                        </p:tav>
                                      </p:tavLst>
                                    </p:anim>
                                    <p:set>
                                      <p:cBhvr>
                                        <p:cTn id="50" dur="1" fill="hold">
                                          <p:stCondLst>
                                            <p:cond delay="49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7" presetClass="exit" presetSubtype="0" fill="hold" grpId="0" nodeType="clickEffect">
                                  <p:stCondLst>
                                    <p:cond delay="0"/>
                                  </p:stCondLst>
                                  <p:childTnLst>
                                    <p:animEffect transition="out" filter="fade">
                                      <p:cBhvr>
                                        <p:cTn id="54" dur="5000"/>
                                        <p:tgtEl>
                                          <p:spTgt spid="15"/>
                                        </p:tgtEl>
                                      </p:cBhvr>
                                    </p:animEffect>
                                    <p:anim calcmode="lin" valueType="num">
                                      <p:cBhvr>
                                        <p:cTn id="55" dur="5000"/>
                                        <p:tgtEl>
                                          <p:spTgt spid="15"/>
                                        </p:tgtEl>
                                        <p:attrNameLst>
                                          <p:attrName>ppt_x</p:attrName>
                                        </p:attrNameLst>
                                      </p:cBhvr>
                                      <p:tavLst>
                                        <p:tav tm="0">
                                          <p:val>
                                            <p:strVal val="ppt_x"/>
                                          </p:val>
                                        </p:tav>
                                        <p:tav tm="100000">
                                          <p:val>
                                            <p:strVal val="ppt_x"/>
                                          </p:val>
                                        </p:tav>
                                      </p:tavLst>
                                    </p:anim>
                                    <p:anim calcmode="lin" valueType="num">
                                      <p:cBhvr>
                                        <p:cTn id="56" dur="500" decel="100000"/>
                                        <p:tgtEl>
                                          <p:spTgt spid="15"/>
                                        </p:tgtEl>
                                        <p:attrNameLst>
                                          <p:attrName>ppt_y</p:attrName>
                                        </p:attrNameLst>
                                      </p:cBhvr>
                                      <p:tavLst>
                                        <p:tav tm="0">
                                          <p:val>
                                            <p:strVal val="ppt_y"/>
                                          </p:val>
                                        </p:tav>
                                        <p:tav tm="100000">
                                          <p:val>
                                            <p:strVal val="ppt_y-.03"/>
                                          </p:val>
                                        </p:tav>
                                      </p:tavLst>
                                    </p:anim>
                                    <p:anim calcmode="lin" valueType="num">
                                      <p:cBhvr>
                                        <p:cTn id="57" dur="4500" accel="100000">
                                          <p:stCondLst>
                                            <p:cond delay="500"/>
                                          </p:stCondLst>
                                        </p:cTn>
                                        <p:tgtEl>
                                          <p:spTgt spid="15"/>
                                        </p:tgtEl>
                                        <p:attrNameLst>
                                          <p:attrName>ppt_y</p:attrName>
                                        </p:attrNameLst>
                                      </p:cBhvr>
                                      <p:tavLst>
                                        <p:tav tm="0">
                                          <p:val>
                                            <p:strVal val="ppt_y"/>
                                          </p:val>
                                        </p:tav>
                                        <p:tav tm="100000">
                                          <p:val>
                                            <p:strVal val="ppt_y+1"/>
                                          </p:val>
                                        </p:tav>
                                      </p:tavLst>
                                    </p:anim>
                                    <p:set>
                                      <p:cBhvr>
                                        <p:cTn id="58" dur="1" fill="hold">
                                          <p:stCondLst>
                                            <p:cond delay="4999"/>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7" presetClass="exit" presetSubtype="0" fill="hold" grpId="0" nodeType="clickEffect">
                                  <p:stCondLst>
                                    <p:cond delay="0"/>
                                  </p:stCondLst>
                                  <p:childTnLst>
                                    <p:animEffect transition="out" filter="fade">
                                      <p:cBhvr>
                                        <p:cTn id="62" dur="5000"/>
                                        <p:tgtEl>
                                          <p:spTgt spid="6"/>
                                        </p:tgtEl>
                                      </p:cBhvr>
                                    </p:animEffect>
                                    <p:anim calcmode="lin" valueType="num">
                                      <p:cBhvr>
                                        <p:cTn id="63" dur="5000"/>
                                        <p:tgtEl>
                                          <p:spTgt spid="6"/>
                                        </p:tgtEl>
                                        <p:attrNameLst>
                                          <p:attrName>ppt_x</p:attrName>
                                        </p:attrNameLst>
                                      </p:cBhvr>
                                      <p:tavLst>
                                        <p:tav tm="0">
                                          <p:val>
                                            <p:strVal val="ppt_x"/>
                                          </p:val>
                                        </p:tav>
                                        <p:tav tm="100000">
                                          <p:val>
                                            <p:strVal val="ppt_x"/>
                                          </p:val>
                                        </p:tav>
                                      </p:tavLst>
                                    </p:anim>
                                    <p:anim calcmode="lin" valueType="num">
                                      <p:cBhvr>
                                        <p:cTn id="64" dur="500" decel="100000"/>
                                        <p:tgtEl>
                                          <p:spTgt spid="6"/>
                                        </p:tgtEl>
                                        <p:attrNameLst>
                                          <p:attrName>ppt_y</p:attrName>
                                        </p:attrNameLst>
                                      </p:cBhvr>
                                      <p:tavLst>
                                        <p:tav tm="0">
                                          <p:val>
                                            <p:strVal val="ppt_y"/>
                                          </p:val>
                                        </p:tav>
                                        <p:tav tm="100000">
                                          <p:val>
                                            <p:strVal val="ppt_y-.03"/>
                                          </p:val>
                                        </p:tav>
                                      </p:tavLst>
                                    </p:anim>
                                    <p:anim calcmode="lin" valueType="num">
                                      <p:cBhvr>
                                        <p:cTn id="65" dur="4500" accel="100000">
                                          <p:stCondLst>
                                            <p:cond delay="500"/>
                                          </p:stCondLst>
                                        </p:cTn>
                                        <p:tgtEl>
                                          <p:spTgt spid="6"/>
                                        </p:tgtEl>
                                        <p:attrNameLst>
                                          <p:attrName>ppt_y</p:attrName>
                                        </p:attrNameLst>
                                      </p:cBhvr>
                                      <p:tavLst>
                                        <p:tav tm="0">
                                          <p:val>
                                            <p:strVal val="ppt_y"/>
                                          </p:val>
                                        </p:tav>
                                        <p:tav tm="100000">
                                          <p:val>
                                            <p:strVal val="ppt_y+1"/>
                                          </p:val>
                                        </p:tav>
                                      </p:tavLst>
                                    </p:anim>
                                    <p:set>
                                      <p:cBhvr>
                                        <p:cTn id="66" dur="1" fill="hold">
                                          <p:stCondLst>
                                            <p:cond delay="4999"/>
                                          </p:stCondLst>
                                        </p:cTn>
                                        <p:tgtEl>
                                          <p:spTgt spid="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7" presetClass="exit" presetSubtype="0" fill="hold" grpId="0" nodeType="clickEffect">
                                  <p:stCondLst>
                                    <p:cond delay="0"/>
                                  </p:stCondLst>
                                  <p:childTnLst>
                                    <p:animEffect transition="out" filter="fade">
                                      <p:cBhvr>
                                        <p:cTn id="70" dur="5000"/>
                                        <p:tgtEl>
                                          <p:spTgt spid="14"/>
                                        </p:tgtEl>
                                      </p:cBhvr>
                                    </p:animEffect>
                                    <p:anim calcmode="lin" valueType="num">
                                      <p:cBhvr>
                                        <p:cTn id="71" dur="5000"/>
                                        <p:tgtEl>
                                          <p:spTgt spid="14"/>
                                        </p:tgtEl>
                                        <p:attrNameLst>
                                          <p:attrName>ppt_x</p:attrName>
                                        </p:attrNameLst>
                                      </p:cBhvr>
                                      <p:tavLst>
                                        <p:tav tm="0">
                                          <p:val>
                                            <p:strVal val="ppt_x"/>
                                          </p:val>
                                        </p:tav>
                                        <p:tav tm="100000">
                                          <p:val>
                                            <p:strVal val="ppt_x"/>
                                          </p:val>
                                        </p:tav>
                                      </p:tavLst>
                                    </p:anim>
                                    <p:anim calcmode="lin" valueType="num">
                                      <p:cBhvr>
                                        <p:cTn id="72" dur="500" decel="100000"/>
                                        <p:tgtEl>
                                          <p:spTgt spid="14"/>
                                        </p:tgtEl>
                                        <p:attrNameLst>
                                          <p:attrName>ppt_y</p:attrName>
                                        </p:attrNameLst>
                                      </p:cBhvr>
                                      <p:tavLst>
                                        <p:tav tm="0">
                                          <p:val>
                                            <p:strVal val="ppt_y"/>
                                          </p:val>
                                        </p:tav>
                                        <p:tav tm="100000">
                                          <p:val>
                                            <p:strVal val="ppt_y-.03"/>
                                          </p:val>
                                        </p:tav>
                                      </p:tavLst>
                                    </p:anim>
                                    <p:anim calcmode="lin" valueType="num">
                                      <p:cBhvr>
                                        <p:cTn id="73" dur="4500" accel="100000">
                                          <p:stCondLst>
                                            <p:cond delay="500"/>
                                          </p:stCondLst>
                                        </p:cTn>
                                        <p:tgtEl>
                                          <p:spTgt spid="14"/>
                                        </p:tgtEl>
                                        <p:attrNameLst>
                                          <p:attrName>ppt_y</p:attrName>
                                        </p:attrNameLst>
                                      </p:cBhvr>
                                      <p:tavLst>
                                        <p:tav tm="0">
                                          <p:val>
                                            <p:strVal val="ppt_y"/>
                                          </p:val>
                                        </p:tav>
                                        <p:tav tm="100000">
                                          <p:val>
                                            <p:strVal val="ppt_y+1"/>
                                          </p:val>
                                        </p:tav>
                                      </p:tavLst>
                                    </p:anim>
                                    <p:set>
                                      <p:cBhvr>
                                        <p:cTn id="74" dur="1" fill="hold">
                                          <p:stCondLst>
                                            <p:cond delay="49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7" presetClass="exit" presetSubtype="0" fill="hold" grpId="0" nodeType="clickEffect">
                                  <p:stCondLst>
                                    <p:cond delay="0"/>
                                  </p:stCondLst>
                                  <p:childTnLst>
                                    <p:animEffect transition="out" filter="fade">
                                      <p:cBhvr>
                                        <p:cTn id="78" dur="5000"/>
                                        <p:tgtEl>
                                          <p:spTgt spid="13"/>
                                        </p:tgtEl>
                                      </p:cBhvr>
                                    </p:animEffect>
                                    <p:anim calcmode="lin" valueType="num">
                                      <p:cBhvr>
                                        <p:cTn id="79" dur="5000"/>
                                        <p:tgtEl>
                                          <p:spTgt spid="13"/>
                                        </p:tgtEl>
                                        <p:attrNameLst>
                                          <p:attrName>ppt_x</p:attrName>
                                        </p:attrNameLst>
                                      </p:cBhvr>
                                      <p:tavLst>
                                        <p:tav tm="0">
                                          <p:val>
                                            <p:strVal val="ppt_x"/>
                                          </p:val>
                                        </p:tav>
                                        <p:tav tm="100000">
                                          <p:val>
                                            <p:strVal val="ppt_x"/>
                                          </p:val>
                                        </p:tav>
                                      </p:tavLst>
                                    </p:anim>
                                    <p:anim calcmode="lin" valueType="num">
                                      <p:cBhvr>
                                        <p:cTn id="80" dur="500" decel="100000"/>
                                        <p:tgtEl>
                                          <p:spTgt spid="13"/>
                                        </p:tgtEl>
                                        <p:attrNameLst>
                                          <p:attrName>ppt_y</p:attrName>
                                        </p:attrNameLst>
                                      </p:cBhvr>
                                      <p:tavLst>
                                        <p:tav tm="0">
                                          <p:val>
                                            <p:strVal val="ppt_y"/>
                                          </p:val>
                                        </p:tav>
                                        <p:tav tm="100000">
                                          <p:val>
                                            <p:strVal val="ppt_y-.03"/>
                                          </p:val>
                                        </p:tav>
                                      </p:tavLst>
                                    </p:anim>
                                    <p:anim calcmode="lin" valueType="num">
                                      <p:cBhvr>
                                        <p:cTn id="81" dur="4500" accel="100000">
                                          <p:stCondLst>
                                            <p:cond delay="500"/>
                                          </p:stCondLst>
                                        </p:cTn>
                                        <p:tgtEl>
                                          <p:spTgt spid="13"/>
                                        </p:tgtEl>
                                        <p:attrNameLst>
                                          <p:attrName>ppt_y</p:attrName>
                                        </p:attrNameLst>
                                      </p:cBhvr>
                                      <p:tavLst>
                                        <p:tav tm="0">
                                          <p:val>
                                            <p:strVal val="ppt_y"/>
                                          </p:val>
                                        </p:tav>
                                        <p:tav tm="100000">
                                          <p:val>
                                            <p:strVal val="ppt_y+1"/>
                                          </p:val>
                                        </p:tav>
                                      </p:tavLst>
                                    </p:anim>
                                    <p:set>
                                      <p:cBhvr>
                                        <p:cTn id="82" dur="1" fill="hold">
                                          <p:stCondLst>
                                            <p:cond delay="4999"/>
                                          </p:stCondLst>
                                        </p:cTn>
                                        <p:tgtEl>
                                          <p:spTgt spid="1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7" presetClass="exit" presetSubtype="0" fill="hold" grpId="0" nodeType="clickEffect">
                                  <p:stCondLst>
                                    <p:cond delay="0"/>
                                  </p:stCondLst>
                                  <p:childTnLst>
                                    <p:animEffect transition="out" filter="fade">
                                      <p:cBhvr>
                                        <p:cTn id="86" dur="5000"/>
                                        <p:tgtEl>
                                          <p:spTgt spid="12"/>
                                        </p:tgtEl>
                                      </p:cBhvr>
                                    </p:animEffect>
                                    <p:anim calcmode="lin" valueType="num">
                                      <p:cBhvr>
                                        <p:cTn id="87" dur="5000"/>
                                        <p:tgtEl>
                                          <p:spTgt spid="12"/>
                                        </p:tgtEl>
                                        <p:attrNameLst>
                                          <p:attrName>ppt_x</p:attrName>
                                        </p:attrNameLst>
                                      </p:cBhvr>
                                      <p:tavLst>
                                        <p:tav tm="0">
                                          <p:val>
                                            <p:strVal val="ppt_x"/>
                                          </p:val>
                                        </p:tav>
                                        <p:tav tm="100000">
                                          <p:val>
                                            <p:strVal val="ppt_x"/>
                                          </p:val>
                                        </p:tav>
                                      </p:tavLst>
                                    </p:anim>
                                    <p:anim calcmode="lin" valueType="num">
                                      <p:cBhvr>
                                        <p:cTn id="88" dur="500" decel="100000"/>
                                        <p:tgtEl>
                                          <p:spTgt spid="12"/>
                                        </p:tgtEl>
                                        <p:attrNameLst>
                                          <p:attrName>ppt_y</p:attrName>
                                        </p:attrNameLst>
                                      </p:cBhvr>
                                      <p:tavLst>
                                        <p:tav tm="0">
                                          <p:val>
                                            <p:strVal val="ppt_y"/>
                                          </p:val>
                                        </p:tav>
                                        <p:tav tm="100000">
                                          <p:val>
                                            <p:strVal val="ppt_y-.03"/>
                                          </p:val>
                                        </p:tav>
                                      </p:tavLst>
                                    </p:anim>
                                    <p:anim calcmode="lin" valueType="num">
                                      <p:cBhvr>
                                        <p:cTn id="89" dur="4500" accel="100000">
                                          <p:stCondLst>
                                            <p:cond delay="500"/>
                                          </p:stCondLst>
                                        </p:cTn>
                                        <p:tgtEl>
                                          <p:spTgt spid="12"/>
                                        </p:tgtEl>
                                        <p:attrNameLst>
                                          <p:attrName>ppt_y</p:attrName>
                                        </p:attrNameLst>
                                      </p:cBhvr>
                                      <p:tavLst>
                                        <p:tav tm="0">
                                          <p:val>
                                            <p:strVal val="ppt_y"/>
                                          </p:val>
                                        </p:tav>
                                        <p:tav tm="100000">
                                          <p:val>
                                            <p:strVal val="ppt_y+1"/>
                                          </p:val>
                                        </p:tav>
                                      </p:tavLst>
                                    </p:anim>
                                    <p:set>
                                      <p:cBhvr>
                                        <p:cTn id="90" dur="1" fill="hold">
                                          <p:stCondLst>
                                            <p:cond delay="4999"/>
                                          </p:stCondLst>
                                        </p:cTn>
                                        <p:tgtEl>
                                          <p:spTgt spid="1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7" presetClass="exit" presetSubtype="0" fill="hold" grpId="0" nodeType="clickEffect">
                                  <p:stCondLst>
                                    <p:cond delay="0"/>
                                  </p:stCondLst>
                                  <p:childTnLst>
                                    <p:animEffect transition="out" filter="fade">
                                      <p:cBhvr>
                                        <p:cTn id="94" dur="5000"/>
                                        <p:tgtEl>
                                          <p:spTgt spid="11"/>
                                        </p:tgtEl>
                                      </p:cBhvr>
                                    </p:animEffect>
                                    <p:anim calcmode="lin" valueType="num">
                                      <p:cBhvr>
                                        <p:cTn id="95" dur="5000"/>
                                        <p:tgtEl>
                                          <p:spTgt spid="11"/>
                                        </p:tgtEl>
                                        <p:attrNameLst>
                                          <p:attrName>ppt_x</p:attrName>
                                        </p:attrNameLst>
                                      </p:cBhvr>
                                      <p:tavLst>
                                        <p:tav tm="0">
                                          <p:val>
                                            <p:strVal val="ppt_x"/>
                                          </p:val>
                                        </p:tav>
                                        <p:tav tm="100000">
                                          <p:val>
                                            <p:strVal val="ppt_x"/>
                                          </p:val>
                                        </p:tav>
                                      </p:tavLst>
                                    </p:anim>
                                    <p:anim calcmode="lin" valueType="num">
                                      <p:cBhvr>
                                        <p:cTn id="96" dur="500" decel="100000"/>
                                        <p:tgtEl>
                                          <p:spTgt spid="11"/>
                                        </p:tgtEl>
                                        <p:attrNameLst>
                                          <p:attrName>ppt_y</p:attrName>
                                        </p:attrNameLst>
                                      </p:cBhvr>
                                      <p:tavLst>
                                        <p:tav tm="0">
                                          <p:val>
                                            <p:strVal val="ppt_y"/>
                                          </p:val>
                                        </p:tav>
                                        <p:tav tm="100000">
                                          <p:val>
                                            <p:strVal val="ppt_y-.03"/>
                                          </p:val>
                                        </p:tav>
                                      </p:tavLst>
                                    </p:anim>
                                    <p:anim calcmode="lin" valueType="num">
                                      <p:cBhvr>
                                        <p:cTn id="97" dur="4500" accel="100000">
                                          <p:stCondLst>
                                            <p:cond delay="500"/>
                                          </p:stCondLst>
                                        </p:cTn>
                                        <p:tgtEl>
                                          <p:spTgt spid="11"/>
                                        </p:tgtEl>
                                        <p:attrNameLst>
                                          <p:attrName>ppt_y</p:attrName>
                                        </p:attrNameLst>
                                      </p:cBhvr>
                                      <p:tavLst>
                                        <p:tav tm="0">
                                          <p:val>
                                            <p:strVal val="ppt_y"/>
                                          </p:val>
                                        </p:tav>
                                        <p:tav tm="100000">
                                          <p:val>
                                            <p:strVal val="ppt_y+1"/>
                                          </p:val>
                                        </p:tav>
                                      </p:tavLst>
                                    </p:anim>
                                    <p:set>
                                      <p:cBhvr>
                                        <p:cTn id="98" dur="1" fill="hold">
                                          <p:stCondLst>
                                            <p:cond delay="4999"/>
                                          </p:stCondLst>
                                        </p:cTn>
                                        <p:tgtEl>
                                          <p:spTgt spid="1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7" presetClass="exit" presetSubtype="0" fill="hold" grpId="0" nodeType="clickEffect">
                                  <p:stCondLst>
                                    <p:cond delay="0"/>
                                  </p:stCondLst>
                                  <p:childTnLst>
                                    <p:animEffect transition="out" filter="fade">
                                      <p:cBhvr>
                                        <p:cTn id="102" dur="5000"/>
                                        <p:tgtEl>
                                          <p:spTgt spid="16"/>
                                        </p:tgtEl>
                                      </p:cBhvr>
                                    </p:animEffect>
                                    <p:anim calcmode="lin" valueType="num">
                                      <p:cBhvr>
                                        <p:cTn id="103" dur="5000"/>
                                        <p:tgtEl>
                                          <p:spTgt spid="16"/>
                                        </p:tgtEl>
                                        <p:attrNameLst>
                                          <p:attrName>ppt_x</p:attrName>
                                        </p:attrNameLst>
                                      </p:cBhvr>
                                      <p:tavLst>
                                        <p:tav tm="0">
                                          <p:val>
                                            <p:strVal val="ppt_x"/>
                                          </p:val>
                                        </p:tav>
                                        <p:tav tm="100000">
                                          <p:val>
                                            <p:strVal val="ppt_x"/>
                                          </p:val>
                                        </p:tav>
                                      </p:tavLst>
                                    </p:anim>
                                    <p:anim calcmode="lin" valueType="num">
                                      <p:cBhvr>
                                        <p:cTn id="104" dur="500" decel="100000"/>
                                        <p:tgtEl>
                                          <p:spTgt spid="16"/>
                                        </p:tgtEl>
                                        <p:attrNameLst>
                                          <p:attrName>ppt_y</p:attrName>
                                        </p:attrNameLst>
                                      </p:cBhvr>
                                      <p:tavLst>
                                        <p:tav tm="0">
                                          <p:val>
                                            <p:strVal val="ppt_y"/>
                                          </p:val>
                                        </p:tav>
                                        <p:tav tm="100000">
                                          <p:val>
                                            <p:strVal val="ppt_y-.03"/>
                                          </p:val>
                                        </p:tav>
                                      </p:tavLst>
                                    </p:anim>
                                    <p:anim calcmode="lin" valueType="num">
                                      <p:cBhvr>
                                        <p:cTn id="105" dur="4500" accel="100000">
                                          <p:stCondLst>
                                            <p:cond delay="500"/>
                                          </p:stCondLst>
                                        </p:cTn>
                                        <p:tgtEl>
                                          <p:spTgt spid="16"/>
                                        </p:tgtEl>
                                        <p:attrNameLst>
                                          <p:attrName>ppt_y</p:attrName>
                                        </p:attrNameLst>
                                      </p:cBhvr>
                                      <p:tavLst>
                                        <p:tav tm="0">
                                          <p:val>
                                            <p:strVal val="ppt_y"/>
                                          </p:val>
                                        </p:tav>
                                        <p:tav tm="100000">
                                          <p:val>
                                            <p:strVal val="ppt_y+1"/>
                                          </p:val>
                                        </p:tav>
                                      </p:tavLst>
                                    </p:anim>
                                    <p:set>
                                      <p:cBhvr>
                                        <p:cTn id="106" dur="1" fill="hold">
                                          <p:stCondLst>
                                            <p:cond delay="4999"/>
                                          </p:stCondLst>
                                        </p:cTn>
                                        <p:tgtEl>
                                          <p:spTgt spid="1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37" presetClass="exit" presetSubtype="0" fill="hold" grpId="0" nodeType="clickEffect">
                                  <p:stCondLst>
                                    <p:cond delay="0"/>
                                  </p:stCondLst>
                                  <p:childTnLst>
                                    <p:animEffect transition="out" filter="fade">
                                      <p:cBhvr>
                                        <p:cTn id="110" dur="5000"/>
                                        <p:tgtEl>
                                          <p:spTgt spid="2">
                                            <p:txEl>
                                              <p:pRg st="0" end="0"/>
                                            </p:txEl>
                                          </p:spTgt>
                                        </p:tgtEl>
                                      </p:cBhvr>
                                    </p:animEffect>
                                    <p:anim calcmode="lin" valueType="num">
                                      <p:cBhvr>
                                        <p:cTn id="111" dur="5000"/>
                                        <p:tgtEl>
                                          <p:spTgt spid="2">
                                            <p:txEl>
                                              <p:pRg st="0" end="0"/>
                                            </p:txEl>
                                          </p:spTgt>
                                        </p:tgtEl>
                                        <p:attrNameLst>
                                          <p:attrName>ppt_x</p:attrName>
                                        </p:attrNameLst>
                                      </p:cBhvr>
                                      <p:tavLst>
                                        <p:tav tm="0">
                                          <p:val>
                                            <p:strVal val="ppt_x"/>
                                          </p:val>
                                        </p:tav>
                                        <p:tav tm="100000">
                                          <p:val>
                                            <p:strVal val="ppt_x"/>
                                          </p:val>
                                        </p:tav>
                                      </p:tavLst>
                                    </p:anim>
                                    <p:anim calcmode="lin" valueType="num">
                                      <p:cBhvr>
                                        <p:cTn id="112" dur="500" decel="100000"/>
                                        <p:tgtEl>
                                          <p:spTgt spid="2">
                                            <p:txEl>
                                              <p:pRg st="0" end="0"/>
                                            </p:txEl>
                                          </p:spTgt>
                                        </p:tgtEl>
                                        <p:attrNameLst>
                                          <p:attrName>ppt_y</p:attrName>
                                        </p:attrNameLst>
                                      </p:cBhvr>
                                      <p:tavLst>
                                        <p:tav tm="0">
                                          <p:val>
                                            <p:strVal val="ppt_y"/>
                                          </p:val>
                                        </p:tav>
                                        <p:tav tm="100000">
                                          <p:val>
                                            <p:strVal val="ppt_y-.03"/>
                                          </p:val>
                                        </p:tav>
                                      </p:tavLst>
                                    </p:anim>
                                    <p:anim calcmode="lin" valueType="num">
                                      <p:cBhvr>
                                        <p:cTn id="113" dur="4500" accel="100000">
                                          <p:stCondLst>
                                            <p:cond delay="500"/>
                                          </p:stCondLst>
                                        </p:cTn>
                                        <p:tgtEl>
                                          <p:spTgt spid="2">
                                            <p:txEl>
                                              <p:pRg st="0" end="0"/>
                                            </p:txEl>
                                          </p:spTgt>
                                        </p:tgtEl>
                                        <p:attrNameLst>
                                          <p:attrName>ppt_y</p:attrName>
                                        </p:attrNameLst>
                                      </p:cBhvr>
                                      <p:tavLst>
                                        <p:tav tm="0">
                                          <p:val>
                                            <p:strVal val="ppt_y"/>
                                          </p:val>
                                        </p:tav>
                                        <p:tav tm="100000">
                                          <p:val>
                                            <p:strVal val="ppt_y+1"/>
                                          </p:val>
                                        </p:tav>
                                      </p:tavLst>
                                    </p:anim>
                                    <p:set>
                                      <p:cBhvr>
                                        <p:cTn id="114" dur="1" fill="hold">
                                          <p:stCondLst>
                                            <p:cond delay="49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en-US" b="1" dirty="0"/>
              <a:t>Romanticism</a:t>
            </a:r>
            <a:r>
              <a:rPr lang="en-US" dirty="0"/>
              <a:t> </a:t>
            </a:r>
            <a:r>
              <a:rPr lang="en-US" dirty="0" smtClean="0"/>
              <a:t>was </a:t>
            </a:r>
            <a:r>
              <a:rPr lang="en-US" dirty="0"/>
              <a:t>an artistic, literary, musical and intellectual movement that originated in Europe toward the end of the 18th century and in most areas was at its peak in the approximate period from 1800 to 1850. Romanticism was characterized by its emphasis on emotion and individualism as well as glorification of all the past and nature, preferring the medieval rather than the classical</a:t>
            </a:r>
            <a:endParaRPr lang="ru-RU" dirty="0"/>
          </a:p>
        </p:txBody>
      </p:sp>
      <p:sp>
        <p:nvSpPr>
          <p:cNvPr id="3" name="Заголовок 2"/>
          <p:cNvSpPr>
            <a:spLocks noGrp="1"/>
          </p:cNvSpPr>
          <p:nvPr>
            <p:ph type="title"/>
          </p:nvPr>
        </p:nvSpPr>
        <p:spPr/>
        <p:txBody>
          <a:bodyPr/>
          <a:lstStyle/>
          <a:p>
            <a:r>
              <a:rPr lang="en-US" b="1" dirty="0"/>
              <a:t>Romanticism</a:t>
            </a:r>
            <a:endParaRPr lang="ru-RU" dirty="0"/>
          </a:p>
        </p:txBody>
      </p:sp>
      <p:pic>
        <p:nvPicPr>
          <p:cNvPr id="48130" name="Picture 2" descr="https://image.slidesharecdn.com/periodsofart4-110602203327-phpapp02/95/periods-of-art-29-728.jpg?cb=1307047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735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b="1" dirty="0" smtClean="0">
                <a:solidFill>
                  <a:srgbClr val="7030A0"/>
                </a:solidFill>
                <a:effectLst/>
              </a:rPr>
              <a:t>Ninth </a:t>
            </a:r>
            <a:r>
              <a:rPr lang="en-US" b="1" dirty="0">
                <a:solidFill>
                  <a:srgbClr val="7030A0"/>
                </a:solidFill>
                <a:effectLst/>
              </a:rPr>
              <a:t>wave</a:t>
            </a:r>
            <a:r>
              <a:rPr lang="en-US" dirty="0" smtClean="0">
                <a:solidFill>
                  <a:srgbClr val="7030A0"/>
                </a:solidFill>
              </a:rPr>
              <a:t/>
            </a:r>
            <a:br>
              <a:rPr lang="en-US" dirty="0" smtClean="0">
                <a:solidFill>
                  <a:srgbClr val="7030A0"/>
                </a:solidFill>
              </a:rPr>
            </a:br>
            <a:r>
              <a:rPr lang="en-US" dirty="0" smtClean="0">
                <a:solidFill>
                  <a:srgbClr val="7030A0"/>
                </a:solidFill>
              </a:rPr>
              <a:t>18</a:t>
            </a:r>
            <a:r>
              <a:rPr lang="ru-RU" dirty="0" smtClean="0">
                <a:solidFill>
                  <a:srgbClr val="7030A0"/>
                </a:solidFill>
              </a:rPr>
              <a:t>5</a:t>
            </a:r>
            <a:r>
              <a:rPr lang="en-US" dirty="0" smtClean="0">
                <a:solidFill>
                  <a:srgbClr val="7030A0"/>
                </a:solidFill>
              </a:rPr>
              <a:t>0 </a:t>
            </a:r>
            <a:r>
              <a:rPr lang="en-US" dirty="0" smtClean="0">
                <a:solidFill>
                  <a:srgbClr val="7030A0"/>
                </a:solidFill>
              </a:rPr>
              <a:t>AD </a:t>
            </a:r>
            <a:r>
              <a:rPr lang="en-US" dirty="0" err="1">
                <a:solidFill>
                  <a:srgbClr val="7030A0"/>
                </a:solidFill>
                <a:effectLst/>
              </a:rPr>
              <a:t>Aivazovsky</a:t>
            </a:r>
            <a:endParaRPr lang="ru-RU" dirty="0">
              <a:solidFill>
                <a:srgbClr val="7030A0"/>
              </a:solidFill>
            </a:endParaRPr>
          </a:p>
        </p:txBody>
      </p:sp>
      <p:pic>
        <p:nvPicPr>
          <p:cNvPr id="2050" name="Picture 2" descr="http://smallbay.ru/images3/aivazovsky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628800"/>
            <a:ext cx="7809799" cy="512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9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b="1" dirty="0" smtClean="0">
                <a:solidFill>
                  <a:srgbClr val="7030A0"/>
                </a:solidFill>
              </a:rPr>
              <a:t>The nightmare </a:t>
            </a:r>
            <a:br>
              <a:rPr lang="en-US" b="1" dirty="0" smtClean="0">
                <a:solidFill>
                  <a:srgbClr val="7030A0"/>
                </a:solidFill>
              </a:rPr>
            </a:br>
            <a:r>
              <a:rPr lang="en-US" b="1" dirty="0" smtClean="0">
                <a:solidFill>
                  <a:srgbClr val="7030A0"/>
                </a:solidFill>
              </a:rPr>
              <a:t>1781 AD Henry Fuseli</a:t>
            </a:r>
            <a:endParaRPr lang="ru-RU" b="1" dirty="0">
              <a:solidFill>
                <a:srgbClr val="7030A0"/>
              </a:solidFill>
            </a:endParaRPr>
          </a:p>
        </p:txBody>
      </p:sp>
      <p:pic>
        <p:nvPicPr>
          <p:cNvPr id="16386" name="Picture 2" descr="https://lesconcepts.files.wordpress.com/2008/08/752px-john_henry_fuseli_-_the_nightm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47707"/>
            <a:ext cx="6668740" cy="531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208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908720"/>
            <a:ext cx="3549936" cy="4032448"/>
          </a:xfrm>
        </p:spPr>
        <p:txBody>
          <a:bodyPr>
            <a:normAutofit/>
          </a:bodyPr>
          <a:lstStyle/>
          <a:p>
            <a:pPr algn="ctr"/>
            <a:r>
              <a:rPr lang="en-US" b="1" dirty="0" smtClean="0">
                <a:solidFill>
                  <a:srgbClr val="7030A0"/>
                </a:solidFill>
              </a:rPr>
              <a:t>Wanderer </a:t>
            </a:r>
            <a:r>
              <a:rPr lang="en-US" b="1" dirty="0">
                <a:solidFill>
                  <a:srgbClr val="7030A0"/>
                </a:solidFill>
              </a:rPr>
              <a:t>above the sea of </a:t>
            </a:r>
            <a:r>
              <a:rPr lang="en-US" b="1" dirty="0" smtClean="0">
                <a:solidFill>
                  <a:srgbClr val="7030A0"/>
                </a:solidFill>
              </a:rPr>
              <a:t>fog</a:t>
            </a:r>
            <a:br>
              <a:rPr lang="en-US" b="1" dirty="0" smtClean="0">
                <a:solidFill>
                  <a:srgbClr val="7030A0"/>
                </a:solidFill>
              </a:rPr>
            </a:br>
            <a:r>
              <a:rPr lang="en-US" b="1" dirty="0" smtClean="0">
                <a:solidFill>
                  <a:srgbClr val="7030A0"/>
                </a:solidFill>
              </a:rPr>
              <a:t> 1818 AD Caspar David Friedrich</a:t>
            </a:r>
            <a:endParaRPr lang="ru-RU" b="1" dirty="0">
              <a:solidFill>
                <a:srgbClr val="7030A0"/>
              </a:solidFill>
            </a:endParaRPr>
          </a:p>
        </p:txBody>
      </p:sp>
      <p:pic>
        <p:nvPicPr>
          <p:cNvPr id="17410" name="Picture 2" descr="http://www.bc.edu/bc_org/avp/cas/his/CoreArt/art/resourcesd/fri_w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456" y="0"/>
            <a:ext cx="53425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777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en-US" b="1" dirty="0"/>
              <a:t>Realism</a:t>
            </a:r>
            <a:r>
              <a:rPr lang="en-US" dirty="0"/>
              <a:t> in </a:t>
            </a:r>
            <a:r>
              <a:rPr lang="en-US" dirty="0">
                <a:hlinkClick r:id="rId2" tooltip="The arts"/>
              </a:rPr>
              <a:t>the arts</a:t>
            </a:r>
            <a:r>
              <a:rPr lang="en-US" dirty="0"/>
              <a:t> is the attempt to represent subject matter truthfully, without </a:t>
            </a:r>
            <a:r>
              <a:rPr lang="en-US" dirty="0">
                <a:hlinkClick r:id="rId3" tooltip="Artificiality"/>
              </a:rPr>
              <a:t>artificiality</a:t>
            </a:r>
            <a:r>
              <a:rPr lang="en-US" dirty="0"/>
              <a:t> and avoiding artistic conventions, implausible, exotic and supernatural elements.</a:t>
            </a:r>
            <a:endParaRPr lang="ru-RU" dirty="0"/>
          </a:p>
        </p:txBody>
      </p:sp>
      <p:sp>
        <p:nvSpPr>
          <p:cNvPr id="3" name="Заголовок 2"/>
          <p:cNvSpPr>
            <a:spLocks noGrp="1"/>
          </p:cNvSpPr>
          <p:nvPr>
            <p:ph type="title"/>
          </p:nvPr>
        </p:nvSpPr>
        <p:spPr/>
        <p:txBody>
          <a:bodyPr>
            <a:normAutofit fontScale="90000"/>
          </a:bodyPr>
          <a:lstStyle/>
          <a:p>
            <a:r>
              <a:rPr lang="en-US" b="1" dirty="0" smtClean="0"/>
              <a:t>Realism </a:t>
            </a:r>
            <a:br>
              <a:rPr lang="en-US" b="1" dirty="0" smtClean="0"/>
            </a:br>
            <a:r>
              <a:rPr lang="en-US" b="1" dirty="0" smtClean="0"/>
              <a:t>1848 AD – 1900 AD</a:t>
            </a:r>
            <a:endParaRPr lang="ru-RU" dirty="0"/>
          </a:p>
        </p:txBody>
      </p:sp>
      <p:pic>
        <p:nvPicPr>
          <p:cNvPr id="47106" name="Picture 2" descr="https://image.slidesharecdn.com/periodsofart4-110602203327-phpapp02/95/periods-of-art-33-728.jpg?cb=1307047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076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b="1" dirty="0" smtClean="0">
                <a:solidFill>
                  <a:schemeClr val="accent4">
                    <a:lumMod val="75000"/>
                  </a:schemeClr>
                </a:solidFill>
              </a:rPr>
              <a:t>The </a:t>
            </a:r>
            <a:r>
              <a:rPr lang="en-US" b="1" dirty="0">
                <a:solidFill>
                  <a:schemeClr val="accent4">
                    <a:lumMod val="75000"/>
                  </a:schemeClr>
                </a:solidFill>
              </a:rPr>
              <a:t>cleaners </a:t>
            </a:r>
            <a:r>
              <a:rPr lang="en-US" b="1" dirty="0" smtClean="0">
                <a:solidFill>
                  <a:schemeClr val="accent4">
                    <a:lumMod val="75000"/>
                  </a:schemeClr>
                </a:solidFill>
              </a:rPr>
              <a:t>1857 AD</a:t>
            </a:r>
            <a:br>
              <a:rPr lang="en-US" b="1" dirty="0" smtClean="0">
                <a:solidFill>
                  <a:schemeClr val="accent4">
                    <a:lumMod val="75000"/>
                  </a:schemeClr>
                </a:solidFill>
              </a:rPr>
            </a:br>
            <a:r>
              <a:rPr lang="en-US" b="1" dirty="0">
                <a:solidFill>
                  <a:schemeClr val="accent4">
                    <a:lumMod val="75000"/>
                  </a:schemeClr>
                </a:solidFill>
              </a:rPr>
              <a:t>J</a:t>
            </a:r>
            <a:r>
              <a:rPr lang="en-US" b="1" dirty="0" smtClean="0">
                <a:solidFill>
                  <a:schemeClr val="accent4">
                    <a:lumMod val="75000"/>
                  </a:schemeClr>
                </a:solidFill>
              </a:rPr>
              <a:t>ean François Millet</a:t>
            </a:r>
            <a:endParaRPr lang="ru-RU" b="1" dirty="0">
              <a:solidFill>
                <a:schemeClr val="accent4">
                  <a:lumMod val="75000"/>
                </a:schemeClr>
              </a:solidFill>
            </a:endParaRPr>
          </a:p>
        </p:txBody>
      </p:sp>
      <p:pic>
        <p:nvPicPr>
          <p:cNvPr id="18434" name="Picture 2" descr="http://www.parafrasando.it/ARTE/Millet_LeSpigolatri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09423"/>
            <a:ext cx="6984776" cy="527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606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fr-FR" b="1" dirty="0" smtClean="0">
                <a:solidFill>
                  <a:schemeClr val="accent4">
                    <a:lumMod val="75000"/>
                  </a:schemeClr>
                </a:solidFill>
              </a:rPr>
              <a:t>Bonjour </a:t>
            </a:r>
            <a:r>
              <a:rPr lang="fr-FR" b="1" dirty="0">
                <a:solidFill>
                  <a:schemeClr val="accent4">
                    <a:lumMod val="75000"/>
                  </a:schemeClr>
                </a:solidFill>
              </a:rPr>
              <a:t>monsieur C</a:t>
            </a:r>
            <a:r>
              <a:rPr lang="fr-FR" b="1" dirty="0" smtClean="0">
                <a:solidFill>
                  <a:schemeClr val="accent4">
                    <a:lumMod val="75000"/>
                  </a:schemeClr>
                </a:solidFill>
              </a:rPr>
              <a:t>ourbet </a:t>
            </a:r>
            <a:br>
              <a:rPr lang="fr-FR" b="1" dirty="0" smtClean="0">
                <a:solidFill>
                  <a:schemeClr val="accent4">
                    <a:lumMod val="75000"/>
                  </a:schemeClr>
                </a:solidFill>
              </a:rPr>
            </a:br>
            <a:r>
              <a:rPr lang="fr-FR" b="1" dirty="0" smtClean="0">
                <a:solidFill>
                  <a:schemeClr val="accent4">
                    <a:lumMod val="75000"/>
                  </a:schemeClr>
                </a:solidFill>
              </a:rPr>
              <a:t>1854 AD Gustave Courbet</a:t>
            </a:r>
            <a:endParaRPr lang="ru-RU" b="1" dirty="0">
              <a:solidFill>
                <a:schemeClr val="accent4">
                  <a:lumMod val="75000"/>
                </a:schemeClr>
              </a:solidFill>
            </a:endParaRPr>
          </a:p>
        </p:txBody>
      </p:sp>
      <p:pic>
        <p:nvPicPr>
          <p:cNvPr id="19458" name="Picture 2" descr="https://uploads0.wikiart.org/images/gustave-courbet/the-meeting-bonjour-monsieur-courbet-18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0301" y="1556792"/>
            <a:ext cx="5992054"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528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en-US" b="1" dirty="0"/>
              <a:t>Impressionism</a:t>
            </a:r>
            <a:r>
              <a:rPr lang="en-US" dirty="0"/>
              <a:t> is a 19th-century </a:t>
            </a:r>
            <a:r>
              <a:rPr lang="en-US" dirty="0">
                <a:hlinkClick r:id="rId2" tooltip="Art movement"/>
              </a:rPr>
              <a:t>art movement</a:t>
            </a:r>
            <a:r>
              <a:rPr lang="en-US" dirty="0"/>
              <a:t> characterized by relatively small, thin, yet visible brush strokes, open </a:t>
            </a:r>
            <a:r>
              <a:rPr lang="en-US" dirty="0">
                <a:hlinkClick r:id="rId3" tooltip="Composition (visual arts)"/>
              </a:rPr>
              <a:t>composition</a:t>
            </a:r>
            <a:r>
              <a:rPr lang="en-US" dirty="0"/>
              <a:t>, emphasis on accurate depiction of light in its changing qualities (often accentuating the effects of the passage of time), ordinary subject matter, inclusion of </a:t>
            </a:r>
            <a:r>
              <a:rPr lang="en-US" i="1" dirty="0"/>
              <a:t>movement</a:t>
            </a:r>
            <a:r>
              <a:rPr lang="en-US" dirty="0"/>
              <a:t> as a crucial element of human perception and experience, and unusual visual angles. Impressionism originated with a group of Paris-based artists whose independent </a:t>
            </a:r>
            <a:r>
              <a:rPr lang="en-US" dirty="0">
                <a:hlinkClick r:id="rId4" tooltip="Art exhibition"/>
              </a:rPr>
              <a:t>exhibitions</a:t>
            </a:r>
            <a:r>
              <a:rPr lang="en-US" dirty="0"/>
              <a:t> brought them to prominence during the 1870s and 1880s.</a:t>
            </a:r>
            <a:endParaRPr lang="ru-RU" dirty="0"/>
          </a:p>
        </p:txBody>
      </p:sp>
      <p:sp>
        <p:nvSpPr>
          <p:cNvPr id="3" name="Заголовок 2"/>
          <p:cNvSpPr>
            <a:spLocks noGrp="1"/>
          </p:cNvSpPr>
          <p:nvPr>
            <p:ph type="title"/>
          </p:nvPr>
        </p:nvSpPr>
        <p:spPr/>
        <p:txBody>
          <a:bodyPr>
            <a:normAutofit fontScale="90000"/>
          </a:bodyPr>
          <a:lstStyle/>
          <a:p>
            <a:r>
              <a:rPr lang="en-US" b="1" dirty="0" smtClean="0"/>
              <a:t>Impressionism </a:t>
            </a:r>
            <a:br>
              <a:rPr lang="en-US" b="1" dirty="0" smtClean="0"/>
            </a:br>
            <a:r>
              <a:rPr lang="en-US" b="1" dirty="0" smtClean="0"/>
              <a:t>1865 AD – 1885 AD</a:t>
            </a:r>
            <a:endParaRPr lang="ru-RU" dirty="0"/>
          </a:p>
        </p:txBody>
      </p:sp>
      <p:pic>
        <p:nvPicPr>
          <p:cNvPr id="46082" name="Picture 2" descr="https://image.slidesharecdn.com/periodsofart4-110602203327-phpapp02/95/periods-of-art-37-728.jpg?cb=13070478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258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1052736"/>
            <a:ext cx="3682752" cy="3024336"/>
          </a:xfrm>
        </p:spPr>
        <p:txBody>
          <a:bodyPr>
            <a:normAutofit/>
          </a:bodyPr>
          <a:lstStyle/>
          <a:p>
            <a:pPr algn="ctr"/>
            <a:r>
              <a:rPr lang="en-US" b="1" dirty="0" smtClean="0">
                <a:solidFill>
                  <a:srgbClr val="92D050"/>
                </a:solidFill>
              </a:rPr>
              <a:t>Woman </a:t>
            </a:r>
            <a:r>
              <a:rPr lang="en-US" b="1" dirty="0">
                <a:solidFill>
                  <a:srgbClr val="92D050"/>
                </a:solidFill>
              </a:rPr>
              <a:t>with a parasol </a:t>
            </a:r>
            <a:r>
              <a:rPr lang="en-US" b="1" dirty="0" smtClean="0">
                <a:solidFill>
                  <a:srgbClr val="92D050"/>
                </a:solidFill>
              </a:rPr>
              <a:t/>
            </a:r>
            <a:br>
              <a:rPr lang="en-US" b="1" dirty="0" smtClean="0">
                <a:solidFill>
                  <a:srgbClr val="92D050"/>
                </a:solidFill>
              </a:rPr>
            </a:br>
            <a:r>
              <a:rPr lang="en-US" b="1" dirty="0" smtClean="0">
                <a:solidFill>
                  <a:srgbClr val="92D050"/>
                </a:solidFill>
              </a:rPr>
              <a:t>1875 AD </a:t>
            </a:r>
            <a:br>
              <a:rPr lang="en-US" b="1" dirty="0" smtClean="0">
                <a:solidFill>
                  <a:srgbClr val="92D050"/>
                </a:solidFill>
              </a:rPr>
            </a:br>
            <a:r>
              <a:rPr lang="en-US" b="1" dirty="0" smtClean="0">
                <a:solidFill>
                  <a:srgbClr val="92D050"/>
                </a:solidFill>
              </a:rPr>
              <a:t>Claude Monet</a:t>
            </a:r>
            <a:endParaRPr lang="ru-RU" b="1" dirty="0">
              <a:solidFill>
                <a:srgbClr val="92D050"/>
              </a:solidFill>
            </a:endParaRPr>
          </a:p>
        </p:txBody>
      </p:sp>
      <p:pic>
        <p:nvPicPr>
          <p:cNvPr id="20482" name="Picture 2" descr="http://www.mystudios.com/art/impress/monet/monet-woman-with-parasol-18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32656"/>
            <a:ext cx="4791075"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96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b="1" dirty="0" smtClean="0">
                <a:solidFill>
                  <a:srgbClr val="92D050"/>
                </a:solidFill>
              </a:rPr>
              <a:t>Paris street, </a:t>
            </a:r>
            <a:r>
              <a:rPr lang="en-US" b="1" dirty="0">
                <a:solidFill>
                  <a:srgbClr val="92D050"/>
                </a:solidFill>
              </a:rPr>
              <a:t>rainy </a:t>
            </a:r>
            <a:r>
              <a:rPr lang="en-US" b="1" dirty="0" smtClean="0">
                <a:solidFill>
                  <a:srgbClr val="92D050"/>
                </a:solidFill>
              </a:rPr>
              <a:t>day </a:t>
            </a:r>
            <a:br>
              <a:rPr lang="en-US" b="1" dirty="0" smtClean="0">
                <a:solidFill>
                  <a:srgbClr val="92D050"/>
                </a:solidFill>
              </a:rPr>
            </a:br>
            <a:r>
              <a:rPr lang="en-US" b="1" dirty="0" smtClean="0">
                <a:solidFill>
                  <a:srgbClr val="92D050"/>
                </a:solidFill>
              </a:rPr>
              <a:t>1877 AD  Gustave Caillebotte</a:t>
            </a:r>
            <a:endParaRPr lang="ru-RU" b="1" dirty="0">
              <a:solidFill>
                <a:srgbClr val="92D050"/>
              </a:solidFill>
            </a:endParaRPr>
          </a:p>
        </p:txBody>
      </p:sp>
      <p:pic>
        <p:nvPicPr>
          <p:cNvPr id="21506" name="Picture 2" descr="http://www.artic.edu/aic/collections/citi/images/standard/WebLarge/WebImg_000281/215300_33652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12776"/>
            <a:ext cx="6840760" cy="531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219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b/b4/Michelangelo_-_Creation_of_Adam.jpg/1024px-Michelangelo_-_Creation_of_Ad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8" y="0"/>
            <a:ext cx="9131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pPr marL="0" indent="0" algn="ctr">
              <a:buNone/>
            </a:pPr>
            <a:r>
              <a:rPr lang="en-US" b="1" dirty="0">
                <a:solidFill>
                  <a:srgbClr val="002060"/>
                </a:solidFill>
              </a:rPr>
              <a:t>Art is a diverse range of </a:t>
            </a:r>
            <a:r>
              <a:rPr lang="en-US" b="1" dirty="0" smtClean="0">
                <a:solidFill>
                  <a:srgbClr val="002060"/>
                </a:solidFill>
              </a:rPr>
              <a:t>human in </a:t>
            </a:r>
            <a:r>
              <a:rPr lang="en-US" b="1" dirty="0">
                <a:solidFill>
                  <a:srgbClr val="002060"/>
                </a:solidFill>
              </a:rPr>
              <a:t>creating visual, auditory or performing </a:t>
            </a:r>
            <a:r>
              <a:rPr lang="en-US" b="1" dirty="0" smtClean="0">
                <a:solidFill>
                  <a:srgbClr val="002060"/>
                </a:solidFill>
              </a:rPr>
              <a:t>artifacts, </a:t>
            </a:r>
            <a:r>
              <a:rPr lang="en-US" b="1" dirty="0">
                <a:solidFill>
                  <a:srgbClr val="002060"/>
                </a:solidFill>
              </a:rPr>
              <a:t>expressing the </a:t>
            </a:r>
            <a:r>
              <a:rPr lang="en-US" b="1" dirty="0" smtClean="0">
                <a:solidFill>
                  <a:srgbClr val="002060"/>
                </a:solidFill>
              </a:rPr>
              <a:t>author's imaginative </a:t>
            </a:r>
            <a:r>
              <a:rPr lang="en-US" b="1" dirty="0">
                <a:solidFill>
                  <a:srgbClr val="002060"/>
                </a:solidFill>
              </a:rPr>
              <a:t>or technical skill, intended to be appreciated for their beauty or emotional power</a:t>
            </a:r>
            <a:r>
              <a:rPr lang="en-US" b="1" dirty="0" smtClean="0">
                <a:solidFill>
                  <a:srgbClr val="002060"/>
                </a:solidFill>
              </a:rPr>
              <a:t>.</a:t>
            </a:r>
            <a:endParaRPr lang="ru-RU" b="1" dirty="0">
              <a:solidFill>
                <a:srgbClr val="002060"/>
              </a:solidFill>
            </a:endParaRPr>
          </a:p>
        </p:txBody>
      </p:sp>
      <p:sp>
        <p:nvSpPr>
          <p:cNvPr id="2" name="Заголовок 1"/>
          <p:cNvSpPr>
            <a:spLocks noGrp="1"/>
          </p:cNvSpPr>
          <p:nvPr>
            <p:ph type="title"/>
          </p:nvPr>
        </p:nvSpPr>
        <p:spPr/>
        <p:txBody>
          <a:bodyPr/>
          <a:lstStyle/>
          <a:p>
            <a:pPr algn="ctr"/>
            <a:r>
              <a:rPr lang="en-US" b="1" u="sng" dirty="0" smtClean="0">
                <a:solidFill>
                  <a:srgbClr val="002060"/>
                </a:solidFill>
              </a:rPr>
              <a:t>What is art?</a:t>
            </a:r>
            <a:endParaRPr lang="ru-RU" b="1" u="sng" dirty="0">
              <a:solidFill>
                <a:srgbClr val="002060"/>
              </a:solidFill>
            </a:endParaRPr>
          </a:p>
        </p:txBody>
      </p:sp>
    </p:spTree>
    <p:extLst>
      <p:ext uri="{BB962C8B-B14F-4D97-AF65-F5344CB8AC3E}">
        <p14:creationId xmlns:p14="http://schemas.microsoft.com/office/powerpoint/2010/main" val="1295658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b="1" dirty="0" smtClean="0">
                <a:solidFill>
                  <a:srgbClr val="92D050"/>
                </a:solidFill>
              </a:rPr>
              <a:t>Children </a:t>
            </a:r>
            <a:r>
              <a:rPr lang="en-US" b="1" dirty="0">
                <a:solidFill>
                  <a:srgbClr val="92D050"/>
                </a:solidFill>
              </a:rPr>
              <a:t>on a </a:t>
            </a:r>
            <a:r>
              <a:rPr lang="en-US" b="1" dirty="0" smtClean="0">
                <a:solidFill>
                  <a:srgbClr val="92D050"/>
                </a:solidFill>
              </a:rPr>
              <a:t>farm </a:t>
            </a:r>
            <a:br>
              <a:rPr lang="en-US" b="1" dirty="0" smtClean="0">
                <a:solidFill>
                  <a:srgbClr val="92D050"/>
                </a:solidFill>
              </a:rPr>
            </a:br>
            <a:r>
              <a:rPr lang="en-US" b="1" dirty="0" smtClean="0">
                <a:solidFill>
                  <a:srgbClr val="92D050"/>
                </a:solidFill>
              </a:rPr>
              <a:t>1887 AD Camille Picasso</a:t>
            </a:r>
            <a:endParaRPr lang="ru-RU" b="1" dirty="0">
              <a:solidFill>
                <a:srgbClr val="92D050"/>
              </a:solidFill>
            </a:endParaRPr>
          </a:p>
        </p:txBody>
      </p:sp>
      <p:pic>
        <p:nvPicPr>
          <p:cNvPr id="22530" name="Picture 2" descr="http://cache1.useumdata.org/images-6/children-on-a-farm-camille-pissarro-1887-e04ed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55750"/>
            <a:ext cx="6984776" cy="512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47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en-US" b="1" dirty="0"/>
              <a:t>Post-Impressionism</a:t>
            </a:r>
            <a:r>
              <a:rPr lang="en-US" dirty="0"/>
              <a:t> (also spelled </a:t>
            </a:r>
            <a:r>
              <a:rPr lang="en-US" b="1" dirty="0"/>
              <a:t>Postimpressionism</a:t>
            </a:r>
            <a:r>
              <a:rPr lang="en-US" dirty="0"/>
              <a:t>) is a predominantly French </a:t>
            </a:r>
            <a:r>
              <a:rPr lang="en-US" dirty="0">
                <a:hlinkClick r:id="rId2" tooltip="Art movement"/>
              </a:rPr>
              <a:t>art movement</a:t>
            </a:r>
            <a:r>
              <a:rPr lang="en-US" dirty="0"/>
              <a:t> that developed roughly between 1886 and 1905, from the last Impressionist exhibition to the birth of </a:t>
            </a:r>
            <a:r>
              <a:rPr lang="en-US" dirty="0">
                <a:hlinkClick r:id="rId3" tooltip="Fauvism"/>
              </a:rPr>
              <a:t>Fauvism</a:t>
            </a:r>
            <a:r>
              <a:rPr lang="en-US" dirty="0"/>
              <a:t>. Post-Impressionism emerged as a reaction against </a:t>
            </a:r>
            <a:r>
              <a:rPr lang="en-US" dirty="0">
                <a:hlinkClick r:id="rId4" tooltip="Impressionism"/>
              </a:rPr>
              <a:t>Impressionists'</a:t>
            </a:r>
            <a:r>
              <a:rPr lang="en-US" dirty="0"/>
              <a:t> concern for the naturalistic depiction of light and </a:t>
            </a:r>
            <a:r>
              <a:rPr lang="en-US" dirty="0" err="1"/>
              <a:t>colour</a:t>
            </a:r>
            <a:r>
              <a:rPr lang="en-US" dirty="0"/>
              <a:t>. Due to its broad emphasis on abstract qualities or symbolic content</a:t>
            </a:r>
            <a:endParaRPr lang="ru-RU" dirty="0"/>
          </a:p>
        </p:txBody>
      </p:sp>
      <p:sp>
        <p:nvSpPr>
          <p:cNvPr id="3" name="Заголовок 2"/>
          <p:cNvSpPr>
            <a:spLocks noGrp="1"/>
          </p:cNvSpPr>
          <p:nvPr>
            <p:ph type="title"/>
          </p:nvPr>
        </p:nvSpPr>
        <p:spPr/>
        <p:txBody>
          <a:bodyPr>
            <a:normAutofit fontScale="90000"/>
          </a:bodyPr>
          <a:lstStyle/>
          <a:p>
            <a:r>
              <a:rPr lang="en-US" b="1" dirty="0" smtClean="0"/>
              <a:t>Post-Impressionism</a:t>
            </a:r>
            <a:br>
              <a:rPr lang="en-US" b="1" dirty="0" smtClean="0"/>
            </a:br>
            <a:r>
              <a:rPr lang="en-US" b="1" dirty="0" smtClean="0"/>
              <a:t>1885 Ad – 1910 AD</a:t>
            </a:r>
            <a:endParaRPr lang="ru-RU" dirty="0"/>
          </a:p>
        </p:txBody>
      </p:sp>
      <p:pic>
        <p:nvPicPr>
          <p:cNvPr id="31746" name="Picture 2" descr="https://image.slidesharecdn.com/periodsofart4-110602203327-phpapp02/95/periods-of-art-41-728.jpg?cb=13070478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8" y="0"/>
            <a:ext cx="9170818" cy="687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29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b="1" dirty="0" smtClean="0">
                <a:solidFill>
                  <a:srgbClr val="FFFF00"/>
                </a:solidFill>
              </a:rPr>
              <a:t>Scary night</a:t>
            </a:r>
            <a:br>
              <a:rPr lang="en-US" b="1" dirty="0" smtClean="0">
                <a:solidFill>
                  <a:srgbClr val="FFFF00"/>
                </a:solidFill>
              </a:rPr>
            </a:br>
            <a:r>
              <a:rPr lang="en-US" b="1" dirty="0" smtClean="0">
                <a:solidFill>
                  <a:srgbClr val="FFFF00"/>
                </a:solidFill>
              </a:rPr>
              <a:t>1889 AD Van Gogh</a:t>
            </a:r>
            <a:endParaRPr lang="ru-RU" b="1" dirty="0">
              <a:solidFill>
                <a:srgbClr val="FFFF00"/>
              </a:solidFill>
            </a:endParaRPr>
          </a:p>
        </p:txBody>
      </p:sp>
      <p:pic>
        <p:nvPicPr>
          <p:cNvPr id="23554" name="Picture 2" descr="https://burgessart.files.wordpress.com/2012/07/aavinc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336704" cy="529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803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561975"/>
            <a:ext cx="8229600" cy="1219200"/>
          </a:xfrm>
        </p:spPr>
        <p:txBody>
          <a:bodyPr>
            <a:normAutofit fontScale="90000"/>
          </a:bodyPr>
          <a:lstStyle/>
          <a:p>
            <a:pPr algn="ctr"/>
            <a:r>
              <a:rPr lang="en-US" b="1" dirty="0" smtClean="0">
                <a:solidFill>
                  <a:srgbClr val="FFFF00"/>
                </a:solidFill>
              </a:rPr>
              <a:t>A Sunday </a:t>
            </a:r>
            <a:r>
              <a:rPr lang="en-US" b="1" dirty="0">
                <a:solidFill>
                  <a:srgbClr val="FFFF00"/>
                </a:solidFill>
              </a:rPr>
              <a:t>afternoon on the island of la </a:t>
            </a:r>
            <a:r>
              <a:rPr lang="en-US" b="1" dirty="0" smtClean="0">
                <a:solidFill>
                  <a:srgbClr val="FFFF00"/>
                </a:solidFill>
              </a:rPr>
              <a:t>Grande </a:t>
            </a:r>
            <a:r>
              <a:rPr lang="en-US" b="1" dirty="0" err="1" smtClean="0">
                <a:solidFill>
                  <a:srgbClr val="FFFF00"/>
                </a:solidFill>
              </a:rPr>
              <a:t>Jatte</a:t>
            </a:r>
            <a:r>
              <a:rPr lang="en-US" b="1" dirty="0" smtClean="0">
                <a:solidFill>
                  <a:srgbClr val="FFFF00"/>
                </a:solidFill>
              </a:rPr>
              <a:t> </a:t>
            </a:r>
            <a:br>
              <a:rPr lang="en-US" b="1" dirty="0" smtClean="0">
                <a:solidFill>
                  <a:srgbClr val="FFFF00"/>
                </a:solidFill>
              </a:rPr>
            </a:br>
            <a:r>
              <a:rPr lang="en-US" b="1" dirty="0" smtClean="0">
                <a:solidFill>
                  <a:srgbClr val="FFFF00"/>
                </a:solidFill>
              </a:rPr>
              <a:t>1886 AD Georges Seurat</a:t>
            </a:r>
            <a:endParaRPr lang="ru-RU" b="1" dirty="0">
              <a:solidFill>
                <a:srgbClr val="FFFF00"/>
              </a:solidFill>
            </a:endParaRPr>
          </a:p>
        </p:txBody>
      </p:sp>
      <p:pic>
        <p:nvPicPr>
          <p:cNvPr id="24578" name="Picture 2" descr="http://www.artic.edu/aic/collections/citi/images/standard/WebLarge/WebImg_000319/8720_38106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81175"/>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098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en-US" b="1" dirty="0">
                <a:solidFill>
                  <a:srgbClr val="FFFF00"/>
                </a:solidFill>
              </a:rPr>
              <a:t>Expressionism</a:t>
            </a:r>
            <a:r>
              <a:rPr lang="en-US" dirty="0">
                <a:solidFill>
                  <a:srgbClr val="FFFF00"/>
                </a:solidFill>
              </a:rPr>
              <a:t> was a modernist movement, initially in poetry and painting, originating in Germany at the beginning of the 20th century. Its typical trait is to present the world solely from a subjective perspective, distorting it radically for emotional effect in order to evoke moods or ideas</a:t>
            </a:r>
            <a:r>
              <a:rPr lang="en-US" dirty="0" smtClean="0">
                <a:solidFill>
                  <a:srgbClr val="FFFF00"/>
                </a:solidFill>
              </a:rPr>
              <a:t>.</a:t>
            </a:r>
            <a:r>
              <a:rPr lang="en-US" baseline="30000" dirty="0" smtClean="0">
                <a:solidFill>
                  <a:srgbClr val="FFFF00"/>
                </a:solidFill>
              </a:rPr>
              <a:t>[</a:t>
            </a:r>
            <a:r>
              <a:rPr lang="en-US" dirty="0" smtClean="0">
                <a:solidFill>
                  <a:srgbClr val="FFFF00"/>
                </a:solidFill>
              </a:rPr>
              <a:t>Expressionist </a:t>
            </a:r>
            <a:r>
              <a:rPr lang="en-US" dirty="0">
                <a:solidFill>
                  <a:srgbClr val="FFFF00"/>
                </a:solidFill>
              </a:rPr>
              <a:t>artists sought to express the </a:t>
            </a:r>
            <a:r>
              <a:rPr lang="en-US" dirty="0" smtClean="0">
                <a:solidFill>
                  <a:srgbClr val="FFFF00"/>
                </a:solidFill>
              </a:rPr>
              <a:t>meaning</a:t>
            </a:r>
            <a:r>
              <a:rPr lang="en-US" baseline="30000" dirty="0">
                <a:solidFill>
                  <a:srgbClr val="FFFF00"/>
                </a:solidFill>
              </a:rPr>
              <a:t> </a:t>
            </a:r>
            <a:r>
              <a:rPr lang="en-US" dirty="0" smtClean="0">
                <a:solidFill>
                  <a:srgbClr val="FFFF00"/>
                </a:solidFill>
              </a:rPr>
              <a:t>of </a:t>
            </a:r>
            <a:r>
              <a:rPr lang="en-US" dirty="0">
                <a:solidFill>
                  <a:srgbClr val="FFFF00"/>
                </a:solidFill>
              </a:rPr>
              <a:t>emotional experience rather than physical reality</a:t>
            </a:r>
            <a:endParaRPr lang="ru-RU" dirty="0">
              <a:solidFill>
                <a:srgbClr val="FFFF00"/>
              </a:solidFill>
            </a:endParaRPr>
          </a:p>
        </p:txBody>
      </p:sp>
      <p:sp>
        <p:nvSpPr>
          <p:cNvPr id="3" name="Заголовок 2"/>
          <p:cNvSpPr>
            <a:spLocks noGrp="1"/>
          </p:cNvSpPr>
          <p:nvPr>
            <p:ph type="title"/>
          </p:nvPr>
        </p:nvSpPr>
        <p:spPr/>
        <p:txBody>
          <a:bodyPr>
            <a:normAutofit fontScale="90000"/>
          </a:bodyPr>
          <a:lstStyle/>
          <a:p>
            <a:pPr algn="ctr"/>
            <a:r>
              <a:rPr lang="en-US" b="1" dirty="0" smtClean="0">
                <a:solidFill>
                  <a:srgbClr val="FF0000"/>
                </a:solidFill>
              </a:rPr>
              <a:t>Expressionism</a:t>
            </a:r>
            <a:br>
              <a:rPr lang="en-US" b="1" dirty="0" smtClean="0">
                <a:solidFill>
                  <a:srgbClr val="FF0000"/>
                </a:solidFill>
              </a:rPr>
            </a:br>
            <a:r>
              <a:rPr lang="en-US" b="1" dirty="0" smtClean="0">
                <a:solidFill>
                  <a:srgbClr val="FF0000"/>
                </a:solidFill>
              </a:rPr>
              <a:t>1890 AD – 1935 AD</a:t>
            </a:r>
            <a:endParaRPr lang="ru-RU" dirty="0">
              <a:solidFill>
                <a:srgbClr val="FF0000"/>
              </a:solidFill>
            </a:endParaRPr>
          </a:p>
        </p:txBody>
      </p:sp>
    </p:spTree>
    <p:extLst>
      <p:ext uri="{BB962C8B-B14F-4D97-AF65-F5344CB8AC3E}">
        <p14:creationId xmlns:p14="http://schemas.microsoft.com/office/powerpoint/2010/main" val="3450845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1124744"/>
            <a:ext cx="3384376" cy="2448272"/>
          </a:xfrm>
        </p:spPr>
        <p:txBody>
          <a:bodyPr>
            <a:normAutofit fontScale="90000"/>
          </a:bodyPr>
          <a:lstStyle/>
          <a:p>
            <a:pPr algn="ctr"/>
            <a:r>
              <a:rPr lang="en-US" b="1" dirty="0" smtClean="0">
                <a:solidFill>
                  <a:srgbClr val="00B0F0"/>
                </a:solidFill>
              </a:rPr>
              <a:t>Scream </a:t>
            </a:r>
            <a:br>
              <a:rPr lang="en-US" b="1" dirty="0" smtClean="0">
                <a:solidFill>
                  <a:srgbClr val="00B0F0"/>
                </a:solidFill>
              </a:rPr>
            </a:br>
            <a:r>
              <a:rPr lang="en-US" b="1" dirty="0" smtClean="0">
                <a:solidFill>
                  <a:srgbClr val="00B0F0"/>
                </a:solidFill>
              </a:rPr>
              <a:t>1893 AD</a:t>
            </a:r>
            <a:br>
              <a:rPr lang="en-US" b="1" dirty="0" smtClean="0">
                <a:solidFill>
                  <a:srgbClr val="00B0F0"/>
                </a:solidFill>
              </a:rPr>
            </a:br>
            <a:r>
              <a:rPr lang="en-US" b="1" dirty="0" smtClean="0">
                <a:solidFill>
                  <a:srgbClr val="00B0F0"/>
                </a:solidFill>
              </a:rPr>
              <a:t>Edward Munch</a:t>
            </a:r>
            <a:endParaRPr lang="ru-RU" b="1" dirty="0">
              <a:solidFill>
                <a:srgbClr val="00B0F0"/>
              </a:solidFill>
            </a:endParaRPr>
          </a:p>
        </p:txBody>
      </p:sp>
      <p:pic>
        <p:nvPicPr>
          <p:cNvPr id="25602" name="Picture 2" descr="https://ethicsandspirituality.files.wordpress.com/2016/12/the-scream-by-edvard-mu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239" y="188640"/>
            <a:ext cx="5112568" cy="645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948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26626" name="Picture 2" descr="https://image.slidesharecdn.com/periodsofart-150408155748-conversion-gate01/95/art-periods-48-638.jpg?cb=14285268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61"/>
            <a:ext cx="9144000" cy="686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46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27650" name="Picture 2" descr="https://image.slidesharecdn.com/periodsofart4-110602203327-phpapp02/95/periods-of-art-49-728.jpg?cb=1307047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39"/>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817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1988840"/>
            <a:ext cx="4618856" cy="1980456"/>
          </a:xfrm>
        </p:spPr>
        <p:txBody>
          <a:bodyPr>
            <a:normAutofit fontScale="90000"/>
          </a:bodyPr>
          <a:lstStyle/>
          <a:p>
            <a:pPr algn="ctr"/>
            <a:r>
              <a:rPr lang="en-US" b="1" dirty="0" smtClean="0">
                <a:solidFill>
                  <a:srgbClr val="00B0F0"/>
                </a:solidFill>
              </a:rPr>
              <a:t>Woman </a:t>
            </a:r>
            <a:r>
              <a:rPr lang="en-US" b="1" dirty="0">
                <a:solidFill>
                  <a:srgbClr val="00B0F0"/>
                </a:solidFill>
              </a:rPr>
              <a:t>with a </a:t>
            </a:r>
            <a:r>
              <a:rPr lang="en-US" b="1" dirty="0" smtClean="0">
                <a:solidFill>
                  <a:srgbClr val="00B0F0"/>
                </a:solidFill>
              </a:rPr>
              <a:t>guitar</a:t>
            </a:r>
            <a:br>
              <a:rPr lang="en-US" b="1" dirty="0" smtClean="0">
                <a:solidFill>
                  <a:srgbClr val="00B0F0"/>
                </a:solidFill>
              </a:rPr>
            </a:br>
            <a:r>
              <a:rPr lang="en-US" b="1" dirty="0" smtClean="0">
                <a:solidFill>
                  <a:srgbClr val="00B0F0"/>
                </a:solidFill>
              </a:rPr>
              <a:t>1913 AD</a:t>
            </a:r>
            <a:br>
              <a:rPr lang="en-US" b="1" dirty="0" smtClean="0">
                <a:solidFill>
                  <a:srgbClr val="00B0F0"/>
                </a:solidFill>
              </a:rPr>
            </a:br>
            <a:r>
              <a:rPr lang="en-US" b="1" dirty="0" smtClean="0">
                <a:solidFill>
                  <a:srgbClr val="00B0F0"/>
                </a:solidFill>
              </a:rPr>
              <a:t>Georges Braque</a:t>
            </a:r>
            <a:endParaRPr lang="ru-RU" b="1" dirty="0">
              <a:solidFill>
                <a:srgbClr val="00B0F0"/>
              </a:solidFill>
            </a:endParaRPr>
          </a:p>
        </p:txBody>
      </p:sp>
      <p:pic>
        <p:nvPicPr>
          <p:cNvPr id="28674" name="Picture 2" descr="https://uploads0.wikiart.org/images/georges-braque/woman-with-a-guitar-19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1" y="23161"/>
            <a:ext cx="3837708" cy="685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74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29698" name="Picture 2" descr="https://image.slidesharecdn.com/periodsofart4-110602203327-phpapp02/95/periods-of-art-51-728.jpg?cb=1307047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0" y="0"/>
            <a:ext cx="9158389" cy="686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71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600" b="1" dirty="0">
                <a:solidFill>
                  <a:srgbClr val="FF0000"/>
                </a:solidFill>
              </a:rPr>
              <a:t>History of art</a:t>
            </a:r>
            <a:endParaRPr lang="ru-RU" sz="6600" dirty="0">
              <a:solidFill>
                <a:srgbClr val="FF0000"/>
              </a:solidFill>
            </a:endParaRPr>
          </a:p>
        </p:txBody>
      </p:sp>
      <p:pic>
        <p:nvPicPr>
          <p:cNvPr id="3074" name="Picture 2" descr="http://www.swarthmore.edu/sites/default/files/styles/main_page_image/public/assets/images/art/POSTER%20(1)_edited_cropped_edited.jpg?itok=pveaHU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2" y="1412776"/>
            <a:ext cx="9102208" cy="507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16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33794" name="Picture 2" descr="https://image.slidesharecdn.com/periodsofart4-110602203327-phpapp02/95/periods-of-art-52-728.jpg?cb=1307047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4" y="0"/>
            <a:ext cx="9153453" cy="686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78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30722" name="Picture 2" descr="https://image.slidesharecdn.com/periodsofart4-110602203327-phpapp02/95/periods-of-art-53-728.jpg?cb=1307047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003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32770" name="Picture 2" descr="https://image.slidesharecdn.com/periodsofart4-110602203327-phpapp02/95/periods-of-art-54-728.jpg?cb=1307047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856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b="1" dirty="0" smtClean="0">
                <a:solidFill>
                  <a:srgbClr val="00B050"/>
                </a:solidFill>
              </a:rPr>
              <a:t>Persistence </a:t>
            </a:r>
            <a:r>
              <a:rPr lang="en-US" b="1" dirty="0">
                <a:solidFill>
                  <a:srgbClr val="00B050"/>
                </a:solidFill>
              </a:rPr>
              <a:t>of memory </a:t>
            </a:r>
            <a:r>
              <a:rPr lang="en-US" b="1" dirty="0" smtClean="0">
                <a:solidFill>
                  <a:srgbClr val="00B050"/>
                </a:solidFill>
              </a:rPr>
              <a:t/>
            </a:r>
            <a:br>
              <a:rPr lang="en-US" b="1" dirty="0" smtClean="0">
                <a:solidFill>
                  <a:srgbClr val="00B050"/>
                </a:solidFill>
              </a:rPr>
            </a:br>
            <a:r>
              <a:rPr lang="en-US" b="1" dirty="0" smtClean="0">
                <a:solidFill>
                  <a:srgbClr val="00B050"/>
                </a:solidFill>
              </a:rPr>
              <a:t>1931 AD  Salvador Dali</a:t>
            </a:r>
            <a:endParaRPr lang="ru-RU" b="1" dirty="0">
              <a:solidFill>
                <a:srgbClr val="00B050"/>
              </a:solidFill>
            </a:endParaRPr>
          </a:p>
        </p:txBody>
      </p:sp>
      <p:pic>
        <p:nvPicPr>
          <p:cNvPr id="35842" name="Picture 2" descr="http://images.mentalfloss.com/sites/default/files/styles/article_640x430/public/cloc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94" y="1556792"/>
            <a:ext cx="7488832" cy="503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279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124744"/>
            <a:ext cx="2530624" cy="2772544"/>
          </a:xfrm>
        </p:spPr>
        <p:txBody>
          <a:bodyPr>
            <a:normAutofit fontScale="90000"/>
          </a:bodyPr>
          <a:lstStyle/>
          <a:p>
            <a:pPr algn="ctr"/>
            <a:r>
              <a:rPr lang="en-US" b="1" dirty="0" smtClean="0">
                <a:solidFill>
                  <a:srgbClr val="00B050"/>
                </a:solidFill>
              </a:rPr>
              <a:t>The Elephant Celebes </a:t>
            </a:r>
            <a:br>
              <a:rPr lang="en-US" b="1" dirty="0" smtClean="0">
                <a:solidFill>
                  <a:srgbClr val="00B050"/>
                </a:solidFill>
              </a:rPr>
            </a:br>
            <a:r>
              <a:rPr lang="en-US" b="1" dirty="0" smtClean="0">
                <a:solidFill>
                  <a:srgbClr val="00B050"/>
                </a:solidFill>
              </a:rPr>
              <a:t>1921 AD</a:t>
            </a:r>
            <a:br>
              <a:rPr lang="en-US" b="1" dirty="0" smtClean="0">
                <a:solidFill>
                  <a:srgbClr val="00B050"/>
                </a:solidFill>
              </a:rPr>
            </a:br>
            <a:r>
              <a:rPr lang="en-US" b="1" dirty="0" smtClean="0">
                <a:solidFill>
                  <a:srgbClr val="00B050"/>
                </a:solidFill>
              </a:rPr>
              <a:t>Max Ernst</a:t>
            </a:r>
            <a:endParaRPr lang="ru-RU" b="1" dirty="0">
              <a:solidFill>
                <a:srgbClr val="00B050"/>
              </a:solidFill>
            </a:endParaRPr>
          </a:p>
        </p:txBody>
      </p:sp>
      <p:pic>
        <p:nvPicPr>
          <p:cNvPr id="36866" name="Picture 2" descr="http://www.max-ernst.com/images/paintings/the-elephant-cele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760" y="0"/>
            <a:ext cx="59016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352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34818" name="Picture 2" descr="https://image.slidesharecdn.com/periodsofart4-110602203327-phpapp02/95/periods-of-art-58-728.jpg?cb=1307047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89"/>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8062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b="1" dirty="0" smtClean="0">
                <a:solidFill>
                  <a:srgbClr val="00B050"/>
                </a:solidFill>
              </a:rPr>
              <a:t>Drowning </a:t>
            </a:r>
            <a:r>
              <a:rPr lang="en-US" b="1" dirty="0">
                <a:solidFill>
                  <a:srgbClr val="00B050"/>
                </a:solidFill>
              </a:rPr>
              <a:t>girl </a:t>
            </a:r>
            <a:r>
              <a:rPr lang="en-US" b="1" dirty="0" smtClean="0">
                <a:solidFill>
                  <a:srgbClr val="00B050"/>
                </a:solidFill>
              </a:rPr>
              <a:t/>
            </a:r>
            <a:br>
              <a:rPr lang="en-US" b="1" dirty="0" smtClean="0">
                <a:solidFill>
                  <a:srgbClr val="00B050"/>
                </a:solidFill>
              </a:rPr>
            </a:br>
            <a:r>
              <a:rPr lang="en-US" b="1" dirty="0" smtClean="0">
                <a:solidFill>
                  <a:srgbClr val="00B050"/>
                </a:solidFill>
              </a:rPr>
              <a:t>1963 AD Roy Lichtenstein</a:t>
            </a:r>
            <a:endParaRPr lang="ru-RU" b="1" dirty="0">
              <a:solidFill>
                <a:srgbClr val="00B050"/>
              </a:solidFill>
            </a:endParaRPr>
          </a:p>
        </p:txBody>
      </p:sp>
      <p:pic>
        <p:nvPicPr>
          <p:cNvPr id="37890" name="Picture 2" descr="https://upload.wikimedia.org/wikipedia/en/d/df/Roy_Lichtenstein_Drowning_Gi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08262"/>
            <a:ext cx="5184576"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6167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38914" name="Picture 2" descr="https://image.slidesharecdn.com/periodsofart4-110602203327-phpapp02/95/periods-of-art-61-728.jpg?cb=1307047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25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668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39938" name="Picture 2" descr="https://image.slidesharecdn.com/periodsofart4-110602203327-phpapp02/95/periods-of-art-63-728.jpg?cb=1307047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4" y="-1280"/>
            <a:ext cx="9174444" cy="688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994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0962" name="Picture 2" descr="https://image.slidesharecdn.com/periodsofart4-110602203327-phpapp02/95/periods-of-art-62-728.jpg?cb=1307047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 y="0"/>
            <a:ext cx="9138227" cy="685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681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500 AD to 1400 AD</a:t>
            </a:r>
            <a:endParaRPr lang="ru-RU" dirty="0"/>
          </a:p>
        </p:txBody>
      </p:sp>
      <p:sp>
        <p:nvSpPr>
          <p:cNvPr id="4" name="Объект 3"/>
          <p:cNvSpPr>
            <a:spLocks noGrp="1"/>
          </p:cNvSpPr>
          <p:nvPr>
            <p:ph idx="1"/>
          </p:nvPr>
        </p:nvSpPr>
        <p:spPr/>
        <p:txBody>
          <a:bodyPr/>
          <a:lstStyle/>
          <a:p>
            <a:endParaRPr lang="ru-RU"/>
          </a:p>
        </p:txBody>
      </p:sp>
      <p:pic>
        <p:nvPicPr>
          <p:cNvPr id="41986" name="Picture 2" descr="https://image.slidesharecdn.com/periodsofart4-110602203327-phpapp02/95/periods-of-art-12-728.jpg?cb=1307047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44"/>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7930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9154" name="Picture 2" descr="https://s-media-cache-ak0.pinimg.com/originals/8d/48/3a/8d483a3eae2b86437ca7284a76e94b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7756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08720"/>
            <a:ext cx="8229600" cy="5616624"/>
          </a:xfrm>
        </p:spPr>
        <p:txBody>
          <a:bodyPr/>
          <a:lstStyle/>
          <a:p>
            <a:pPr algn="ctr"/>
            <a:r>
              <a:rPr lang="uk-UA" sz="3200" b="1" dirty="0">
                <a:solidFill>
                  <a:srgbClr val="FF0000"/>
                </a:solidFill>
              </a:rPr>
              <a:t>«Назва стилю»</a:t>
            </a:r>
            <a:endParaRPr lang="ru-RU" sz="3200" b="1" dirty="0">
              <a:solidFill>
                <a:srgbClr val="FF0000"/>
              </a:solidFill>
            </a:endParaRPr>
          </a:p>
          <a:p>
            <a:pPr algn="ctr"/>
            <a:r>
              <a:rPr lang="uk-UA" sz="3200" b="1" dirty="0">
                <a:solidFill>
                  <a:srgbClr val="002060"/>
                </a:solidFill>
              </a:rPr>
              <a:t>2 дієслова пов’язані з ним</a:t>
            </a:r>
            <a:endParaRPr lang="ru-RU" sz="3200" b="1" dirty="0">
              <a:solidFill>
                <a:srgbClr val="002060"/>
              </a:solidFill>
            </a:endParaRPr>
          </a:p>
          <a:p>
            <a:pPr algn="ctr"/>
            <a:r>
              <a:rPr lang="uk-UA" sz="3200" b="1" dirty="0">
                <a:solidFill>
                  <a:srgbClr val="92D050"/>
                </a:solidFill>
              </a:rPr>
              <a:t>3 прикметника пов’язані з ним</a:t>
            </a:r>
            <a:endParaRPr lang="ru-RU" sz="3200" b="1" dirty="0">
              <a:solidFill>
                <a:srgbClr val="92D050"/>
              </a:solidFill>
            </a:endParaRPr>
          </a:p>
          <a:p>
            <a:pPr algn="ctr"/>
            <a:r>
              <a:rPr lang="uk-UA" sz="3200" b="1" dirty="0">
                <a:solidFill>
                  <a:srgbClr val="FFFF00"/>
                </a:solidFill>
              </a:rPr>
              <a:t>4 будь-яких слова які мають до нього відношення</a:t>
            </a:r>
            <a:endParaRPr lang="ru-RU" sz="3200" b="1" dirty="0">
              <a:solidFill>
                <a:srgbClr val="FFFF00"/>
              </a:solidFill>
            </a:endParaRPr>
          </a:p>
          <a:p>
            <a:pPr marL="0" indent="0">
              <a:buNone/>
            </a:pPr>
            <a:endParaRPr lang="ru-RU" dirty="0"/>
          </a:p>
        </p:txBody>
      </p:sp>
      <p:sp>
        <p:nvSpPr>
          <p:cNvPr id="3" name="Заголовок 2"/>
          <p:cNvSpPr>
            <a:spLocks noGrp="1"/>
          </p:cNvSpPr>
          <p:nvPr>
            <p:ph type="title"/>
          </p:nvPr>
        </p:nvSpPr>
        <p:spPr>
          <a:xfrm>
            <a:off x="467544" y="0"/>
            <a:ext cx="8229600" cy="958552"/>
          </a:xfrm>
        </p:spPr>
        <p:txBody>
          <a:bodyPr>
            <a:normAutofit/>
          </a:bodyPr>
          <a:lstStyle/>
          <a:p>
            <a:pPr algn="ctr"/>
            <a:r>
              <a:rPr lang="uk-UA" sz="5400" b="1" dirty="0" smtClean="0">
                <a:solidFill>
                  <a:srgbClr val="7030A0"/>
                </a:solidFill>
              </a:rPr>
              <a:t>«</a:t>
            </a:r>
            <a:r>
              <a:rPr lang="uk-UA" sz="5400" b="1" dirty="0" err="1" smtClean="0">
                <a:solidFill>
                  <a:srgbClr val="7030A0"/>
                </a:solidFill>
              </a:rPr>
              <a:t>Сенкан</a:t>
            </a:r>
            <a:r>
              <a:rPr lang="uk-UA" sz="5400" b="1" dirty="0" smtClean="0">
                <a:solidFill>
                  <a:srgbClr val="7030A0"/>
                </a:solidFill>
              </a:rPr>
              <a:t>»</a:t>
            </a:r>
            <a:endParaRPr lang="ru-RU" sz="5400" b="1" dirty="0">
              <a:solidFill>
                <a:srgbClr val="7030A0"/>
              </a:solidFill>
            </a:endParaRPr>
          </a:p>
        </p:txBody>
      </p:sp>
    </p:spTree>
    <p:extLst>
      <p:ext uri="{BB962C8B-B14F-4D97-AF65-F5344CB8AC3E}">
        <p14:creationId xmlns:p14="http://schemas.microsoft.com/office/powerpoint/2010/main" val="702692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HOuUVJmTnTQ/Tz1oYB0iEWI/AAAAAAAAAwc/N5nNtP48cvQ/s1600/Duccio%20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674"/>
            <a:ext cx="8820472" cy="6893378"/>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p:txBody>
          <a:bodyPr>
            <a:normAutofit fontScale="90000"/>
          </a:bodyPr>
          <a:lstStyle/>
          <a:p>
            <a:pPr algn="ctr"/>
            <a:r>
              <a:rPr lang="en-US" b="1" dirty="0" err="1" smtClean="0"/>
              <a:t>Maestra</a:t>
            </a:r>
            <a:r>
              <a:rPr lang="en-US" b="1" dirty="0" smtClean="0"/>
              <a:t> 1311 AD</a:t>
            </a:r>
            <a:br>
              <a:rPr lang="en-US" b="1" dirty="0" smtClean="0"/>
            </a:br>
            <a:r>
              <a:rPr lang="en-US" b="1" dirty="0" err="1" smtClean="0"/>
              <a:t>Duccio</a:t>
            </a:r>
            <a:r>
              <a:rPr lang="en-US" b="1" dirty="0" smtClean="0"/>
              <a:t> de </a:t>
            </a:r>
            <a:r>
              <a:rPr lang="en-US" b="1" dirty="0" err="1" smtClean="0"/>
              <a:t>Buoninsegna</a:t>
            </a:r>
            <a:endParaRPr lang="ru-RU" b="1" dirty="0"/>
          </a:p>
        </p:txBody>
      </p:sp>
    </p:spTree>
    <p:extLst>
      <p:ext uri="{BB962C8B-B14F-4D97-AF65-F5344CB8AC3E}">
        <p14:creationId xmlns:p14="http://schemas.microsoft.com/office/powerpoint/2010/main" val="3981130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dirty="0" smtClean="0">
                <a:solidFill>
                  <a:srgbClr val="FF0000"/>
                </a:solidFill>
              </a:rPr>
              <a:t>Calling </a:t>
            </a:r>
            <a:r>
              <a:rPr lang="en-US" dirty="0">
                <a:solidFill>
                  <a:srgbClr val="FF0000"/>
                </a:solidFill>
              </a:rPr>
              <a:t>of the apostles peter and </a:t>
            </a:r>
            <a:r>
              <a:rPr lang="en-US" dirty="0" err="1" smtClean="0">
                <a:solidFill>
                  <a:srgbClr val="FF0000"/>
                </a:solidFill>
              </a:rPr>
              <a:t>andrew</a:t>
            </a:r>
            <a:r>
              <a:rPr lang="en-US" dirty="0" smtClean="0">
                <a:solidFill>
                  <a:srgbClr val="FF0000"/>
                </a:solidFill>
              </a:rPr>
              <a:t/>
            </a:r>
            <a:br>
              <a:rPr lang="en-US" dirty="0" smtClean="0">
                <a:solidFill>
                  <a:srgbClr val="FF0000"/>
                </a:solidFill>
              </a:rPr>
            </a:br>
            <a:r>
              <a:rPr lang="en-US" dirty="0" smtClean="0">
                <a:solidFill>
                  <a:srgbClr val="FF0000"/>
                </a:solidFill>
              </a:rPr>
              <a:t>1308 AD </a:t>
            </a:r>
            <a:r>
              <a:rPr lang="en-US" b="1" dirty="0" err="1" smtClean="0">
                <a:solidFill>
                  <a:srgbClr val="FF0000"/>
                </a:solidFill>
              </a:rPr>
              <a:t>Duccio</a:t>
            </a:r>
            <a:r>
              <a:rPr lang="en-US" b="1" dirty="0" smtClean="0">
                <a:solidFill>
                  <a:srgbClr val="FF0000"/>
                </a:solidFill>
              </a:rPr>
              <a:t> </a:t>
            </a:r>
            <a:r>
              <a:rPr lang="en-US" b="1" dirty="0">
                <a:solidFill>
                  <a:srgbClr val="FF0000"/>
                </a:solidFill>
              </a:rPr>
              <a:t>de </a:t>
            </a:r>
            <a:r>
              <a:rPr lang="en-US" b="1" dirty="0" err="1">
                <a:solidFill>
                  <a:srgbClr val="FF0000"/>
                </a:solidFill>
              </a:rPr>
              <a:t>Buoninsegna</a:t>
            </a:r>
            <a:endParaRPr lang="ru-RU" dirty="0">
              <a:solidFill>
                <a:srgbClr val="FF0000"/>
              </a:solidFill>
            </a:endParaRPr>
          </a:p>
        </p:txBody>
      </p:sp>
      <p:pic>
        <p:nvPicPr>
          <p:cNvPr id="5122" name="Picture 2" descr="http://2.bp.blogspot.com/-z4E4Asf74ss/Txpqwh3e7YI/AAAAAAAAAdw/HS_n_fQIz_g/s1600/calling+of+peter+and+andr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12776"/>
            <a:ext cx="5760640" cy="543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78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The </a:t>
            </a:r>
            <a:r>
              <a:rPr lang="en-US" b="1" dirty="0"/>
              <a:t>Renaissance</a:t>
            </a:r>
            <a:r>
              <a:rPr lang="en-US" dirty="0" smtClean="0"/>
              <a:t> </a:t>
            </a:r>
            <a:r>
              <a:rPr lang="en-US" dirty="0"/>
              <a:t>is characterized by a focus on the arts of </a:t>
            </a:r>
            <a:r>
              <a:rPr lang="en-US" dirty="0">
                <a:hlinkClick r:id="rId2" tooltip="Ancient Greece"/>
              </a:rPr>
              <a:t>Ancient Greece</a:t>
            </a:r>
            <a:r>
              <a:rPr lang="en-US" dirty="0"/>
              <a:t> and </a:t>
            </a:r>
            <a:r>
              <a:rPr lang="en-US" dirty="0">
                <a:hlinkClick r:id="rId3" tooltip="Roman Empire"/>
              </a:rPr>
              <a:t>Rome</a:t>
            </a:r>
            <a:r>
              <a:rPr lang="en-US" dirty="0"/>
              <a:t>, which led to many changes in both the technical aspects of painting and sculpture, as well as to their subject matter. It began in </a:t>
            </a:r>
            <a:r>
              <a:rPr lang="en-US" dirty="0">
                <a:hlinkClick r:id="rId4" tooltip="Italian Renaissance"/>
              </a:rPr>
              <a:t>Italy</a:t>
            </a:r>
            <a:r>
              <a:rPr lang="en-US" dirty="0"/>
              <a:t>, a country rich in Roman heritage as well as material prosperity to fund artists. During the Renaissance, painters began to enhance the realism of their work by using new techniques in </a:t>
            </a:r>
            <a:r>
              <a:rPr lang="en-US" dirty="0">
                <a:hlinkClick r:id="rId5" tooltip="Perspective (graphical)"/>
              </a:rPr>
              <a:t>perspective</a:t>
            </a:r>
            <a:r>
              <a:rPr lang="en-US" dirty="0"/>
              <a:t>, thus representing three </a:t>
            </a:r>
            <a:r>
              <a:rPr lang="en-US" dirty="0">
                <a:hlinkClick r:id="rId6" tooltip="Dimension"/>
              </a:rPr>
              <a:t>dimensions</a:t>
            </a:r>
            <a:r>
              <a:rPr lang="en-US" dirty="0"/>
              <a:t> more authentically.</a:t>
            </a:r>
            <a:endParaRPr lang="ru-RU" dirty="0"/>
          </a:p>
        </p:txBody>
      </p:sp>
      <p:sp>
        <p:nvSpPr>
          <p:cNvPr id="3" name="Заголовок 2"/>
          <p:cNvSpPr>
            <a:spLocks noGrp="1"/>
          </p:cNvSpPr>
          <p:nvPr>
            <p:ph type="title"/>
          </p:nvPr>
        </p:nvSpPr>
        <p:spPr/>
        <p:txBody>
          <a:bodyPr/>
          <a:lstStyle/>
          <a:p>
            <a:r>
              <a:rPr lang="en-US" b="1" dirty="0" smtClean="0">
                <a:effectLst/>
              </a:rPr>
              <a:t>Renaissance late 1300’s to 1600 AD</a:t>
            </a:r>
            <a:endParaRPr lang="ru-RU" dirty="0"/>
          </a:p>
        </p:txBody>
      </p:sp>
      <p:pic>
        <p:nvPicPr>
          <p:cNvPr id="43010" name="Picture 2" descr="https://image.slidesharecdn.com/periodsofart4-110602203327-phpapp02/95/periods-of-art-16-728.jpg?cb=13070478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66"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466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04664"/>
            <a:ext cx="8229600" cy="1219200"/>
          </a:xfrm>
        </p:spPr>
        <p:txBody>
          <a:bodyPr>
            <a:normAutofit fontScale="90000"/>
          </a:bodyPr>
          <a:lstStyle/>
          <a:p>
            <a:pPr algn="ctr"/>
            <a:r>
              <a:rPr lang="en-US" dirty="0" smtClean="0">
                <a:solidFill>
                  <a:srgbClr val="FF0000"/>
                </a:solidFill>
              </a:rPr>
              <a:t>Creation </a:t>
            </a:r>
            <a:r>
              <a:rPr lang="en-US" dirty="0">
                <a:solidFill>
                  <a:srgbClr val="FF0000"/>
                </a:solidFill>
              </a:rPr>
              <a:t>of </a:t>
            </a:r>
            <a:r>
              <a:rPr lang="en-US" dirty="0" smtClean="0">
                <a:solidFill>
                  <a:srgbClr val="FF0000"/>
                </a:solidFill>
              </a:rPr>
              <a:t>Adam 1511 AD</a:t>
            </a:r>
            <a:br>
              <a:rPr lang="en-US" dirty="0" smtClean="0">
                <a:solidFill>
                  <a:srgbClr val="FF0000"/>
                </a:solidFill>
              </a:rPr>
            </a:br>
            <a:r>
              <a:rPr lang="en-US" dirty="0" smtClean="0">
                <a:solidFill>
                  <a:srgbClr val="FF0000"/>
                </a:solidFill>
              </a:rPr>
              <a:t>Michelangelo</a:t>
            </a:r>
            <a:endParaRPr lang="ru-RU" dirty="0">
              <a:solidFill>
                <a:srgbClr val="FF0000"/>
              </a:solidFill>
            </a:endParaRPr>
          </a:p>
        </p:txBody>
      </p:sp>
      <p:pic>
        <p:nvPicPr>
          <p:cNvPr id="6146" name="Picture 2" descr="https://upload.wikimedia.org/wikipedia/commons/thumb/3/30/'Adam's_Creation_Sistine_Chapel_ceiling'_by_Michelangelo_JBU33cut.jpg/600px-'Adam's_Creation_Sistine_Chapel_ceiling'_by_Michelangelo_JBU33c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864"/>
            <a:ext cx="9144000" cy="421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69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484</TotalTime>
  <Words>879</Words>
  <Application>Microsoft Office PowerPoint</Application>
  <PresentationFormat>Экран (4:3)</PresentationFormat>
  <Paragraphs>68</Paragraphs>
  <Slides>51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Бумажная</vt:lpstr>
      <vt:lpstr>Well come to art gallery!</vt:lpstr>
      <vt:lpstr>Презентация PowerPoint</vt:lpstr>
      <vt:lpstr>What is art?</vt:lpstr>
      <vt:lpstr>History of art</vt:lpstr>
      <vt:lpstr>500 AD to 1400 AD</vt:lpstr>
      <vt:lpstr>Maestra 1311 AD Duccio de Buoninsegna</vt:lpstr>
      <vt:lpstr>Calling of the apostles peter and andrew 1308 AD Duccio de Buoninsegna</vt:lpstr>
      <vt:lpstr>Renaissance late 1300’s to 1600 AD</vt:lpstr>
      <vt:lpstr>Creation of Adam 1511 AD Michelangelo</vt:lpstr>
      <vt:lpstr>Moisey 1504 AD Michelangelo</vt:lpstr>
      <vt:lpstr>Leonardo da Vinci self portrait 1512 AD Leonardo da Vinci or simply Leonardo, was an Italian polymath whose areas of interest included invention, painting, sculpting, architecture, science, music, mathematics, engineering, literature, anatomy, geology, astronomy, botany, writing, history, and cartography. He has been variously called the father of paleontology, ichnology, and architecture, and is widely considered one of the greatest painters of all time. Sometimes credited with the inventions of the parachute, helicopter and tank, he epitomized the Renaissance humanist ideal.</vt:lpstr>
      <vt:lpstr>Mona Liza    The last supper 1519 AD   1498 AD</vt:lpstr>
      <vt:lpstr>Baroque and Rococo 17th – 18th century</vt:lpstr>
      <vt:lpstr>Elevation of the cross  1611 AD Peter Paul Rubens</vt:lpstr>
      <vt:lpstr>David 1624 AD Gian Lorenzo Bernini</vt:lpstr>
      <vt:lpstr>The swing  1767 AD  Jean Honore Fragonard (Rococo)</vt:lpstr>
      <vt:lpstr>Neoclassicism  late 18th –mid-19th century</vt:lpstr>
      <vt:lpstr>Oath of the Horatii 1784 AD  Jacques Louis David</vt:lpstr>
      <vt:lpstr>The intervention of the Sabine women 1795 AD Jacques Louis David</vt:lpstr>
      <vt:lpstr>Romanticism</vt:lpstr>
      <vt:lpstr>Ninth wave 1850 AD Aivazovsky</vt:lpstr>
      <vt:lpstr>The nightmare  1781 AD Henry Fuseli</vt:lpstr>
      <vt:lpstr>Wanderer above the sea of fog  1818 AD Caspar David Friedrich</vt:lpstr>
      <vt:lpstr>Realism  1848 AD – 1900 AD</vt:lpstr>
      <vt:lpstr>The cleaners 1857 AD Jean François Millet</vt:lpstr>
      <vt:lpstr>Bonjour monsieur Courbet  1854 AD Gustave Courbet</vt:lpstr>
      <vt:lpstr>Impressionism  1865 AD – 1885 AD</vt:lpstr>
      <vt:lpstr>Woman with a parasol  1875 AD  Claude Monet</vt:lpstr>
      <vt:lpstr>Paris street, rainy day  1877 AD  Gustave Caillebotte</vt:lpstr>
      <vt:lpstr>Children on a farm  1887 AD Camille Picasso</vt:lpstr>
      <vt:lpstr>Post-Impressionism 1885 Ad – 1910 AD</vt:lpstr>
      <vt:lpstr>Scary night 1889 AD Van Gogh</vt:lpstr>
      <vt:lpstr>A Sunday afternoon on the island of la Grande Jatte  1886 AD Georges Seurat</vt:lpstr>
      <vt:lpstr>Expressionism 1890 AD – 1935 AD</vt:lpstr>
      <vt:lpstr>Scream  1893 AD Edward Munch</vt:lpstr>
      <vt:lpstr>Презентация PowerPoint</vt:lpstr>
      <vt:lpstr>Презентация PowerPoint</vt:lpstr>
      <vt:lpstr>Woman with a guitar 1913 AD Georges Braque</vt:lpstr>
      <vt:lpstr>Презентация PowerPoint</vt:lpstr>
      <vt:lpstr>Презентация PowerPoint</vt:lpstr>
      <vt:lpstr>Презентация PowerPoint</vt:lpstr>
      <vt:lpstr>Презентация PowerPoint</vt:lpstr>
      <vt:lpstr>Persistence of memory  1931 AD  Salvador Dali</vt:lpstr>
      <vt:lpstr>The Elephant Celebes  1921 AD Max Ernst</vt:lpstr>
      <vt:lpstr>Презентация PowerPoint</vt:lpstr>
      <vt:lpstr>Drowning girl  1963 AD Roy Lichtenstein</vt:lpstr>
      <vt:lpstr>Презентация PowerPoint</vt:lpstr>
      <vt:lpstr>Презентация PowerPoint</vt:lpstr>
      <vt:lpstr>Презентация PowerPoint</vt:lpstr>
      <vt:lpstr>Презентация PowerPoint</vt:lpstr>
      <vt:lpstr>«Сенкан»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 come to art gallery!</dc:title>
  <dc:creator>jarov</dc:creator>
  <cp:lastModifiedBy>Пользователь Windows</cp:lastModifiedBy>
  <cp:revision>27</cp:revision>
  <dcterms:created xsi:type="dcterms:W3CDTF">2017-02-28T06:21:32Z</dcterms:created>
  <dcterms:modified xsi:type="dcterms:W3CDTF">2017-03-13T17:38:47Z</dcterms:modified>
</cp:coreProperties>
</file>