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6" r:id="rId2"/>
    <p:sldId id="360" r:id="rId3"/>
    <p:sldId id="359" r:id="rId4"/>
    <p:sldId id="357" r:id="rId5"/>
    <p:sldId id="362" r:id="rId6"/>
    <p:sldId id="363" r:id="rId7"/>
    <p:sldId id="364" r:id="rId8"/>
    <p:sldId id="361" r:id="rId9"/>
    <p:sldId id="366" r:id="rId10"/>
    <p:sldId id="377" r:id="rId11"/>
    <p:sldId id="368" r:id="rId12"/>
    <p:sldId id="370" r:id="rId13"/>
    <p:sldId id="378" r:id="rId14"/>
    <p:sldId id="376" r:id="rId15"/>
    <p:sldId id="3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 varScale="1">
        <p:scale>
          <a:sx n="111" d="100"/>
          <a:sy n="111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Води планети Земля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морська</c:v>
                </c:pt>
                <c:pt idx="1">
                  <c:v>прісна</c:v>
                </c:pt>
                <c:pt idx="2">
                  <c:v>інша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2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A63D0-071A-4581-AB19-F3B9970C4CD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CCC00-7E3F-43D0-B207-2AE87DFF3BD6}">
      <dgm:prSet phldrT="[Текст]"/>
      <dgm:spPr/>
      <dgm:t>
        <a:bodyPr/>
        <a:lstStyle/>
        <a:p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зменшення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кількості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побутових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відходів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річках</a:t>
          </a:r>
          <a:endParaRPr lang="ru-RU" dirty="0">
            <a:solidFill>
              <a:schemeClr val="bg1"/>
            </a:solidFill>
          </a:endParaRPr>
        </a:p>
      </dgm:t>
    </dgm:pt>
    <dgm:pt modelId="{E0A9167B-33B3-4DA1-B051-CE945E72AF6A}" type="parTrans" cxnId="{89792BF7-D215-4106-BA57-D4B416A3203F}">
      <dgm:prSet/>
      <dgm:spPr/>
      <dgm:t>
        <a:bodyPr/>
        <a:lstStyle/>
        <a:p>
          <a:endParaRPr lang="ru-RU"/>
        </a:p>
      </dgm:t>
    </dgm:pt>
    <dgm:pt modelId="{4C5D8CE6-0112-474F-9DFA-9223157D05E2}" type="sibTrans" cxnId="{89792BF7-D215-4106-BA57-D4B416A3203F}">
      <dgm:prSet/>
      <dgm:spPr/>
      <dgm:t>
        <a:bodyPr/>
        <a:lstStyle/>
        <a:p>
          <a:endParaRPr lang="ru-RU"/>
        </a:p>
      </dgm:t>
    </dgm:pt>
    <dgm:pt modelId="{D45AD18B-21CF-4F58-B107-03ECA6C3F58C}">
      <dgm:prSet phldrT="[Текст]"/>
      <dgm:spPr/>
      <dgm:t>
        <a:bodyPr/>
        <a:lstStyle/>
        <a:p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зниження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кількості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води, яка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зрошення</a:t>
          </a:r>
          <a:endParaRPr lang="ru-RU" dirty="0">
            <a:solidFill>
              <a:schemeClr val="bg1"/>
            </a:solidFill>
          </a:endParaRPr>
        </a:p>
      </dgm:t>
    </dgm:pt>
    <dgm:pt modelId="{C74ED9DD-546D-4EFB-85B1-44EE2C71F143}" type="parTrans" cxnId="{5282F7AB-5259-4553-9BD9-74B096EC8042}">
      <dgm:prSet/>
      <dgm:spPr/>
      <dgm:t>
        <a:bodyPr/>
        <a:lstStyle/>
        <a:p>
          <a:endParaRPr lang="ru-RU"/>
        </a:p>
      </dgm:t>
    </dgm:pt>
    <dgm:pt modelId="{03399777-5E97-4C83-A83D-C4817DBAF44E}" type="sibTrans" cxnId="{5282F7AB-5259-4553-9BD9-74B096EC8042}">
      <dgm:prSet/>
      <dgm:spPr/>
      <dgm:t>
        <a:bodyPr/>
        <a:lstStyle/>
        <a:p>
          <a:endParaRPr lang="ru-RU"/>
        </a:p>
      </dgm:t>
    </dgm:pt>
    <dgm:pt modelId="{3F6C2243-4A39-4D1A-BEA1-0538B8ED1553}">
      <dgm:prSet phldrT="[Текст]"/>
      <dgm:spPr/>
      <dgm:t>
        <a:bodyPr/>
        <a:lstStyle/>
        <a:p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природоохоронних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територій</a:t>
          </a:r>
          <a:endParaRPr lang="ru-RU" dirty="0">
            <a:solidFill>
              <a:schemeClr val="bg1"/>
            </a:solidFill>
          </a:endParaRPr>
        </a:p>
      </dgm:t>
    </dgm:pt>
    <dgm:pt modelId="{4A71C809-101B-44CD-B4D1-D212C47935EF}" type="parTrans" cxnId="{63377E83-51C8-422B-87D1-AD89AED10C12}">
      <dgm:prSet/>
      <dgm:spPr/>
      <dgm:t>
        <a:bodyPr/>
        <a:lstStyle/>
        <a:p>
          <a:endParaRPr lang="ru-RU"/>
        </a:p>
      </dgm:t>
    </dgm:pt>
    <dgm:pt modelId="{8FCC6FA0-898F-4D2E-BCFC-80F90C0906E0}" type="sibTrans" cxnId="{63377E83-51C8-422B-87D1-AD89AED10C12}">
      <dgm:prSet/>
      <dgm:spPr/>
      <dgm:t>
        <a:bodyPr/>
        <a:lstStyle/>
        <a:p>
          <a:endParaRPr lang="ru-RU"/>
        </a:p>
      </dgm:t>
    </dgm:pt>
    <dgm:pt modelId="{D8A31983-8BB7-4E65-BFCD-ABEC81E3A121}">
      <dgm:prSet phldrT="[Текст]"/>
      <dgm:spPr/>
      <dgm:t>
        <a:bodyPr/>
        <a:lstStyle/>
        <a:p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очищення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води для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поліпшення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представників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фауни</a:t>
          </a:r>
          <a:endParaRPr lang="ru-RU" dirty="0">
            <a:solidFill>
              <a:schemeClr val="bg1"/>
            </a:solidFill>
          </a:endParaRPr>
        </a:p>
      </dgm:t>
    </dgm:pt>
    <dgm:pt modelId="{A177F3E6-C79C-4E19-A82E-84826A60FED5}" type="parTrans" cxnId="{B0F6EE04-7B43-48A9-88E4-ECDF21575F93}">
      <dgm:prSet/>
      <dgm:spPr/>
      <dgm:t>
        <a:bodyPr/>
        <a:lstStyle/>
        <a:p>
          <a:endParaRPr lang="ru-RU"/>
        </a:p>
      </dgm:t>
    </dgm:pt>
    <dgm:pt modelId="{63DDC274-4CBA-48BA-8E74-250C76A02245}" type="sibTrans" cxnId="{B0F6EE04-7B43-48A9-88E4-ECDF21575F93}">
      <dgm:prSet/>
      <dgm:spPr/>
      <dgm:t>
        <a:bodyPr/>
        <a:lstStyle/>
        <a:p>
          <a:endParaRPr lang="ru-RU"/>
        </a:p>
      </dgm:t>
    </dgm:pt>
    <dgm:pt modelId="{814E41C8-F5A9-4020-B5D5-14C1A7838FF1}">
      <dgm:prSet phldrT="[Текст]"/>
      <dgm:spPr/>
      <dgm:t>
        <a:bodyPr/>
        <a:lstStyle/>
        <a:p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очищення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води для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поліпшення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представників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флори</a:t>
          </a:r>
          <a:r>
            <a: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7F8A46E0-70A8-4144-AF43-60E3789BD028}" type="parTrans" cxnId="{BF743100-DD7A-40DE-8A33-5DD659BB3B09}">
      <dgm:prSet/>
      <dgm:spPr/>
      <dgm:t>
        <a:bodyPr/>
        <a:lstStyle/>
        <a:p>
          <a:endParaRPr lang="ru-RU"/>
        </a:p>
      </dgm:t>
    </dgm:pt>
    <dgm:pt modelId="{ADF42940-FF80-42BF-B8FB-F32D1B4443F7}" type="sibTrans" cxnId="{BF743100-DD7A-40DE-8A33-5DD659BB3B09}">
      <dgm:prSet/>
      <dgm:spPr/>
      <dgm:t>
        <a:bodyPr/>
        <a:lstStyle/>
        <a:p>
          <a:endParaRPr lang="ru-RU"/>
        </a:p>
      </dgm:t>
    </dgm:pt>
    <dgm:pt modelId="{C70CD27E-0043-40F3-9749-19CD14775894}" type="pres">
      <dgm:prSet presAssocID="{928A63D0-071A-4581-AB19-F3B9970C4C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B32E74-1898-44A2-8220-7128D7EB67C3}" type="pres">
      <dgm:prSet presAssocID="{928A63D0-071A-4581-AB19-F3B9970C4CD9}" presName="cycle" presStyleCnt="0"/>
      <dgm:spPr/>
    </dgm:pt>
    <dgm:pt modelId="{2F6DCF3C-9A0F-4AFA-BEAB-E0F2936C5626}" type="pres">
      <dgm:prSet presAssocID="{D3BCCC00-7E3F-43D0-B207-2AE87DFF3BD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73AED-A127-4201-8B14-90C3A3F0ED16}" type="pres">
      <dgm:prSet presAssocID="{4C5D8CE6-0112-474F-9DFA-9223157D05E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EF85EC5-741C-4A0B-9ED0-C705F9E1845D}" type="pres">
      <dgm:prSet presAssocID="{D45AD18B-21CF-4F58-B107-03ECA6C3F58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199EB-7136-4078-BF78-70A9DF02324C}" type="pres">
      <dgm:prSet presAssocID="{3F6C2243-4A39-4D1A-BEA1-0538B8ED155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D6D95-1903-4C1D-8ED4-68EAEC57082E}" type="pres">
      <dgm:prSet presAssocID="{D8A31983-8BB7-4E65-BFCD-ABEC81E3A12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C1F9C-A166-4E04-9EF8-A809B9E6B2A6}" type="pres">
      <dgm:prSet presAssocID="{814E41C8-F5A9-4020-B5D5-14C1A7838FF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9CB5F-1A26-4E93-800E-7C4325EA57F4}" type="presOf" srcId="{D45AD18B-21CF-4F58-B107-03ECA6C3F58C}" destId="{9EF85EC5-741C-4A0B-9ED0-C705F9E1845D}" srcOrd="0" destOrd="0" presId="urn:microsoft.com/office/officeart/2005/8/layout/cycle3"/>
    <dgm:cxn modelId="{E2A604E2-00C4-4895-A031-4EACCFAD2041}" type="presOf" srcId="{D3BCCC00-7E3F-43D0-B207-2AE87DFF3BD6}" destId="{2F6DCF3C-9A0F-4AFA-BEAB-E0F2936C5626}" srcOrd="0" destOrd="0" presId="urn:microsoft.com/office/officeart/2005/8/layout/cycle3"/>
    <dgm:cxn modelId="{38B34E69-F6CD-49BD-9D95-3B2E13C67989}" type="presOf" srcId="{D8A31983-8BB7-4E65-BFCD-ABEC81E3A121}" destId="{AA9D6D95-1903-4C1D-8ED4-68EAEC57082E}" srcOrd="0" destOrd="0" presId="urn:microsoft.com/office/officeart/2005/8/layout/cycle3"/>
    <dgm:cxn modelId="{BF743100-DD7A-40DE-8A33-5DD659BB3B09}" srcId="{928A63D0-071A-4581-AB19-F3B9970C4CD9}" destId="{814E41C8-F5A9-4020-B5D5-14C1A7838FF1}" srcOrd="4" destOrd="0" parTransId="{7F8A46E0-70A8-4144-AF43-60E3789BD028}" sibTransId="{ADF42940-FF80-42BF-B8FB-F32D1B4443F7}"/>
    <dgm:cxn modelId="{FD11345C-991A-428F-B428-89C6B20B6FE0}" type="presOf" srcId="{928A63D0-071A-4581-AB19-F3B9970C4CD9}" destId="{C70CD27E-0043-40F3-9749-19CD14775894}" srcOrd="0" destOrd="0" presId="urn:microsoft.com/office/officeart/2005/8/layout/cycle3"/>
    <dgm:cxn modelId="{83222814-5E00-4357-AEB2-EB7CE22FF03F}" type="presOf" srcId="{3F6C2243-4A39-4D1A-BEA1-0538B8ED1553}" destId="{EE2199EB-7136-4078-BF78-70A9DF02324C}" srcOrd="0" destOrd="0" presId="urn:microsoft.com/office/officeart/2005/8/layout/cycle3"/>
    <dgm:cxn modelId="{63377E83-51C8-422B-87D1-AD89AED10C12}" srcId="{928A63D0-071A-4581-AB19-F3B9970C4CD9}" destId="{3F6C2243-4A39-4D1A-BEA1-0538B8ED1553}" srcOrd="2" destOrd="0" parTransId="{4A71C809-101B-44CD-B4D1-D212C47935EF}" sibTransId="{8FCC6FA0-898F-4D2E-BCFC-80F90C0906E0}"/>
    <dgm:cxn modelId="{B0F6EE04-7B43-48A9-88E4-ECDF21575F93}" srcId="{928A63D0-071A-4581-AB19-F3B9970C4CD9}" destId="{D8A31983-8BB7-4E65-BFCD-ABEC81E3A121}" srcOrd="3" destOrd="0" parTransId="{A177F3E6-C79C-4E19-A82E-84826A60FED5}" sibTransId="{63DDC274-4CBA-48BA-8E74-250C76A02245}"/>
    <dgm:cxn modelId="{3F984D9D-A55D-45F6-9CDD-F2AD66EE4BD2}" type="presOf" srcId="{814E41C8-F5A9-4020-B5D5-14C1A7838FF1}" destId="{B96C1F9C-A166-4E04-9EF8-A809B9E6B2A6}" srcOrd="0" destOrd="0" presId="urn:microsoft.com/office/officeart/2005/8/layout/cycle3"/>
    <dgm:cxn modelId="{8DCB27EC-4BA6-4F4F-B34B-D0FC4BE10B90}" type="presOf" srcId="{4C5D8CE6-0112-474F-9DFA-9223157D05E2}" destId="{6F873AED-A127-4201-8B14-90C3A3F0ED16}" srcOrd="0" destOrd="0" presId="urn:microsoft.com/office/officeart/2005/8/layout/cycle3"/>
    <dgm:cxn modelId="{89792BF7-D215-4106-BA57-D4B416A3203F}" srcId="{928A63D0-071A-4581-AB19-F3B9970C4CD9}" destId="{D3BCCC00-7E3F-43D0-B207-2AE87DFF3BD6}" srcOrd="0" destOrd="0" parTransId="{E0A9167B-33B3-4DA1-B051-CE945E72AF6A}" sibTransId="{4C5D8CE6-0112-474F-9DFA-9223157D05E2}"/>
    <dgm:cxn modelId="{5282F7AB-5259-4553-9BD9-74B096EC8042}" srcId="{928A63D0-071A-4581-AB19-F3B9970C4CD9}" destId="{D45AD18B-21CF-4F58-B107-03ECA6C3F58C}" srcOrd="1" destOrd="0" parTransId="{C74ED9DD-546D-4EFB-85B1-44EE2C71F143}" sibTransId="{03399777-5E97-4C83-A83D-C4817DBAF44E}"/>
    <dgm:cxn modelId="{F4D72EC2-1C4F-422B-AF0D-EB4DBEDE5CCA}" type="presParOf" srcId="{C70CD27E-0043-40F3-9749-19CD14775894}" destId="{7FB32E74-1898-44A2-8220-7128D7EB67C3}" srcOrd="0" destOrd="0" presId="urn:microsoft.com/office/officeart/2005/8/layout/cycle3"/>
    <dgm:cxn modelId="{5E1452FA-3E22-48B1-9540-8E53A7FEDED5}" type="presParOf" srcId="{7FB32E74-1898-44A2-8220-7128D7EB67C3}" destId="{2F6DCF3C-9A0F-4AFA-BEAB-E0F2936C5626}" srcOrd="0" destOrd="0" presId="urn:microsoft.com/office/officeart/2005/8/layout/cycle3"/>
    <dgm:cxn modelId="{2D973BD3-0476-4F4A-8E1F-E702F7617A0D}" type="presParOf" srcId="{7FB32E74-1898-44A2-8220-7128D7EB67C3}" destId="{6F873AED-A127-4201-8B14-90C3A3F0ED16}" srcOrd="1" destOrd="0" presId="urn:microsoft.com/office/officeart/2005/8/layout/cycle3"/>
    <dgm:cxn modelId="{14155933-7462-406A-A58A-AACADE19C1C7}" type="presParOf" srcId="{7FB32E74-1898-44A2-8220-7128D7EB67C3}" destId="{9EF85EC5-741C-4A0B-9ED0-C705F9E1845D}" srcOrd="2" destOrd="0" presId="urn:microsoft.com/office/officeart/2005/8/layout/cycle3"/>
    <dgm:cxn modelId="{A9B42D89-5332-4CC4-BB73-19EC3489E519}" type="presParOf" srcId="{7FB32E74-1898-44A2-8220-7128D7EB67C3}" destId="{EE2199EB-7136-4078-BF78-70A9DF02324C}" srcOrd="3" destOrd="0" presId="urn:microsoft.com/office/officeart/2005/8/layout/cycle3"/>
    <dgm:cxn modelId="{257C62F3-1C62-4A0C-BC33-D28B8F4A3DCF}" type="presParOf" srcId="{7FB32E74-1898-44A2-8220-7128D7EB67C3}" destId="{AA9D6D95-1903-4C1D-8ED4-68EAEC57082E}" srcOrd="4" destOrd="0" presId="urn:microsoft.com/office/officeart/2005/8/layout/cycle3"/>
    <dgm:cxn modelId="{879C027C-45C1-4846-8EE5-8DC8A9942D83}" type="presParOf" srcId="{7FB32E74-1898-44A2-8220-7128D7EB67C3}" destId="{B96C1F9C-A166-4E04-9EF8-A809B9E6B2A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73AED-A127-4201-8B14-90C3A3F0ED16}">
      <dsp:nvSpPr>
        <dsp:cNvPr id="0" name=""/>
        <dsp:cNvSpPr/>
      </dsp:nvSpPr>
      <dsp:spPr>
        <a:xfrm>
          <a:off x="998808" y="-25177"/>
          <a:ext cx="4557006" cy="4557006"/>
        </a:xfrm>
        <a:prstGeom prst="circularArrow">
          <a:avLst>
            <a:gd name="adj1" fmla="val 5544"/>
            <a:gd name="adj2" fmla="val 330680"/>
            <a:gd name="adj3" fmla="val 13806221"/>
            <a:gd name="adj4" fmla="val 1736755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DCF3C-9A0F-4AFA-BEAB-E0F2936C5626}">
      <dsp:nvSpPr>
        <dsp:cNvPr id="0" name=""/>
        <dsp:cNvSpPr/>
      </dsp:nvSpPr>
      <dsp:spPr>
        <a:xfrm>
          <a:off x="2224347" y="1798"/>
          <a:ext cx="2105929" cy="105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зменшення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кількості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побутових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відходів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річках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2275748" y="53199"/>
        <a:ext cx="2003127" cy="950162"/>
      </dsp:txXfrm>
    </dsp:sp>
    <dsp:sp modelId="{9EF85EC5-741C-4A0B-9ED0-C705F9E1845D}">
      <dsp:nvSpPr>
        <dsp:cNvPr id="0" name=""/>
        <dsp:cNvSpPr/>
      </dsp:nvSpPr>
      <dsp:spPr>
        <a:xfrm>
          <a:off x="4072522" y="1344576"/>
          <a:ext cx="2105929" cy="105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зниження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кількості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води, яка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зрошення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123923" y="1395977"/>
        <a:ext cx="2003127" cy="950162"/>
      </dsp:txXfrm>
    </dsp:sp>
    <dsp:sp modelId="{EE2199EB-7136-4078-BF78-70A9DF02324C}">
      <dsp:nvSpPr>
        <dsp:cNvPr id="0" name=""/>
        <dsp:cNvSpPr/>
      </dsp:nvSpPr>
      <dsp:spPr>
        <a:xfrm>
          <a:off x="3366582" y="3517236"/>
          <a:ext cx="2105929" cy="105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природоохоронних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територій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3417983" y="3568637"/>
        <a:ext cx="2003127" cy="950162"/>
      </dsp:txXfrm>
    </dsp:sp>
    <dsp:sp modelId="{AA9D6D95-1903-4C1D-8ED4-68EAEC57082E}">
      <dsp:nvSpPr>
        <dsp:cNvPr id="0" name=""/>
        <dsp:cNvSpPr/>
      </dsp:nvSpPr>
      <dsp:spPr>
        <a:xfrm>
          <a:off x="1082112" y="3517236"/>
          <a:ext cx="2105929" cy="105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очищення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води для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поліпшення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представників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фауни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1133513" y="3568637"/>
        <a:ext cx="2003127" cy="950162"/>
      </dsp:txXfrm>
    </dsp:sp>
    <dsp:sp modelId="{B96C1F9C-A166-4E04-9EF8-A809B9E6B2A6}">
      <dsp:nvSpPr>
        <dsp:cNvPr id="0" name=""/>
        <dsp:cNvSpPr/>
      </dsp:nvSpPr>
      <dsp:spPr>
        <a:xfrm>
          <a:off x="376172" y="1344576"/>
          <a:ext cx="2105929" cy="105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очищення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води для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поліпшення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представників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флори</a:t>
          </a:r>
          <a:r>
            <a:rPr lang="ru-RU" sz="15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27573" y="1395977"/>
        <a:ext cx="2003127" cy="950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bkHT3W7uW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pack.in.ua/upload/iblock/08e/08efa8199fbae3d205b3cddd066a3df9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" y="7834"/>
            <a:ext cx="84582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Бінарний урок з географії та інформатики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910" y="1219200"/>
            <a:ext cx="4539241" cy="4114800"/>
          </a:xfrm>
          <a:blipFill>
            <a:blip r:embed="rId4"/>
            <a:tile tx="0" ty="0" sx="100000" sy="100000" flip="none" algn="tl"/>
          </a:blipFill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 суходолу Євразії та робота  по створенню організаційних діаграм і формул для розрахунків у табличному процесорі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використанням інформації із Зеленого пакету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943600"/>
            <a:ext cx="4720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Підготували вчителі географії та інформатики</a:t>
            </a:r>
          </a:p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Винниченко Л.М. та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Топольницька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Делеми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«Зеленого пакету»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Внутрішні води материка істотно змінені в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з господарською  діяльністю людини.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Води річок і озер забруднюються промисловими і побутовими відходами, що приводить до загибелі органічного світу водойм, виснаженню ресурсів прісних вод, загостренню проблеми водопостачання.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вирішення екологічних проблем водоймищ Євразії необхідно здійснювати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природозахиссні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заходи, поєднуючи зусилля всіх країн материка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1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0730" y="76200"/>
            <a:ext cx="6553200" cy="715963"/>
          </a:xfrm>
        </p:spPr>
        <p:txBody>
          <a:bodyPr/>
          <a:lstStyle/>
          <a:p>
            <a:pPr algn="l"/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«Дерево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3577" y="762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Висуньте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Євразії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30" y="2466393"/>
            <a:ext cx="6736094" cy="436169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02076765"/>
              </p:ext>
            </p:extLst>
          </p:nvPr>
        </p:nvGraphicFramePr>
        <p:xfrm>
          <a:off x="2271465" y="1676400"/>
          <a:ext cx="655462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3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Проблемне питання: </a:t>
            </a: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 можемо зробити ми з вами вже сьогодні?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 економити воду вдома на прикладі повсякденного процесу чищення зубів?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Звернемось знову до «Зеленого пакету»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Населення нашого міста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осіб.Припустимо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що більшість людей чистять зуби, залишивши воду ввімкненою, а інші вмикають воду лише для полоскання зубної щітки та рота. Швидкість потоку води становить 2л на 1 хв. Більшість людей встигають почистити зуби в середньому за 3 хв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7293"/>
            <a:ext cx="9144000" cy="4050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 «Давайте досліджувати»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Але існує і інший підхід (періодично вмикати і вимикати воду тільки для полоскання) приводить до витрачання половини кількості води (близько 1 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" r="62150" b="31944"/>
          <a:stretch/>
        </p:blipFill>
        <p:spPr>
          <a:xfrm>
            <a:off x="1905000" y="2807293"/>
            <a:ext cx="2699047" cy="2903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r="60748" b="50000"/>
          <a:stretch/>
        </p:blipFill>
        <p:spPr>
          <a:xfrm>
            <a:off x="4800600" y="2819400"/>
            <a:ext cx="3589234" cy="26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819400"/>
            <a:ext cx="6553200" cy="715963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Підсумок уроку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Роблю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задають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 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воду.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пам’ятають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воду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сказано і про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і про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витікання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грошей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невимкнених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кранах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сьогоднішньому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ми з вами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побачили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круговій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діаграмі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яка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маленька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частинка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запасам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прісної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води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допомого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формул у ТП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порахували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води, яку 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економити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виразили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гривневому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еквіваленті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вірити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озброєні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подібними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мотивацією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приділите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належну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води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вашому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бо це буде тим маленьким внеском який може зробити кожен з нас.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Географія: опрацювати параграф 45-46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Інформатика: опрацювати конспект уроку, вивчити означення.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Повідомити батьків про можливу економію води та власних коштів, привівши в приклад розрахунки зроблені на уроці.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6553200" cy="715963"/>
          </a:xfrm>
        </p:spPr>
        <p:txBody>
          <a:bodyPr/>
          <a:lstStyle/>
          <a:p>
            <a:pPr algn="l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91440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навчити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 основних понять тем, читати та аналізувати географічні карти та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активізовувати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пізнавальну активність;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озвивати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вміння аналізувати та порівнювати, виділяти головне, установлювати причинно-наслідкові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на практиці використовувати географічні дані і вміння створювати організаційні діаграми і формули в табличному процесорі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</a:p>
          <a:p>
            <a:pPr marL="342900" indent="-342900">
              <a:buBlip>
                <a:blip r:embed="rId3"/>
              </a:buBlip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всесторонньорозвиненого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учня та формувати його екологічну культуру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71700" y="5029200"/>
            <a:ext cx="65532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уроку: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урок-дослідження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28600" y="15240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uk-UA" altLang="ko-KR" sz="2400" b="1" dirty="0" smtClean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І Організаційний момент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Рекомендую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настанову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уроку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Люблю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мозок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вчусь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старанно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Сприймаю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мислю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логічно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здійсню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практично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sz="1400" dirty="0"/>
              <a:t> </a:t>
            </a:r>
          </a:p>
          <a:p>
            <a:pPr algn="just">
              <a:lnSpc>
                <a:spcPct val="160000"/>
              </a:lnSpc>
            </a:pPr>
            <a:endParaRPr lang="en-US" altLang="ko-KR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uk-UA" altLang="ko-KR" sz="3500" dirty="0" smtClean="0">
                <a:solidFill>
                  <a:schemeClr val="bg1"/>
                </a:solidFill>
                <a:ea typeface="굴림" pitchFamily="34" charset="-127"/>
              </a:rPr>
              <a:t>Хід уроку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2273587"/>
            <a:ext cx="54101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"</a:t>
            </a:r>
            <a:r>
              <a:rPr lang="ru-RU" sz="3200" b="1" cap="none" spc="0" dirty="0" err="1">
                <a:ln/>
                <a:solidFill>
                  <a:schemeClr val="accent3"/>
                </a:solidFill>
                <a:effectLst/>
              </a:rPr>
              <a:t>Психоформула</a:t>
            </a:r>
            <a:r>
              <a:rPr lang="ru-RU" sz="3200" b="1" cap="none" spc="0" dirty="0">
                <a:ln/>
                <a:solidFill>
                  <a:schemeClr val="accent3"/>
                </a:solidFill>
                <a:effectLst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656" y="304800"/>
            <a:ext cx="6553200" cy="715963"/>
          </a:xfrm>
        </p:spPr>
        <p:txBody>
          <a:bodyPr>
            <a:normAutofit/>
          </a:bodyPr>
          <a:lstStyle/>
          <a:p>
            <a:pPr algn="l"/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 Актуалізація опорних знань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19656" y="914400"/>
            <a:ext cx="6895744" cy="50475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Географічний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практикум»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Загадки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Борисфен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тече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величний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тече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далеко,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Яку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так назвали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Стародавні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греки?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Дніпро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Прісноводне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найглибше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тектонічна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дивина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Перше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Найчистіша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вода.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Озеро Байкал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3.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дербентськім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Нафту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добували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Впадає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Волга, Ви озеро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впізнали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Каспійське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море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Вапнякове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дно й знайте,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карстове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воно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То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прісне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синє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з тих озер,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Волині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Світязь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5.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гирлі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виникаю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лиманну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маю.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де Дунай, я 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на весь край.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Ялпуг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52400" y="17526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Приваблива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мета»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l" fontAlgn="base">
              <a:lnSpc>
                <a:spcPct val="15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     Учитель </a:t>
            </a:r>
            <a:r>
              <a:rPr lang="ru-RU" sz="1800" b="1" i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географії</a:t>
            </a:r>
            <a:r>
              <a:rPr lang="ru-RU" sz="18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Євразії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 суходолу. Є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повноводні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глибокі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озера,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потужні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льодовики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полярних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боліт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вічної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мерзлоти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резервуари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вод. Води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Євразії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материка, яке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ощадливого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тема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сьогоднішнього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уроку: «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 суходолу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Євразії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57200" algn="l" fontAlgn="base">
              <a:lnSpc>
                <a:spcPct val="150000"/>
              </a:lnSpc>
              <a:spcBef>
                <a:spcPts val="0"/>
              </a:spcBef>
            </a:pPr>
            <a:r>
              <a:rPr lang="uk-UA" sz="18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Учитель інформатики: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 відшукати скарби, потрібно мати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карту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Її у мене немає,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 у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цікава інформація, яку я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отримаю від вас і, в свою чергу, представлю вам інформацію про можливості електронного процесора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Якщо 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 справитесь із </a:t>
            </a:r>
            <a:r>
              <a:rPr lang="uk-UA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завданням – то разом ми побудуємо організаційну діаграму та порахуємо кількість води, яку можна економити у повсякденному процесі.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/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838200" y="3048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endParaRPr kumimoji="1" lang="en-US" altLang="ko-KR" sz="2800" dirty="0">
              <a:solidFill>
                <a:srgbClr val="C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371600" y="15240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Перегляд в</a:t>
            </a:r>
            <a:r>
              <a:rPr lang="uk-UA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і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деофільму</a:t>
            </a:r>
            <a:endParaRPr lang="en-US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Картографічна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лабораторія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1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18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атласу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Євразія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води.</a:t>
            </a:r>
          </a:p>
          <a:p>
            <a:pPr marL="285750" indent="-285750" algn="l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пояснити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нерівномірність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озерної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річкової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сітки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материка?</a:t>
            </a:r>
          </a:p>
          <a:p>
            <a:pPr marL="285750" indent="-285750" algn="l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басейнів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океанів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Євразії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 algn="l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басейну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океану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 algn="l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розташована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розвинена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річкова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система?</a:t>
            </a:r>
          </a:p>
          <a:p>
            <a:pPr marL="285750" indent="-285750" algn="l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материка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річкова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сітка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слабо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розвинена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81000" y="533400"/>
            <a:ext cx="8534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en-US" altLang="ko-KR" sz="3500" dirty="0" smtClean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IV </a:t>
            </a:r>
            <a:r>
              <a:rPr kumimoji="1" lang="uk-UA" altLang="ko-KR" sz="3500" dirty="0" smtClean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Вивчення нового матеріалу  </a:t>
            </a:r>
            <a:r>
              <a:rPr kumimoji="1" lang="uk-UA" altLang="ko-KR" sz="2000" dirty="0" smtClean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(географія)</a:t>
            </a:r>
            <a:endParaRPr kumimoji="1" lang="en-US" altLang="ko-KR" sz="2000" dirty="0">
              <a:solidFill>
                <a:srgbClr val="C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28600" y="1143000"/>
            <a:ext cx="869677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Сьогодні ми дізнаємось, що таке діаграма і графік; для чого вони призначені; які є типи діаграм; з яких елементів вони складаються і саме головне навчимося будувати діаграми в програмі 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uk-UA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Excel.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uk-UA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Діаграма</a:t>
            </a:r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це представлення даних таблиці в графічному вигляді, які використовуються для аналізу і порівняння даних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таблицях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формул. 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складатися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операторів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значень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посилань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комірки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імена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Результатом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деяке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160000"/>
              </a:lnSpc>
            </a:pPr>
            <a:r>
              <a:rPr lang="uk-UA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комірці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вводилась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формула.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Формула</a:t>
            </a:r>
          </a:p>
          <a:p>
            <a:pPr algn="just">
              <a:lnSpc>
                <a:spcPct val="16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знаку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"=". У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арифметичні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оператори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+, -, *, /.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Порядок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обчислень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звичайними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математичними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законами.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4" name="AutoShape 68"/>
          <p:cNvSpPr>
            <a:spLocks noChangeArrowheads="1"/>
          </p:cNvSpPr>
          <p:nvPr/>
        </p:nvSpPr>
        <p:spPr bwMode="gray">
          <a:xfrm>
            <a:off x="390970" y="304800"/>
            <a:ext cx="8534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en-US" altLang="ko-KR" sz="3500" dirty="0" smtClean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IV </a:t>
            </a:r>
            <a:r>
              <a:rPr kumimoji="1" lang="uk-UA" altLang="ko-KR" sz="3500" dirty="0" smtClean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Вивчення нового матеріалу  </a:t>
            </a:r>
            <a:r>
              <a:rPr kumimoji="1" lang="uk-UA" altLang="ko-KR" sz="2000" dirty="0" smtClean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(інформатика)</a:t>
            </a:r>
            <a:endParaRPr kumimoji="1" lang="en-US" altLang="ko-KR" sz="2000" dirty="0">
              <a:solidFill>
                <a:srgbClr val="C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17335"/>
            <a:ext cx="3200400" cy="2173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0"/>
            <a:ext cx="2971800" cy="20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6553200" cy="71596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мікрофон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990600"/>
            <a:ext cx="7162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>
                <a:solidFill>
                  <a:schemeClr val="accent5"/>
                </a:solidFill>
              </a:rPr>
              <a:t>Учитель </a:t>
            </a:r>
            <a:r>
              <a:rPr lang="ru-RU" sz="2000" b="1" i="1" dirty="0" err="1">
                <a:solidFill>
                  <a:schemeClr val="accent5"/>
                </a:solidFill>
              </a:rPr>
              <a:t>географії</a:t>
            </a:r>
            <a:r>
              <a:rPr lang="ru-RU" sz="2000" b="1" i="1" dirty="0">
                <a:solidFill>
                  <a:schemeClr val="accent5"/>
                </a:solidFill>
              </a:rPr>
              <a:t> </a:t>
            </a:r>
            <a:r>
              <a:rPr lang="en-US" sz="2000" b="1" i="1" dirty="0" smtClean="0">
                <a:solidFill>
                  <a:schemeClr val="accent5"/>
                </a:solidFill>
              </a:rPr>
              <a:t> </a:t>
            </a:r>
            <a:r>
              <a:rPr lang="ru-RU" sz="2000" dirty="0" err="1" smtClean="0"/>
              <a:t>Незважаючи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значну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річок</a:t>
            </a:r>
            <a:r>
              <a:rPr lang="ru-RU" sz="2000" dirty="0"/>
              <a:t> і озер </a:t>
            </a:r>
            <a:r>
              <a:rPr lang="ru-RU" sz="2000" dirty="0" err="1"/>
              <a:t>Євразії</a:t>
            </a:r>
            <a:r>
              <a:rPr lang="ru-RU" sz="2000" dirty="0"/>
              <a:t>,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переживає</a:t>
            </a:r>
            <a:r>
              <a:rPr lang="ru-RU" sz="2000" dirty="0"/>
              <a:t> «</a:t>
            </a:r>
            <a:r>
              <a:rPr lang="ru-RU" sz="2000" dirty="0" err="1"/>
              <a:t>водний</a:t>
            </a:r>
            <a:r>
              <a:rPr lang="ru-RU" sz="2000" dirty="0"/>
              <a:t> голод». </a:t>
            </a:r>
            <a:r>
              <a:rPr lang="ru-RU" sz="2000" dirty="0" err="1"/>
              <a:t>Чому</a:t>
            </a:r>
            <a:r>
              <a:rPr lang="ru-RU" sz="2000" dirty="0"/>
              <a:t> так </a:t>
            </a:r>
            <a:r>
              <a:rPr lang="ru-RU" sz="2000" dirty="0" err="1"/>
              <a:t>відбувається</a:t>
            </a:r>
            <a:r>
              <a:rPr lang="ru-RU" sz="2000" dirty="0" smtClean="0"/>
              <a:t>?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/>
              <a:t>Однією</a:t>
            </a:r>
            <a:r>
              <a:rPr lang="ru-RU" sz="2000" dirty="0"/>
              <a:t> з </a:t>
            </a:r>
            <a:r>
              <a:rPr lang="ru-RU" sz="2000" dirty="0" err="1"/>
              <a:t>серйозних</a:t>
            </a:r>
            <a:r>
              <a:rPr lang="ru-RU" sz="2000" dirty="0"/>
              <a:t> проблем є </a:t>
            </a:r>
            <a:r>
              <a:rPr lang="ru-RU" sz="2000" dirty="0" err="1"/>
              <a:t>нестача</a:t>
            </a:r>
            <a:r>
              <a:rPr lang="ru-RU" sz="2000" dirty="0"/>
              <a:t> </a:t>
            </a:r>
            <a:r>
              <a:rPr lang="ru-RU" sz="2000" dirty="0" err="1"/>
              <a:t>прісної</a:t>
            </a:r>
            <a:r>
              <a:rPr lang="ru-RU" sz="2000" dirty="0"/>
              <a:t> води,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страждає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40% </a:t>
            </a:r>
            <a:r>
              <a:rPr lang="ru-RU" sz="2000" dirty="0" err="1"/>
              <a:t>населення</a:t>
            </a:r>
            <a:r>
              <a:rPr lang="ru-RU" sz="2000" dirty="0"/>
              <a:t> материка. </a:t>
            </a:r>
            <a:r>
              <a:rPr lang="ru-RU" sz="2000" dirty="0" err="1"/>
              <a:t>Поступово</a:t>
            </a:r>
            <a:r>
              <a:rPr lang="ru-RU" sz="2000" dirty="0"/>
              <a:t> </a:t>
            </a:r>
            <a:r>
              <a:rPr lang="ru-RU" sz="2000" dirty="0" err="1"/>
              <a:t>вичерпуються</a:t>
            </a:r>
            <a:r>
              <a:rPr lang="ru-RU" sz="2000" dirty="0"/>
              <a:t> запаси </a:t>
            </a:r>
            <a:r>
              <a:rPr lang="ru-RU" sz="2000" dirty="0" err="1"/>
              <a:t>підземних</a:t>
            </a:r>
            <a:r>
              <a:rPr lang="ru-RU" sz="2000" dirty="0"/>
              <a:t> вод. </a:t>
            </a:r>
            <a:r>
              <a:rPr lang="ru-RU" sz="2000" dirty="0" err="1"/>
              <a:t>Найвідчутніша</a:t>
            </a:r>
            <a:r>
              <a:rPr lang="ru-RU" sz="2000" dirty="0"/>
              <a:t> </a:t>
            </a:r>
            <a:r>
              <a:rPr lang="ru-RU" sz="2000" dirty="0" err="1"/>
              <a:t>нестача</a:t>
            </a:r>
            <a:r>
              <a:rPr lang="ru-RU" sz="2000" dirty="0"/>
              <a:t> </a:t>
            </a:r>
            <a:r>
              <a:rPr lang="ru-RU" sz="2000" dirty="0" err="1"/>
              <a:t>прісної</a:t>
            </a:r>
            <a:r>
              <a:rPr lang="ru-RU" sz="2000" dirty="0"/>
              <a:t> води у великих </a:t>
            </a:r>
            <a:r>
              <a:rPr lang="ru-RU" sz="2000" dirty="0" err="1"/>
              <a:t>містах</a:t>
            </a:r>
            <a:r>
              <a:rPr lang="ru-RU" sz="2000" dirty="0"/>
              <a:t>.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Через </a:t>
            </a:r>
            <a:r>
              <a:rPr lang="ru-RU" sz="2000" dirty="0" err="1">
                <a:solidFill>
                  <a:srgbClr val="FF0000"/>
                </a:solidFill>
              </a:rPr>
              <a:t>дефіцит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прісної</a:t>
            </a:r>
            <a:r>
              <a:rPr lang="ru-RU" sz="2000" dirty="0">
                <a:solidFill>
                  <a:srgbClr val="FF0000"/>
                </a:solidFill>
              </a:rPr>
              <a:t> води в </a:t>
            </a:r>
            <a:r>
              <a:rPr lang="ru-RU" sz="2000" dirty="0" err="1">
                <a:solidFill>
                  <a:srgbClr val="FF0000"/>
                </a:solidFill>
              </a:rPr>
              <a:t>багатьох</a:t>
            </a:r>
            <a:r>
              <a:rPr lang="ru-RU" sz="2000" dirty="0">
                <a:solidFill>
                  <a:srgbClr val="FF0000"/>
                </a:solidFill>
              </a:rPr>
              <a:t> селах і </a:t>
            </a:r>
            <a:r>
              <a:rPr lang="ru-RU" sz="2000" dirty="0" err="1">
                <a:solidFill>
                  <a:srgbClr val="FF0000"/>
                </a:solidFill>
              </a:rPr>
              <a:t>містах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панує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антисанітарія</a:t>
            </a:r>
            <a:r>
              <a:rPr lang="ru-RU" sz="2000" dirty="0">
                <a:solidFill>
                  <a:srgbClr val="FF0000"/>
                </a:solidFill>
              </a:rPr>
              <a:t>. За </a:t>
            </a:r>
            <a:r>
              <a:rPr lang="ru-RU" sz="2000" dirty="0" err="1">
                <a:solidFill>
                  <a:srgbClr val="FF0000"/>
                </a:solidFill>
              </a:rPr>
              <a:t>даними</a:t>
            </a:r>
            <a:r>
              <a:rPr lang="ru-RU" sz="2000" dirty="0">
                <a:solidFill>
                  <a:srgbClr val="FF0000"/>
                </a:solidFill>
              </a:rPr>
              <a:t> ООН, в </a:t>
            </a:r>
            <a:r>
              <a:rPr lang="ru-RU" sz="2000" dirty="0" err="1">
                <a:solidFill>
                  <a:srgbClr val="FF0000"/>
                </a:solidFill>
              </a:rPr>
              <a:t>бідних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країнах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Азії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брудна</a:t>
            </a:r>
            <a:r>
              <a:rPr lang="ru-RU" sz="2000" dirty="0">
                <a:solidFill>
                  <a:srgbClr val="FF0000"/>
                </a:solidFill>
              </a:rPr>
              <a:t> вода є причиною </a:t>
            </a:r>
            <a:r>
              <a:rPr lang="ru-RU" sz="2000" dirty="0" err="1">
                <a:solidFill>
                  <a:srgbClr val="FF0000"/>
                </a:solidFill>
              </a:rPr>
              <a:t>близько</a:t>
            </a:r>
            <a:r>
              <a:rPr lang="ru-RU" sz="2000" dirty="0">
                <a:solidFill>
                  <a:srgbClr val="FF0000"/>
                </a:solidFill>
              </a:rPr>
              <a:t> 30% смертей і 70% </a:t>
            </a:r>
            <a:r>
              <a:rPr lang="ru-RU" sz="2000" dirty="0" err="1">
                <a:solidFill>
                  <a:srgbClr val="FF0000"/>
                </a:solidFill>
              </a:rPr>
              <a:t>захворювань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 err="1">
                <a:solidFill>
                  <a:srgbClr val="FF0000"/>
                </a:solidFill>
              </a:rPr>
              <a:t>Щорічно</a:t>
            </a:r>
            <a:r>
              <a:rPr lang="ru-RU" sz="2000" dirty="0">
                <a:solidFill>
                  <a:srgbClr val="FF0000"/>
                </a:solidFill>
              </a:rPr>
              <a:t> на </a:t>
            </a:r>
            <a:r>
              <a:rPr lang="ru-RU" sz="2000" dirty="0" err="1">
                <a:solidFill>
                  <a:srgbClr val="FF0000"/>
                </a:solidFill>
              </a:rPr>
              <a:t>континенті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від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дизентерії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вмирають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тисячі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дітей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 err="1">
                <a:solidFill>
                  <a:srgbClr val="FF0000"/>
                </a:solidFill>
              </a:rPr>
              <a:t>Значну</a:t>
            </a:r>
            <a:r>
              <a:rPr lang="ru-RU" sz="2000" dirty="0">
                <a:solidFill>
                  <a:srgbClr val="FF0000"/>
                </a:solidFill>
              </a:rPr>
              <a:t> роль у </a:t>
            </a:r>
            <a:r>
              <a:rPr lang="ru-RU" sz="2000" dirty="0" err="1">
                <a:solidFill>
                  <a:srgbClr val="FF0000"/>
                </a:solidFill>
              </a:rPr>
              <a:t>розвитку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сільського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господарства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відіграє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зрошування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 err="1">
                <a:solidFill>
                  <a:srgbClr val="FF0000"/>
                </a:solidFill>
              </a:rPr>
              <a:t>Сьогодні</a:t>
            </a:r>
            <a:r>
              <a:rPr lang="ru-RU" sz="2000" dirty="0">
                <a:solidFill>
                  <a:srgbClr val="FF0000"/>
                </a:solidFill>
              </a:rPr>
              <a:t> в </a:t>
            </a:r>
            <a:r>
              <a:rPr lang="ru-RU" sz="2000" dirty="0" err="1">
                <a:solidFill>
                  <a:srgbClr val="FF0000"/>
                </a:solidFill>
              </a:rPr>
              <a:t>Азії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зрошуваних</a:t>
            </a:r>
            <a:r>
              <a:rPr lang="ru-RU" sz="2000" dirty="0">
                <a:solidFill>
                  <a:srgbClr val="FF0000"/>
                </a:solidFill>
              </a:rPr>
              <a:t> земель вчетверо </a:t>
            </a:r>
            <a:r>
              <a:rPr lang="ru-RU" sz="2000" dirty="0" err="1">
                <a:solidFill>
                  <a:srgbClr val="FF0000"/>
                </a:solidFill>
              </a:rPr>
              <a:t>менше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ніж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багатих</a:t>
            </a:r>
            <a:r>
              <a:rPr lang="ru-RU" sz="2000" dirty="0">
                <a:solidFill>
                  <a:srgbClr val="FF0000"/>
                </a:solidFill>
              </a:rPr>
              <a:t>, але </a:t>
            </a:r>
            <a:r>
              <a:rPr lang="ru-RU" sz="2000" dirty="0" err="1">
                <a:solidFill>
                  <a:srgbClr val="FF0000"/>
                </a:solidFill>
              </a:rPr>
              <a:t>саме</a:t>
            </a:r>
            <a:r>
              <a:rPr lang="ru-RU" sz="2000" dirty="0">
                <a:solidFill>
                  <a:srgbClr val="FF0000"/>
                </a:solidFill>
              </a:rPr>
              <a:t> вони </a:t>
            </a:r>
            <a:r>
              <a:rPr lang="ru-RU" sz="2000" dirty="0" err="1">
                <a:solidFill>
                  <a:srgbClr val="FF0000"/>
                </a:solidFill>
              </a:rPr>
              <a:t>дають</a:t>
            </a:r>
            <a:r>
              <a:rPr lang="ru-RU" sz="2000" dirty="0">
                <a:solidFill>
                  <a:srgbClr val="FF0000"/>
                </a:solidFill>
              </a:rPr>
              <a:t> 2/3 </a:t>
            </a:r>
            <a:r>
              <a:rPr lang="ru-RU" sz="2000" dirty="0" err="1">
                <a:solidFill>
                  <a:srgbClr val="FF0000"/>
                </a:solidFill>
              </a:rPr>
              <a:t>врожаю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продовольчих</a:t>
            </a:r>
            <a:r>
              <a:rPr lang="ru-RU" sz="2000" dirty="0">
                <a:solidFill>
                  <a:srgbClr val="FF0000"/>
                </a:solidFill>
              </a:rPr>
              <a:t> культур.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За </a:t>
            </a:r>
            <a:r>
              <a:rPr lang="ru-RU" sz="2000" dirty="0" err="1"/>
              <a:t>даними</a:t>
            </a:r>
            <a:r>
              <a:rPr lang="ru-RU" sz="2000" dirty="0"/>
              <a:t>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,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половини</a:t>
            </a:r>
            <a:r>
              <a:rPr lang="ru-RU" sz="2000" dirty="0"/>
              <a:t> води з </a:t>
            </a:r>
            <a:r>
              <a:rPr lang="ru-RU" sz="2000" dirty="0" err="1"/>
              <a:t>примітивних</a:t>
            </a:r>
            <a:r>
              <a:rPr lang="ru-RU" sz="2000" dirty="0"/>
              <a:t> </a:t>
            </a:r>
            <a:r>
              <a:rPr lang="ru-RU" sz="2000" dirty="0" err="1"/>
              <a:t>зрошувальних</a:t>
            </a:r>
            <a:r>
              <a:rPr lang="ru-RU" sz="2000" dirty="0"/>
              <a:t> систем не </a:t>
            </a:r>
            <a:r>
              <a:rPr lang="ru-RU" sz="2000" dirty="0" err="1"/>
              <a:t>потрапляють</a:t>
            </a:r>
            <a:r>
              <a:rPr lang="ru-RU" sz="2000" dirty="0"/>
              <a:t> до </a:t>
            </a:r>
            <a:r>
              <a:rPr lang="ru-RU" sz="2000" dirty="0" err="1"/>
              <a:t>рослин</a:t>
            </a:r>
            <a:r>
              <a:rPr lang="ru-RU" sz="2000" dirty="0"/>
              <a:t>, але </a:t>
            </a:r>
            <a:r>
              <a:rPr lang="ru-RU" sz="2000" dirty="0" err="1"/>
              <a:t>засолюють</a:t>
            </a:r>
            <a:r>
              <a:rPr lang="ru-RU" sz="2000" dirty="0"/>
              <a:t> </a:t>
            </a:r>
            <a:r>
              <a:rPr lang="ru-RU" sz="2000" dirty="0" err="1"/>
              <a:t>ґрунти</a:t>
            </a:r>
            <a:r>
              <a:rPr lang="ru-RU" sz="2000" dirty="0"/>
              <a:t>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838200"/>
            <a:ext cx="680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спробуємо використати дані із сайту </a:t>
            </a:r>
            <a:r>
              <a:rPr lang="uk-UA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«Зелений пакет» </a:t>
            </a:r>
            <a:r>
              <a:rPr lang="uk-UA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побудувати організаційну діаграму, що демонструє співвідношення кількості соленої та прісної води на планеті Земля.</a:t>
            </a:r>
            <a:endParaRPr lang="en-US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228600"/>
            <a:ext cx="65532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</a:t>
            </a:r>
            <a:r>
              <a:rPr lang="uk-UA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іплення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нових знань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90800"/>
            <a:ext cx="2540000" cy="25400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85886"/>
              </p:ext>
            </p:extLst>
          </p:nvPr>
        </p:nvGraphicFramePr>
        <p:xfrm>
          <a:off x="2308225" y="2362200"/>
          <a:ext cx="3581400" cy="361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72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2D7F1F"/>
      </a:accent1>
      <a:accent2>
        <a:srgbClr val="68DC28"/>
      </a:accent2>
      <a:accent3>
        <a:srgbClr val="1A90D8"/>
      </a:accent3>
      <a:accent4>
        <a:srgbClr val="5EB7F4"/>
      </a:accent4>
      <a:accent5>
        <a:srgbClr val="2D7F1F"/>
      </a:accent5>
      <a:accent6>
        <a:srgbClr val="68DC28"/>
      </a:accent6>
      <a:hlink>
        <a:srgbClr val="5DBED5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974</Words>
  <Application>Microsoft Office PowerPoint</Application>
  <PresentationFormat>Экран (4:3)</PresentationFormat>
  <Paragraphs>102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1_Office Theme</vt:lpstr>
      <vt:lpstr>Бінарний урок з географії та інформатики </vt:lpstr>
      <vt:lpstr>Мета:</vt:lpstr>
      <vt:lpstr>Презентация PowerPoint</vt:lpstr>
      <vt:lpstr>ІІ Актуалізація опорних знань</vt:lpstr>
      <vt:lpstr>Презентация PowerPoint</vt:lpstr>
      <vt:lpstr>Презентация PowerPoint</vt:lpstr>
      <vt:lpstr>Презентация PowerPoint</vt:lpstr>
      <vt:lpstr>Прийом «Відкритий мікрофон» </vt:lpstr>
      <vt:lpstr>Презентация PowerPoint</vt:lpstr>
      <vt:lpstr>Делеми «Зеленого пакету»</vt:lpstr>
      <vt:lpstr>Прийом «Дерево рішень»</vt:lpstr>
      <vt:lpstr>Проблемне питання:  Що можемо зробити ми з вами вже сьогодні? Як економити воду вдома на прикладі повсякденного процесу чищення зубів?</vt:lpstr>
      <vt:lpstr>Прийом «Давайте досліджувати»</vt:lpstr>
      <vt:lpstr>VI Підсумок уроку Прийом «Роблю висновки» Майже в кожній родині час від часу задають собі питання, як економити воду. Зазвичай протягом місяця всі пам’ятають, що економити воду необхідно: скільки вже було сказано і про збереження природи, і про витікання грошей при невимкнених кранах. На сьогоднішньому уроці ми з вами побачили на круговій діаграмі яка маленька частинка відповідає запасам прісної води на планеті. За допомого формул у ТП Excel  порахували кількість води, яку ми можемо економити щодня, виразили це у гривневому еквіваленті. Хочеться вірити, що озброєні подібними знаннями і мотивацією, ви приділите належну увагу питанням економії води у вашому будинку, бо це буде тим маленьким внеском який може зробити кожен з нас. </vt:lpstr>
      <vt:lpstr>VII 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249</cp:revision>
  <dcterms:created xsi:type="dcterms:W3CDTF">2012-04-26T17:06:14Z</dcterms:created>
  <dcterms:modified xsi:type="dcterms:W3CDTF">2017-03-14T18:28:35Z</dcterms:modified>
</cp:coreProperties>
</file>