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800080"/>
    <a:srgbClr val="6600FF"/>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2FF72D61-833E-4194-9C69-D3B754C57796}" type="datetimeFigureOut">
              <a:rPr lang="ru-RU" smtClean="0"/>
              <a:pPr/>
              <a:t>01.03.2017</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004E5F34-5CC9-47A2-A780-969A33ED9030}"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FF72D61-833E-4194-9C69-D3B754C57796}" type="datetimeFigureOut">
              <a:rPr lang="ru-RU" smtClean="0"/>
              <a:pPr/>
              <a:t>01.03.2017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04E5F34-5CC9-47A2-A780-969A33ED903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FF72D61-833E-4194-9C69-D3B754C57796}" type="datetimeFigureOut">
              <a:rPr lang="ru-RU" smtClean="0"/>
              <a:pPr/>
              <a:t>01.03.2017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04E5F34-5CC9-47A2-A780-969A33ED903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FF72D61-833E-4194-9C69-D3B754C57796}" type="datetimeFigureOut">
              <a:rPr lang="ru-RU" smtClean="0"/>
              <a:pPr/>
              <a:t>01.03.2017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04E5F34-5CC9-47A2-A780-969A33ED903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FF72D61-833E-4194-9C69-D3B754C57796}" type="datetimeFigureOut">
              <a:rPr lang="ru-RU" smtClean="0"/>
              <a:pPr/>
              <a:t>01.03.2017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004E5F34-5CC9-47A2-A780-969A33ED9030}"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FF72D61-833E-4194-9C69-D3B754C57796}" type="datetimeFigureOut">
              <a:rPr lang="ru-RU" smtClean="0"/>
              <a:pPr/>
              <a:t>01.03.2017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04E5F34-5CC9-47A2-A780-969A33ED903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FF72D61-833E-4194-9C69-D3B754C57796}" type="datetimeFigureOut">
              <a:rPr lang="ru-RU" smtClean="0"/>
              <a:pPr/>
              <a:t>01.03.2017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04E5F34-5CC9-47A2-A780-969A33ED903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FF72D61-833E-4194-9C69-D3B754C57796}" type="datetimeFigureOut">
              <a:rPr lang="ru-RU" smtClean="0"/>
              <a:pPr/>
              <a:t>01.03.2017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04E5F34-5CC9-47A2-A780-969A33ED903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F72D61-833E-4194-9C69-D3B754C57796}" type="datetimeFigureOut">
              <a:rPr lang="ru-RU" smtClean="0"/>
              <a:pPr/>
              <a:t>01.03.2017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04E5F34-5CC9-47A2-A780-969A33ED903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FF72D61-833E-4194-9C69-D3B754C57796}" type="datetimeFigureOut">
              <a:rPr lang="ru-RU" smtClean="0"/>
              <a:pPr/>
              <a:t>01.03.2017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04E5F34-5CC9-47A2-A780-969A33ED903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FF72D61-833E-4194-9C69-D3B754C57796}" type="datetimeFigureOut">
              <a:rPr lang="ru-RU" smtClean="0"/>
              <a:pPr/>
              <a:t>01.03.2017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04E5F34-5CC9-47A2-A780-969A33ED903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FF72D61-833E-4194-9C69-D3B754C57796}" type="datetimeFigureOut">
              <a:rPr lang="ru-RU" smtClean="0"/>
              <a:pPr/>
              <a:t>01.03.2017</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04E5F34-5CC9-47A2-A780-969A33ED9030}"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ttp://7oom.ru/powerpoint/fon-dlya-prezentacii-vesna-05.jpg?ver=3.0"/>
          <p:cNvPicPr>
            <a:picLocks noChangeAspect="1" noChangeArrowheads="1"/>
          </p:cNvPicPr>
          <p:nvPr/>
        </p:nvPicPr>
        <p:blipFill>
          <a:blip r:embed="rId2"/>
          <a:srcRect/>
          <a:stretch>
            <a:fillRect/>
          </a:stretch>
        </p:blipFill>
        <p:spPr bwMode="auto">
          <a:xfrm>
            <a:off x="0" y="1"/>
            <a:ext cx="9144000" cy="6858000"/>
          </a:xfrm>
          <a:prstGeom prst="rect">
            <a:avLst/>
          </a:prstGeom>
          <a:noFill/>
          <a:effectLst>
            <a:softEdge rad="127000"/>
          </a:effectLst>
        </p:spPr>
      </p:pic>
      <p:sp>
        <p:nvSpPr>
          <p:cNvPr id="5" name="Заголовок 4"/>
          <p:cNvSpPr>
            <a:spLocks noGrp="1"/>
          </p:cNvSpPr>
          <p:nvPr>
            <p:ph type="title"/>
          </p:nvPr>
        </p:nvSpPr>
        <p:spPr>
          <a:xfrm>
            <a:off x="642910" y="2071678"/>
            <a:ext cx="8229600" cy="2000256"/>
          </a:xfrm>
        </p:spPr>
        <p:txBody>
          <a:bodyPr>
            <a:normAutofit/>
          </a:bodyPr>
          <a:lstStyle/>
          <a:p>
            <a:r>
              <a:rPr lang="en-US" sz="7200" dirty="0" smtClean="0">
                <a:ln w="19050">
                  <a:solidFill>
                    <a:srgbClr val="002060"/>
                  </a:solidFill>
                </a:ln>
                <a:solidFill>
                  <a:srgbClr val="00B0F0"/>
                </a:solidFill>
                <a:effectLst>
                  <a:glow rad="228600">
                    <a:schemeClr val="accent3">
                      <a:satMod val="175000"/>
                      <a:alpha val="40000"/>
                    </a:schemeClr>
                  </a:glow>
                  <a:outerShdw blurRad="114300" dist="101600" dir="2700000" algn="tl" rotWithShape="0">
                    <a:srgbClr val="000000">
                      <a:alpha val="40000"/>
                    </a:srgbClr>
                  </a:outerShdw>
                </a:effectLst>
                <a:latin typeface="MV Boli" pitchFamily="2" charset="0"/>
                <a:cs typeface="MV Boli" pitchFamily="2" charset="0"/>
              </a:rPr>
              <a:t>Healthy lifestyle</a:t>
            </a:r>
            <a:endParaRPr lang="ru-RU" sz="7200" dirty="0">
              <a:ln w="19050">
                <a:solidFill>
                  <a:srgbClr val="002060"/>
                </a:solidFill>
              </a:ln>
              <a:solidFill>
                <a:srgbClr val="00B0F0"/>
              </a:solidFill>
              <a:effectLst>
                <a:glow rad="228600">
                  <a:schemeClr val="accent3">
                    <a:satMod val="175000"/>
                    <a:alpha val="40000"/>
                  </a:schemeClr>
                </a:glow>
                <a:outerShdw blurRad="114300" dist="101600" dir="2700000" algn="tl" rotWithShape="0">
                  <a:srgbClr val="000000">
                    <a:alpha val="40000"/>
                  </a:srgbClr>
                </a:outerShdw>
              </a:effectLst>
              <a:latin typeface="Constantia" pitchFamily="18" charset="0"/>
              <a:cs typeface="MV Boli"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manrad-mur.ru/images/drayvera-dlya-iphone-4-na-windows-7.jpg"/>
          <p:cNvPicPr>
            <a:picLocks noChangeAspect="1" noChangeArrowheads="1"/>
          </p:cNvPicPr>
          <p:nvPr/>
        </p:nvPicPr>
        <p:blipFill>
          <a:blip r:embed="rId2"/>
          <a:srcRect/>
          <a:stretch>
            <a:fillRect/>
          </a:stretch>
        </p:blipFill>
        <p:spPr bwMode="auto">
          <a:xfrm>
            <a:off x="0" y="1"/>
            <a:ext cx="9144000" cy="6858000"/>
          </a:xfrm>
          <a:prstGeom prst="rect">
            <a:avLst/>
          </a:prstGeom>
          <a:noFill/>
          <a:effectLst>
            <a:softEdge rad="317500"/>
          </a:effectLst>
        </p:spPr>
      </p:pic>
      <p:sp>
        <p:nvSpPr>
          <p:cNvPr id="2" name="Заголовок 1"/>
          <p:cNvSpPr>
            <a:spLocks noGrp="1"/>
          </p:cNvSpPr>
          <p:nvPr>
            <p:ph type="title"/>
          </p:nvPr>
        </p:nvSpPr>
        <p:spPr>
          <a:xfrm>
            <a:off x="785786" y="1285860"/>
            <a:ext cx="3786214" cy="4583122"/>
          </a:xfrm>
        </p:spPr>
        <p:txBody>
          <a:bodyPr/>
          <a:lstStyle/>
          <a:p>
            <a:r>
              <a:rPr lang="en-US" dirty="0" smtClean="0">
                <a:solidFill>
                  <a:srgbClr val="7030A0"/>
                </a:solidFill>
                <a:latin typeface="Arial Black" pitchFamily="34" charset="0"/>
              </a:rPr>
              <a:t>I went to my friend. The road was slippery and I fell down. Now I have a backache.</a:t>
            </a:r>
            <a:endParaRPr lang="ru-RU" dirty="0">
              <a:solidFill>
                <a:srgbClr val="7030A0"/>
              </a:solidFill>
              <a:latin typeface="Arial Black" pitchFamily="34" charset="0"/>
            </a:endParaRPr>
          </a:p>
        </p:txBody>
      </p:sp>
      <p:pic>
        <p:nvPicPr>
          <p:cNvPr id="26628" name="Picture 4" descr="https://im1-tub-ua.yandex.net/i?id=7122beb483bae003d20f400e5eaab86f-l&amp;n=13"/>
          <p:cNvPicPr>
            <a:picLocks noChangeAspect="1" noChangeArrowheads="1"/>
          </p:cNvPicPr>
          <p:nvPr/>
        </p:nvPicPr>
        <p:blipFill>
          <a:blip r:embed="rId3"/>
          <a:srcRect/>
          <a:stretch>
            <a:fillRect/>
          </a:stretch>
        </p:blipFill>
        <p:spPr bwMode="auto">
          <a:xfrm flipH="1">
            <a:off x="4572000" y="0"/>
            <a:ext cx="4572000" cy="6857999"/>
          </a:xfrm>
          <a:prstGeom prst="rect">
            <a:avLst/>
          </a:prstGeom>
          <a:noFill/>
          <a:effectLst>
            <a:softEdge rad="317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dvd-ppt-slideshow.com/images/ppt-background/background-31.jpg"/>
          <p:cNvPicPr>
            <a:picLocks noChangeAspect="1" noChangeArrowheads="1"/>
          </p:cNvPicPr>
          <p:nvPr/>
        </p:nvPicPr>
        <p:blipFill>
          <a:blip r:embed="rId2"/>
          <a:srcRect/>
          <a:stretch>
            <a:fillRect/>
          </a:stretch>
        </p:blipFill>
        <p:spPr bwMode="auto">
          <a:xfrm>
            <a:off x="0" y="0"/>
            <a:ext cx="9144000" cy="6858000"/>
          </a:xfrm>
          <a:prstGeom prst="rect">
            <a:avLst/>
          </a:prstGeom>
          <a:noFill/>
          <a:effectLst>
            <a:softEdge rad="317500"/>
          </a:effectLst>
        </p:spPr>
      </p:pic>
      <p:sp>
        <p:nvSpPr>
          <p:cNvPr id="2" name="Заголовок 1"/>
          <p:cNvSpPr>
            <a:spLocks noGrp="1"/>
          </p:cNvSpPr>
          <p:nvPr>
            <p:ph type="title"/>
          </p:nvPr>
        </p:nvSpPr>
        <p:spPr>
          <a:xfrm>
            <a:off x="4857752" y="1357298"/>
            <a:ext cx="3971924" cy="5011774"/>
          </a:xfrm>
        </p:spPr>
        <p:txBody>
          <a:bodyPr/>
          <a:lstStyle/>
          <a:p>
            <a:r>
              <a:rPr lang="en-US" dirty="0" smtClean="0">
                <a:ln w="6350">
                  <a:solidFill>
                    <a:srgbClr val="CC0099"/>
                  </a:solidFill>
                </a:ln>
                <a:solidFill>
                  <a:srgbClr val="CC0099"/>
                </a:solidFill>
              </a:rPr>
              <a:t>I ate </a:t>
            </a:r>
            <a:br>
              <a:rPr lang="en-US" dirty="0" smtClean="0">
                <a:ln w="6350">
                  <a:solidFill>
                    <a:srgbClr val="CC0099"/>
                  </a:solidFill>
                </a:ln>
                <a:solidFill>
                  <a:srgbClr val="CC0099"/>
                </a:solidFill>
              </a:rPr>
            </a:br>
            <a:r>
              <a:rPr lang="en-US" dirty="0" smtClean="0">
                <a:ln w="6350">
                  <a:solidFill>
                    <a:srgbClr val="CC0099"/>
                  </a:solidFill>
                </a:ln>
                <a:solidFill>
                  <a:srgbClr val="CC0099"/>
                </a:solidFill>
              </a:rPr>
              <a:t>a cake. It was very tasty.</a:t>
            </a:r>
            <a:br>
              <a:rPr lang="en-US" dirty="0" smtClean="0">
                <a:ln w="6350">
                  <a:solidFill>
                    <a:srgbClr val="CC0099"/>
                  </a:solidFill>
                </a:ln>
                <a:solidFill>
                  <a:srgbClr val="CC0099"/>
                </a:solidFill>
              </a:rPr>
            </a:br>
            <a:r>
              <a:rPr lang="en-US" dirty="0" smtClean="0">
                <a:ln w="6350">
                  <a:solidFill>
                    <a:srgbClr val="CC0099"/>
                  </a:solidFill>
                </a:ln>
                <a:solidFill>
                  <a:srgbClr val="CC0099"/>
                </a:solidFill>
              </a:rPr>
              <a:t>But now I feel that something is wrong with my stomach.</a:t>
            </a:r>
            <a:endParaRPr lang="ru-RU" dirty="0">
              <a:ln w="6350">
                <a:solidFill>
                  <a:srgbClr val="CC0099"/>
                </a:solidFill>
              </a:ln>
              <a:solidFill>
                <a:srgbClr val="CC0099"/>
              </a:solidFill>
            </a:endParaRPr>
          </a:p>
        </p:txBody>
      </p:sp>
      <p:pic>
        <p:nvPicPr>
          <p:cNvPr id="25604" name="Picture 4" descr="http://babyben.ru/images/babyben/2016/04/1-220.jpg"/>
          <p:cNvPicPr>
            <a:picLocks noChangeAspect="1" noChangeArrowheads="1"/>
          </p:cNvPicPr>
          <p:nvPr/>
        </p:nvPicPr>
        <p:blipFill>
          <a:blip r:embed="rId3"/>
          <a:srcRect/>
          <a:stretch>
            <a:fillRect/>
          </a:stretch>
        </p:blipFill>
        <p:spPr bwMode="auto">
          <a:xfrm>
            <a:off x="155575" y="0"/>
            <a:ext cx="5059367" cy="6572271"/>
          </a:xfrm>
          <a:prstGeom prst="rect">
            <a:avLst/>
          </a:prstGeom>
          <a:noFill/>
          <a:effectLst>
            <a:softEdge rad="6350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nachalo4ka.ru/wp-content/uploads/2014/04/e%60kologiya-shablon-3.1.png"/>
          <p:cNvPicPr>
            <a:picLocks noChangeAspect="1" noChangeArrowheads="1"/>
          </p:cNvPicPr>
          <p:nvPr/>
        </p:nvPicPr>
        <p:blipFill>
          <a:blip r:embed="rId2"/>
          <a:srcRect/>
          <a:stretch>
            <a:fillRect/>
          </a:stretch>
        </p:blipFill>
        <p:spPr bwMode="auto">
          <a:xfrm>
            <a:off x="0" y="1"/>
            <a:ext cx="9144000" cy="6858000"/>
          </a:xfrm>
          <a:prstGeom prst="rect">
            <a:avLst/>
          </a:prstGeom>
          <a:noFill/>
          <a:effectLst>
            <a:softEdge rad="317500"/>
          </a:effectLst>
        </p:spPr>
      </p:pic>
      <p:sp>
        <p:nvSpPr>
          <p:cNvPr id="2" name="Заголовок 1"/>
          <p:cNvSpPr>
            <a:spLocks noGrp="1"/>
          </p:cNvSpPr>
          <p:nvPr>
            <p:ph type="title"/>
          </p:nvPr>
        </p:nvSpPr>
        <p:spPr>
          <a:xfrm>
            <a:off x="4857752" y="2357430"/>
            <a:ext cx="4286248" cy="3286140"/>
          </a:xfrm>
        </p:spPr>
        <p:txBody>
          <a:bodyPr>
            <a:normAutofit fontScale="90000"/>
          </a:bodyPr>
          <a:lstStyle/>
          <a:p>
            <a:r>
              <a:rPr lang="en-US" dirty="0" smtClean="0">
                <a:solidFill>
                  <a:srgbClr val="6600FF"/>
                </a:solidFill>
              </a:rPr>
              <a:t>Oh, </a:t>
            </a:r>
            <a:r>
              <a:rPr lang="en-US" dirty="0" smtClean="0">
                <a:solidFill>
                  <a:srgbClr val="6600FF"/>
                </a:solidFill>
              </a:rPr>
              <a:t/>
            </a:r>
            <a:br>
              <a:rPr lang="en-US" dirty="0" smtClean="0">
                <a:solidFill>
                  <a:srgbClr val="6600FF"/>
                </a:solidFill>
              </a:rPr>
            </a:br>
            <a:r>
              <a:rPr lang="en-US" dirty="0" smtClean="0">
                <a:solidFill>
                  <a:srgbClr val="6600FF"/>
                </a:solidFill>
              </a:rPr>
              <a:t>something </a:t>
            </a:r>
            <a:r>
              <a:rPr lang="en-US" dirty="0" smtClean="0">
                <a:solidFill>
                  <a:srgbClr val="6600FF"/>
                </a:solidFill>
              </a:rPr>
              <a:t>is wrong with me! </a:t>
            </a:r>
            <a:r>
              <a:rPr lang="en-US" dirty="0" smtClean="0">
                <a:solidFill>
                  <a:srgbClr val="6600FF"/>
                </a:solidFill>
              </a:rPr>
              <a:t/>
            </a:r>
            <a:br>
              <a:rPr lang="en-US" dirty="0" smtClean="0">
                <a:solidFill>
                  <a:srgbClr val="6600FF"/>
                </a:solidFill>
              </a:rPr>
            </a:br>
            <a:r>
              <a:rPr lang="en-US" dirty="0" smtClean="0">
                <a:solidFill>
                  <a:srgbClr val="6600FF"/>
                </a:solidFill>
              </a:rPr>
              <a:t>I </a:t>
            </a:r>
            <a:r>
              <a:rPr lang="en-US" dirty="0" smtClean="0">
                <a:solidFill>
                  <a:srgbClr val="6600FF"/>
                </a:solidFill>
              </a:rPr>
              <a:t>have a terrible headache and a running nose!</a:t>
            </a:r>
            <a:r>
              <a:rPr lang="ru-RU" dirty="0" smtClean="0"/>
              <a:t/>
            </a:r>
            <a:br>
              <a:rPr lang="ru-RU" dirty="0" smtClean="0"/>
            </a:br>
            <a:endParaRPr lang="ru-RU" dirty="0"/>
          </a:p>
        </p:txBody>
      </p:sp>
      <p:pic>
        <p:nvPicPr>
          <p:cNvPr id="24580" name="Picture 4" descr="http://bug.org.ua/wp-content/uploads/2016/09/lecheniye-angina-730x400.jpg"/>
          <p:cNvPicPr>
            <a:picLocks noChangeAspect="1" noChangeArrowheads="1"/>
          </p:cNvPicPr>
          <p:nvPr/>
        </p:nvPicPr>
        <p:blipFill>
          <a:blip r:embed="rId3"/>
          <a:srcRect/>
          <a:stretch>
            <a:fillRect/>
          </a:stretch>
        </p:blipFill>
        <p:spPr bwMode="auto">
          <a:xfrm>
            <a:off x="-214346" y="0"/>
            <a:ext cx="6072230" cy="6858000"/>
          </a:xfrm>
          <a:prstGeom prst="rect">
            <a:avLst/>
          </a:prstGeom>
          <a:noFill/>
          <a:effectLst>
            <a:softEdge rad="6350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avatanplus.com/files/resources/original/57348ebeb629a154a54d991a.jpg"/>
          <p:cNvPicPr>
            <a:picLocks noChangeAspect="1" noChangeArrowheads="1"/>
          </p:cNvPicPr>
          <p:nvPr/>
        </p:nvPicPr>
        <p:blipFill>
          <a:blip r:embed="rId2"/>
          <a:srcRect/>
          <a:stretch>
            <a:fillRect/>
          </a:stretch>
        </p:blipFill>
        <p:spPr bwMode="auto">
          <a:xfrm>
            <a:off x="0" y="0"/>
            <a:ext cx="9144000" cy="6857999"/>
          </a:xfrm>
          <a:prstGeom prst="rect">
            <a:avLst/>
          </a:prstGeom>
          <a:noFill/>
          <a:effectLst>
            <a:softEdge rad="317500"/>
          </a:effectLst>
        </p:spPr>
      </p:pic>
      <p:sp>
        <p:nvSpPr>
          <p:cNvPr id="2" name="Заголовок 1"/>
          <p:cNvSpPr>
            <a:spLocks noGrp="1"/>
          </p:cNvSpPr>
          <p:nvPr>
            <p:ph type="title"/>
          </p:nvPr>
        </p:nvSpPr>
        <p:spPr>
          <a:xfrm>
            <a:off x="0" y="2000240"/>
            <a:ext cx="4429124" cy="2357446"/>
          </a:xfrm>
        </p:spPr>
        <p:txBody>
          <a:bodyPr>
            <a:normAutofit fontScale="90000"/>
          </a:bodyPr>
          <a:lstStyle/>
          <a:p>
            <a:r>
              <a:rPr lang="en-US" sz="4900" dirty="0" smtClean="0">
                <a:solidFill>
                  <a:srgbClr val="800080"/>
                </a:solidFill>
              </a:rPr>
              <a:t>Oh, doctor, </a:t>
            </a:r>
            <a:r>
              <a:rPr lang="en-US" sz="4900" dirty="0" smtClean="0">
                <a:solidFill>
                  <a:srgbClr val="800080"/>
                </a:solidFill>
              </a:rPr>
              <a:t/>
            </a:r>
            <a:br>
              <a:rPr lang="en-US" sz="4900" dirty="0" smtClean="0">
                <a:solidFill>
                  <a:srgbClr val="800080"/>
                </a:solidFill>
              </a:rPr>
            </a:br>
            <a:r>
              <a:rPr lang="en-US" sz="4900" dirty="0" smtClean="0">
                <a:solidFill>
                  <a:srgbClr val="800080"/>
                </a:solidFill>
              </a:rPr>
              <a:t>I </a:t>
            </a:r>
            <a:r>
              <a:rPr lang="en-US" sz="4900" dirty="0" smtClean="0">
                <a:solidFill>
                  <a:srgbClr val="800080"/>
                </a:solidFill>
              </a:rPr>
              <a:t>have a sore throat and a high temperature. Help me!</a:t>
            </a:r>
            <a:r>
              <a:rPr lang="ru-RU" dirty="0" smtClean="0"/>
              <a:t/>
            </a:r>
            <a:br>
              <a:rPr lang="ru-RU" dirty="0" smtClean="0"/>
            </a:br>
            <a:endParaRPr lang="ru-RU" dirty="0"/>
          </a:p>
        </p:txBody>
      </p:sp>
      <p:pic>
        <p:nvPicPr>
          <p:cNvPr id="23558" name="Picture 6" descr="http://gorlopriroda.o-zdorovie.info/wp-content/uploads/sites/44/2015/09/1424815930_1388445543_angisha-e1441982427986.jpg"/>
          <p:cNvPicPr>
            <a:picLocks noChangeAspect="1" noChangeArrowheads="1"/>
          </p:cNvPicPr>
          <p:nvPr/>
        </p:nvPicPr>
        <p:blipFill>
          <a:blip r:embed="rId3"/>
          <a:srcRect/>
          <a:stretch>
            <a:fillRect/>
          </a:stretch>
        </p:blipFill>
        <p:spPr bwMode="auto">
          <a:xfrm>
            <a:off x="3500430" y="0"/>
            <a:ext cx="5643570" cy="6858000"/>
          </a:xfrm>
          <a:prstGeom prst="rect">
            <a:avLst/>
          </a:prstGeom>
          <a:noFill/>
          <a:effectLst>
            <a:softEdge rad="6350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ramki-vsem.ru/fony/fon_15.jpg"/>
          <p:cNvPicPr>
            <a:picLocks noChangeAspect="1" noChangeArrowheads="1"/>
          </p:cNvPicPr>
          <p:nvPr/>
        </p:nvPicPr>
        <p:blipFill>
          <a:blip r:embed="rId2"/>
          <a:srcRect/>
          <a:stretch>
            <a:fillRect/>
          </a:stretch>
        </p:blipFill>
        <p:spPr bwMode="auto">
          <a:xfrm>
            <a:off x="0" y="0"/>
            <a:ext cx="9144000" cy="6858000"/>
          </a:xfrm>
          <a:prstGeom prst="rect">
            <a:avLst/>
          </a:prstGeom>
          <a:noFill/>
          <a:effectLst>
            <a:softEdge rad="317500"/>
          </a:effectLst>
        </p:spPr>
      </p:pic>
      <p:sp>
        <p:nvSpPr>
          <p:cNvPr id="2" name="Заголовок 1"/>
          <p:cNvSpPr>
            <a:spLocks noGrp="1"/>
          </p:cNvSpPr>
          <p:nvPr>
            <p:ph type="title"/>
          </p:nvPr>
        </p:nvSpPr>
        <p:spPr>
          <a:xfrm>
            <a:off x="571472" y="928670"/>
            <a:ext cx="3829048" cy="5154626"/>
          </a:xfrm>
        </p:spPr>
        <p:txBody>
          <a:bodyPr>
            <a:normAutofit fontScale="90000"/>
          </a:bodyPr>
          <a:lstStyle/>
          <a:p>
            <a:r>
              <a:rPr lang="en-US" sz="6000" dirty="0" smtClean="0">
                <a:solidFill>
                  <a:srgbClr val="FF6600"/>
                </a:solidFill>
              </a:rPr>
              <a:t>I can</a:t>
            </a:r>
            <a:br>
              <a:rPr lang="en-US" sz="6000" dirty="0" smtClean="0">
                <a:solidFill>
                  <a:srgbClr val="FF6600"/>
                </a:solidFill>
              </a:rPr>
            </a:br>
            <a:r>
              <a:rPr lang="en-US" sz="6000" dirty="0" smtClean="0">
                <a:solidFill>
                  <a:srgbClr val="FF6600"/>
                </a:solidFill>
              </a:rPr>
              <a:t> hear nothing. My </a:t>
            </a:r>
            <a:r>
              <a:rPr lang="en-US" sz="6000" dirty="0" smtClean="0">
                <a:solidFill>
                  <a:srgbClr val="FF6600"/>
                </a:solidFill>
              </a:rPr>
              <a:t>ear </a:t>
            </a:r>
            <a:r>
              <a:rPr lang="en-US" sz="6000" dirty="0" smtClean="0">
                <a:solidFill>
                  <a:srgbClr val="FF6600"/>
                </a:solidFill>
              </a:rPr>
              <a:t>hurts.</a:t>
            </a:r>
            <a:br>
              <a:rPr lang="en-US" sz="6000" dirty="0" smtClean="0">
                <a:solidFill>
                  <a:srgbClr val="FF6600"/>
                </a:solidFill>
              </a:rPr>
            </a:br>
            <a:endParaRPr lang="ru-RU" sz="6000" dirty="0">
              <a:solidFill>
                <a:srgbClr val="FF6600"/>
              </a:solidFill>
            </a:endParaRPr>
          </a:p>
        </p:txBody>
      </p:sp>
      <p:pic>
        <p:nvPicPr>
          <p:cNvPr id="22532" name="Picture 4" descr="http://college.com.do/wp-content/uploads/2014/02/Por-que-se-tapan-los-oidos-al-viajar-en-avion-2-500x500_c.jpg"/>
          <p:cNvPicPr>
            <a:picLocks noChangeAspect="1" noChangeArrowheads="1"/>
          </p:cNvPicPr>
          <p:nvPr/>
        </p:nvPicPr>
        <p:blipFill>
          <a:blip r:embed="rId3"/>
          <a:srcRect/>
          <a:stretch>
            <a:fillRect/>
          </a:stretch>
        </p:blipFill>
        <p:spPr bwMode="auto">
          <a:xfrm>
            <a:off x="4429124" y="428604"/>
            <a:ext cx="4500594" cy="6000792"/>
          </a:xfrm>
          <a:prstGeom prst="rect">
            <a:avLst/>
          </a:prstGeom>
          <a:noFill/>
          <a:effectLst>
            <a:softEdge rad="317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hikayelerden.com/data_images/57b5938377f65.jpg"/>
          <p:cNvPicPr>
            <a:picLocks noChangeAspect="1" noChangeArrowheads="1"/>
          </p:cNvPicPr>
          <p:nvPr/>
        </p:nvPicPr>
        <p:blipFill>
          <a:blip r:embed="rId2"/>
          <a:srcRect/>
          <a:stretch>
            <a:fillRect/>
          </a:stretch>
        </p:blipFill>
        <p:spPr bwMode="auto">
          <a:xfrm>
            <a:off x="0" y="0"/>
            <a:ext cx="9144000" cy="6858000"/>
          </a:xfrm>
          <a:prstGeom prst="rect">
            <a:avLst/>
          </a:prstGeom>
          <a:noFill/>
          <a:effectLst>
            <a:softEdge rad="317500"/>
          </a:effectLst>
        </p:spPr>
      </p:pic>
      <p:sp>
        <p:nvSpPr>
          <p:cNvPr id="2" name="Заголовок 1"/>
          <p:cNvSpPr>
            <a:spLocks noGrp="1"/>
          </p:cNvSpPr>
          <p:nvPr>
            <p:ph type="title"/>
          </p:nvPr>
        </p:nvSpPr>
        <p:spPr>
          <a:xfrm>
            <a:off x="357158" y="2857496"/>
            <a:ext cx="8229600" cy="1143000"/>
          </a:xfrm>
        </p:spPr>
        <p:txBody>
          <a:bodyPr>
            <a:normAutofit fontScale="90000"/>
          </a:bodyPr>
          <a:lstStyle/>
          <a:p>
            <a:pPr algn="l"/>
            <a:r>
              <a:rPr lang="en-US" sz="4000" dirty="0" smtClean="0">
                <a:ln w="19050">
                  <a:noFill/>
                </a:ln>
                <a:solidFill>
                  <a:schemeClr val="bg1">
                    <a:lumMod val="75000"/>
                  </a:schemeClr>
                </a:solidFill>
                <a:effectLst>
                  <a:glow rad="228600">
                    <a:schemeClr val="accent4">
                      <a:satMod val="175000"/>
                      <a:alpha val="40000"/>
                    </a:schemeClr>
                  </a:glow>
                </a:effectLst>
                <a:latin typeface="Comic Sans MS" pitchFamily="66" charset="0"/>
                <a:ea typeface="GungsuhChe" pitchFamily="49" charset="-127"/>
              </a:rPr>
              <a:t>The 1st station –Healthy Food;</a:t>
            </a:r>
            <a:r>
              <a:rPr lang="uk-UA" sz="4000" dirty="0" smtClean="0">
                <a:ln w="19050">
                  <a:noFill/>
                </a:ln>
                <a:solidFill>
                  <a:schemeClr val="bg1">
                    <a:lumMod val="75000"/>
                  </a:schemeClr>
                </a:solidFill>
                <a:effectLst>
                  <a:glow rad="228600">
                    <a:schemeClr val="accent4">
                      <a:satMod val="175000"/>
                      <a:alpha val="40000"/>
                    </a:schemeClr>
                  </a:glow>
                </a:effectLst>
                <a:latin typeface="Comic Sans MS" pitchFamily="66" charset="0"/>
                <a:ea typeface="GungsuhChe" pitchFamily="49" charset="-127"/>
              </a:rPr>
              <a:t/>
            </a:r>
            <a:br>
              <a:rPr lang="uk-UA" sz="4000" dirty="0" smtClean="0">
                <a:ln w="19050">
                  <a:noFill/>
                </a:ln>
                <a:solidFill>
                  <a:schemeClr val="bg1">
                    <a:lumMod val="75000"/>
                  </a:schemeClr>
                </a:solidFill>
                <a:effectLst>
                  <a:glow rad="228600">
                    <a:schemeClr val="accent4">
                      <a:satMod val="175000"/>
                      <a:alpha val="40000"/>
                    </a:schemeClr>
                  </a:glow>
                </a:effectLst>
                <a:latin typeface="Comic Sans MS" pitchFamily="66" charset="0"/>
                <a:ea typeface="GungsuhChe" pitchFamily="49" charset="-127"/>
              </a:rPr>
            </a:br>
            <a:r>
              <a:rPr lang="en-US" sz="4000" dirty="0" smtClean="0">
                <a:ln w="19050">
                  <a:noFill/>
                </a:ln>
                <a:solidFill>
                  <a:srgbClr val="FF0000"/>
                </a:solidFill>
                <a:effectLst>
                  <a:glow rad="228600">
                    <a:schemeClr val="accent4">
                      <a:satMod val="175000"/>
                      <a:alpha val="40000"/>
                    </a:schemeClr>
                  </a:glow>
                </a:effectLst>
                <a:latin typeface="Comic Sans MS" pitchFamily="66" charset="0"/>
                <a:ea typeface="GungsuhChe" pitchFamily="49" charset="-127"/>
              </a:rPr>
              <a:t/>
            </a:r>
            <a:br>
              <a:rPr lang="en-US" sz="4000" dirty="0" smtClean="0">
                <a:ln w="19050">
                  <a:noFill/>
                </a:ln>
                <a:solidFill>
                  <a:srgbClr val="FF0000"/>
                </a:solidFill>
                <a:effectLst>
                  <a:glow rad="228600">
                    <a:schemeClr val="accent4">
                      <a:satMod val="175000"/>
                      <a:alpha val="40000"/>
                    </a:schemeClr>
                  </a:glow>
                </a:effectLst>
                <a:latin typeface="Comic Sans MS" pitchFamily="66" charset="0"/>
                <a:ea typeface="GungsuhChe" pitchFamily="49" charset="-127"/>
              </a:rPr>
            </a:br>
            <a:r>
              <a:rPr lang="en-US" sz="4000" dirty="0" smtClean="0">
                <a:ln w="19050">
                  <a:noFill/>
                </a:ln>
                <a:solidFill>
                  <a:schemeClr val="accent1">
                    <a:lumMod val="75000"/>
                  </a:schemeClr>
                </a:solidFill>
                <a:effectLst>
                  <a:glow rad="228600">
                    <a:schemeClr val="accent4">
                      <a:satMod val="175000"/>
                      <a:alpha val="40000"/>
                    </a:schemeClr>
                  </a:glow>
                </a:effectLst>
                <a:latin typeface="Comic Sans MS" pitchFamily="66" charset="0"/>
                <a:ea typeface="GungsuhChe" pitchFamily="49" charset="-127"/>
              </a:rPr>
              <a:t>The 2nd station – Physical Activities and Personal Care;</a:t>
            </a:r>
            <a:r>
              <a:rPr lang="uk-UA" sz="4000" dirty="0" smtClean="0">
                <a:ln w="19050">
                  <a:noFill/>
                </a:ln>
                <a:solidFill>
                  <a:srgbClr val="FF0000"/>
                </a:solidFill>
                <a:effectLst>
                  <a:glow rad="228600">
                    <a:schemeClr val="accent4">
                      <a:satMod val="175000"/>
                      <a:alpha val="40000"/>
                    </a:schemeClr>
                  </a:glow>
                </a:effectLst>
                <a:latin typeface="Comic Sans MS" pitchFamily="66" charset="0"/>
                <a:ea typeface="GungsuhChe" pitchFamily="49" charset="-127"/>
              </a:rPr>
              <a:t/>
            </a:r>
            <a:br>
              <a:rPr lang="uk-UA" sz="4000" dirty="0" smtClean="0">
                <a:ln w="19050">
                  <a:noFill/>
                </a:ln>
                <a:solidFill>
                  <a:srgbClr val="FF0000"/>
                </a:solidFill>
                <a:effectLst>
                  <a:glow rad="228600">
                    <a:schemeClr val="accent4">
                      <a:satMod val="175000"/>
                      <a:alpha val="40000"/>
                    </a:schemeClr>
                  </a:glow>
                </a:effectLst>
                <a:latin typeface="Comic Sans MS" pitchFamily="66" charset="0"/>
                <a:ea typeface="GungsuhChe" pitchFamily="49" charset="-127"/>
              </a:rPr>
            </a:br>
            <a:r>
              <a:rPr lang="en-US" sz="4000" dirty="0" smtClean="0">
                <a:ln w="19050">
                  <a:noFill/>
                </a:ln>
                <a:solidFill>
                  <a:srgbClr val="FF0000"/>
                </a:solidFill>
                <a:effectLst>
                  <a:glow rad="228600">
                    <a:schemeClr val="accent4">
                      <a:satMod val="175000"/>
                      <a:alpha val="40000"/>
                    </a:schemeClr>
                  </a:glow>
                </a:effectLst>
                <a:latin typeface="Comic Sans MS" pitchFamily="66" charset="0"/>
                <a:ea typeface="GungsuhChe" pitchFamily="49" charset="-127"/>
              </a:rPr>
              <a:t/>
            </a:r>
            <a:br>
              <a:rPr lang="en-US" sz="4000" dirty="0" smtClean="0">
                <a:ln w="19050">
                  <a:noFill/>
                </a:ln>
                <a:solidFill>
                  <a:srgbClr val="FF0000"/>
                </a:solidFill>
                <a:effectLst>
                  <a:glow rad="228600">
                    <a:schemeClr val="accent4">
                      <a:satMod val="175000"/>
                      <a:alpha val="40000"/>
                    </a:schemeClr>
                  </a:glow>
                </a:effectLst>
                <a:latin typeface="Comic Sans MS" pitchFamily="66" charset="0"/>
                <a:ea typeface="GungsuhChe" pitchFamily="49" charset="-127"/>
              </a:rPr>
            </a:br>
            <a:r>
              <a:rPr lang="en-US" sz="4000" dirty="0" smtClean="0">
                <a:ln w="19050">
                  <a:noFill/>
                </a:ln>
                <a:solidFill>
                  <a:srgbClr val="C00000"/>
                </a:solidFill>
                <a:effectLst>
                  <a:glow rad="228600">
                    <a:schemeClr val="accent4">
                      <a:satMod val="175000"/>
                      <a:alpha val="40000"/>
                    </a:schemeClr>
                  </a:glow>
                </a:effectLst>
                <a:latin typeface="Comic Sans MS" pitchFamily="66" charset="0"/>
                <a:ea typeface="GungsuhChe" pitchFamily="49" charset="-127"/>
              </a:rPr>
              <a:t>The 3rd station – A Consultation of the Doctor.</a:t>
            </a:r>
            <a:r>
              <a:rPr lang="en-US" dirty="0" smtClean="0">
                <a:latin typeface="Comic Sans MS" pitchFamily="66" charset="0"/>
              </a:rPr>
              <a:t/>
            </a:r>
            <a:br>
              <a:rPr lang="en-US" dirty="0" smtClean="0">
                <a:latin typeface="Comic Sans MS" pitchFamily="66" charset="0"/>
              </a:rPr>
            </a:br>
            <a:endParaRPr lang="ru-RU"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pintofart.com/data_images/56a9c763db1dc.jpg"/>
          <p:cNvPicPr>
            <a:picLocks noChangeAspect="1" noChangeArrowheads="1"/>
          </p:cNvPicPr>
          <p:nvPr/>
        </p:nvPicPr>
        <p:blipFill>
          <a:blip r:embed="rId2"/>
          <a:srcRect/>
          <a:stretch>
            <a:fillRect/>
          </a:stretch>
        </p:blipFill>
        <p:spPr bwMode="auto">
          <a:xfrm>
            <a:off x="0" y="-1"/>
            <a:ext cx="9144000" cy="6858001"/>
          </a:xfrm>
          <a:prstGeom prst="rect">
            <a:avLst/>
          </a:prstGeom>
          <a:noFill/>
          <a:effectLst>
            <a:softEdge rad="127000"/>
          </a:effectLst>
        </p:spPr>
      </p:pic>
      <p:sp>
        <p:nvSpPr>
          <p:cNvPr id="2" name="Заголовок 1"/>
          <p:cNvSpPr>
            <a:spLocks noGrp="1"/>
          </p:cNvSpPr>
          <p:nvPr>
            <p:ph type="title"/>
          </p:nvPr>
        </p:nvSpPr>
        <p:spPr>
          <a:xfrm>
            <a:off x="928662" y="1500174"/>
            <a:ext cx="7572428" cy="4368808"/>
          </a:xfrm>
        </p:spPr>
        <p:txBody>
          <a:bodyPr>
            <a:normAutofit fontScale="90000"/>
          </a:bodyPr>
          <a:lstStyle/>
          <a:p>
            <a:pPr algn="l">
              <a:lnSpc>
                <a:spcPct val="150000"/>
              </a:lnSpc>
            </a:pPr>
            <a:r>
              <a:rPr lang="en-US" sz="4400" dirty="0" smtClean="0">
                <a:ln w="28575">
                  <a:solidFill>
                    <a:srgbClr val="C00000"/>
                  </a:solidFill>
                </a:ln>
                <a:solidFill>
                  <a:srgbClr val="FF0000"/>
                </a:solidFill>
                <a:effectLst/>
                <a:latin typeface="Segoe Print" pitchFamily="2" charset="0"/>
              </a:rPr>
              <a:t>Health is better… </a:t>
            </a:r>
            <a:r>
              <a:rPr lang="uk-UA" sz="4400" dirty="0" smtClean="0">
                <a:ln w="28575">
                  <a:solidFill>
                    <a:srgbClr val="C00000"/>
                  </a:solidFill>
                </a:ln>
                <a:solidFill>
                  <a:srgbClr val="FF0000"/>
                </a:solidFill>
                <a:effectLst/>
                <a:latin typeface="Segoe Print" pitchFamily="2" charset="0"/>
              </a:rPr>
              <a:t/>
            </a:r>
            <a:br>
              <a:rPr lang="uk-UA" sz="4400" dirty="0" smtClean="0">
                <a:ln w="28575">
                  <a:solidFill>
                    <a:srgbClr val="C00000"/>
                  </a:solidFill>
                </a:ln>
                <a:solidFill>
                  <a:srgbClr val="FF0000"/>
                </a:solidFill>
                <a:effectLst/>
                <a:latin typeface="Segoe Print" pitchFamily="2" charset="0"/>
              </a:rPr>
            </a:br>
            <a:r>
              <a:rPr lang="en-US" sz="4400" dirty="0" smtClean="0">
                <a:ln w="28575">
                  <a:solidFill>
                    <a:srgbClr val="C00000"/>
                  </a:solidFill>
                </a:ln>
                <a:solidFill>
                  <a:srgbClr val="FF0000"/>
                </a:solidFill>
                <a:effectLst/>
                <a:latin typeface="Segoe Print" pitchFamily="2" charset="0"/>
              </a:rPr>
              <a:t>Early to bed, early to rise … </a:t>
            </a:r>
            <a:r>
              <a:rPr lang="uk-UA" sz="4400" dirty="0" smtClean="0">
                <a:ln w="28575">
                  <a:solidFill>
                    <a:srgbClr val="C00000"/>
                  </a:solidFill>
                </a:ln>
                <a:solidFill>
                  <a:srgbClr val="FF0000"/>
                </a:solidFill>
                <a:effectLst/>
                <a:latin typeface="Segoe Print" pitchFamily="2" charset="0"/>
              </a:rPr>
              <a:t/>
            </a:r>
            <a:br>
              <a:rPr lang="uk-UA" sz="4400" dirty="0" smtClean="0">
                <a:ln w="28575">
                  <a:solidFill>
                    <a:srgbClr val="C00000"/>
                  </a:solidFill>
                </a:ln>
                <a:solidFill>
                  <a:srgbClr val="FF0000"/>
                </a:solidFill>
                <a:effectLst/>
                <a:latin typeface="Segoe Print" pitchFamily="2" charset="0"/>
              </a:rPr>
            </a:br>
            <a:r>
              <a:rPr lang="en-US" sz="4400" dirty="0" smtClean="0">
                <a:ln w="28575">
                  <a:solidFill>
                    <a:srgbClr val="C00000"/>
                  </a:solidFill>
                </a:ln>
                <a:solidFill>
                  <a:srgbClr val="FF0000"/>
                </a:solidFill>
                <a:effectLst/>
                <a:latin typeface="Segoe Print" pitchFamily="2" charset="0"/>
              </a:rPr>
              <a:t>An apple a day  … </a:t>
            </a:r>
            <a:r>
              <a:rPr lang="uk-UA" sz="4400" dirty="0" smtClean="0">
                <a:ln w="28575">
                  <a:solidFill>
                    <a:srgbClr val="C00000"/>
                  </a:solidFill>
                </a:ln>
                <a:solidFill>
                  <a:srgbClr val="FF0000"/>
                </a:solidFill>
                <a:effectLst/>
                <a:latin typeface="Segoe Print" pitchFamily="2" charset="0"/>
              </a:rPr>
              <a:t/>
            </a:r>
            <a:br>
              <a:rPr lang="uk-UA" sz="4400" dirty="0" smtClean="0">
                <a:ln w="28575">
                  <a:solidFill>
                    <a:srgbClr val="C00000"/>
                  </a:solidFill>
                </a:ln>
                <a:solidFill>
                  <a:srgbClr val="FF0000"/>
                </a:solidFill>
                <a:effectLst/>
                <a:latin typeface="Segoe Print" pitchFamily="2" charset="0"/>
              </a:rPr>
            </a:br>
            <a:r>
              <a:rPr lang="en-US" sz="4400" dirty="0" smtClean="0">
                <a:ln w="28575">
                  <a:solidFill>
                    <a:srgbClr val="C00000"/>
                  </a:solidFill>
                </a:ln>
                <a:solidFill>
                  <a:srgbClr val="FF0000"/>
                </a:solidFill>
                <a:effectLst/>
                <a:latin typeface="Segoe Print" pitchFamily="2" charset="0"/>
              </a:rPr>
              <a:t>A sound mind </a:t>
            </a:r>
            <a:r>
              <a:rPr lang="uk-UA" sz="4400" dirty="0" smtClean="0">
                <a:ln w="28575">
                  <a:solidFill>
                    <a:srgbClr val="C00000"/>
                  </a:solidFill>
                </a:ln>
                <a:solidFill>
                  <a:srgbClr val="FF0000"/>
                </a:solidFill>
                <a:effectLst/>
                <a:latin typeface="Segoe Print" pitchFamily="2" charset="0"/>
              </a:rPr>
              <a:t>…</a:t>
            </a:r>
            <a:br>
              <a:rPr lang="uk-UA" sz="4400" dirty="0" smtClean="0">
                <a:ln w="28575">
                  <a:solidFill>
                    <a:srgbClr val="C00000"/>
                  </a:solidFill>
                </a:ln>
                <a:solidFill>
                  <a:srgbClr val="FF0000"/>
                </a:solidFill>
                <a:effectLst/>
                <a:latin typeface="Segoe Print" pitchFamily="2" charset="0"/>
              </a:rPr>
            </a:br>
            <a:r>
              <a:rPr lang="en-US" sz="4400" dirty="0" smtClean="0">
                <a:ln w="28575">
                  <a:solidFill>
                    <a:srgbClr val="C00000"/>
                  </a:solidFill>
                </a:ln>
                <a:solidFill>
                  <a:srgbClr val="FF0000"/>
                </a:solidFill>
                <a:effectLst/>
                <a:latin typeface="Segoe Print" pitchFamily="2" charset="0"/>
              </a:rPr>
              <a:t>Eat with pleasure</a:t>
            </a:r>
            <a:r>
              <a:rPr lang="uk-UA" sz="4400" dirty="0" smtClean="0">
                <a:ln w="28575">
                  <a:solidFill>
                    <a:srgbClr val="C00000"/>
                  </a:solidFill>
                </a:ln>
                <a:solidFill>
                  <a:srgbClr val="FF0000"/>
                </a:solidFill>
                <a:effectLst/>
                <a:latin typeface="Segoe Print" pitchFamily="2" charset="0"/>
              </a:rPr>
              <a:t>…</a:t>
            </a:r>
            <a:r>
              <a:rPr lang="uk-UA" dirty="0" smtClean="0"/>
              <a:t/>
            </a:r>
            <a:br>
              <a:rPr lang="uk-UA" dirty="0" smtClean="0"/>
            </a:b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7oom.ru/powerpoint/fon-dlya-prezentacii-vesna-03.jpg?ver=3.0"/>
          <p:cNvPicPr>
            <a:picLocks noChangeAspect="1" noChangeArrowheads="1"/>
          </p:cNvPicPr>
          <p:nvPr/>
        </p:nvPicPr>
        <p:blipFill>
          <a:blip r:embed="rId2"/>
          <a:srcRect b="2083"/>
          <a:stretch>
            <a:fillRect/>
          </a:stretch>
        </p:blipFill>
        <p:spPr bwMode="auto">
          <a:xfrm rot="10800000">
            <a:off x="0" y="0"/>
            <a:ext cx="9144000" cy="6858000"/>
          </a:xfrm>
          <a:prstGeom prst="rect">
            <a:avLst/>
          </a:prstGeom>
          <a:noFill/>
          <a:effectLst>
            <a:softEdge rad="317500"/>
          </a:effectLst>
        </p:spPr>
      </p:pic>
      <p:sp>
        <p:nvSpPr>
          <p:cNvPr id="2" name="Заголовок 1"/>
          <p:cNvSpPr>
            <a:spLocks noGrp="1"/>
          </p:cNvSpPr>
          <p:nvPr>
            <p:ph type="title"/>
          </p:nvPr>
        </p:nvSpPr>
        <p:spPr>
          <a:xfrm>
            <a:off x="642910" y="3071810"/>
            <a:ext cx="8229600" cy="1143000"/>
          </a:xfrm>
        </p:spPr>
        <p:txBody>
          <a:bodyPr>
            <a:normAutofit fontScale="90000"/>
          </a:bodyPr>
          <a:lstStyle/>
          <a:p>
            <a:pPr algn="l"/>
            <a:r>
              <a:rPr lang="uk-UA" dirty="0" smtClean="0"/>
              <a:t> </a:t>
            </a:r>
            <a:r>
              <a:rPr lang="en-US" dirty="0" smtClean="0">
                <a:ln w="6350">
                  <a:solidFill>
                    <a:srgbClr val="FFFF00"/>
                  </a:solidFill>
                </a:ln>
                <a:solidFill>
                  <a:srgbClr val="C00000"/>
                </a:solidFill>
                <a:effectLst>
                  <a:glow rad="228600">
                    <a:schemeClr val="accent4">
                      <a:satMod val="175000"/>
                      <a:alpha val="40000"/>
                    </a:schemeClr>
                  </a:glow>
                </a:effectLst>
              </a:rPr>
              <a:t>We ... drink water.</a:t>
            </a:r>
            <a:r>
              <a:rPr lang="ru-RU" dirty="0" smtClean="0">
                <a:ln w="6350">
                  <a:solidFill>
                    <a:srgbClr val="FFFF00"/>
                  </a:solidFill>
                </a:ln>
                <a:solidFill>
                  <a:srgbClr val="C00000"/>
                </a:solidFill>
                <a:effectLst>
                  <a:glow rad="228600">
                    <a:schemeClr val="accent4">
                      <a:satMod val="175000"/>
                      <a:alpha val="40000"/>
                    </a:schemeClr>
                  </a:glow>
                </a:effectLst>
              </a:rPr>
              <a:t/>
            </a:r>
            <a:br>
              <a:rPr lang="ru-RU" dirty="0" smtClean="0">
                <a:ln w="6350">
                  <a:solidFill>
                    <a:srgbClr val="FFFF00"/>
                  </a:solidFill>
                </a:ln>
                <a:solidFill>
                  <a:srgbClr val="C00000"/>
                </a:solidFill>
                <a:effectLst>
                  <a:glow rad="228600">
                    <a:schemeClr val="accent4">
                      <a:satMod val="175000"/>
                      <a:alpha val="40000"/>
                    </a:schemeClr>
                  </a:glow>
                </a:effectLst>
              </a:rPr>
            </a:br>
            <a:r>
              <a:rPr lang="en-US" dirty="0" smtClean="0">
                <a:ln w="6350">
                  <a:solidFill>
                    <a:srgbClr val="FFFF00"/>
                  </a:solidFill>
                </a:ln>
                <a:solidFill>
                  <a:srgbClr val="C00000"/>
                </a:solidFill>
                <a:effectLst>
                  <a:glow rad="228600">
                    <a:schemeClr val="accent4">
                      <a:satMod val="175000"/>
                      <a:alpha val="40000"/>
                    </a:schemeClr>
                  </a:glow>
                </a:effectLst>
              </a:rPr>
              <a:t> We... eat fast or junk food.</a:t>
            </a:r>
            <a:r>
              <a:rPr lang="ru-RU" dirty="0" smtClean="0">
                <a:ln w="6350">
                  <a:solidFill>
                    <a:srgbClr val="FFFF00"/>
                  </a:solidFill>
                </a:ln>
                <a:solidFill>
                  <a:srgbClr val="C00000"/>
                </a:solidFill>
                <a:effectLst>
                  <a:glow rad="228600">
                    <a:schemeClr val="accent4">
                      <a:satMod val="175000"/>
                      <a:alpha val="40000"/>
                    </a:schemeClr>
                  </a:glow>
                </a:effectLst>
              </a:rPr>
              <a:t/>
            </a:r>
            <a:br>
              <a:rPr lang="ru-RU" dirty="0" smtClean="0">
                <a:ln w="6350">
                  <a:solidFill>
                    <a:srgbClr val="FFFF00"/>
                  </a:solidFill>
                </a:ln>
                <a:solidFill>
                  <a:srgbClr val="C00000"/>
                </a:solidFill>
                <a:effectLst>
                  <a:glow rad="228600">
                    <a:schemeClr val="accent4">
                      <a:satMod val="175000"/>
                      <a:alpha val="40000"/>
                    </a:schemeClr>
                  </a:glow>
                </a:effectLst>
              </a:rPr>
            </a:br>
            <a:r>
              <a:rPr lang="en-US" dirty="0" smtClean="0">
                <a:ln w="6350">
                  <a:solidFill>
                    <a:srgbClr val="FFFF00"/>
                  </a:solidFill>
                </a:ln>
                <a:solidFill>
                  <a:srgbClr val="C00000"/>
                </a:solidFill>
                <a:effectLst>
                  <a:glow rad="228600">
                    <a:schemeClr val="accent4">
                      <a:satMod val="175000"/>
                      <a:alpha val="40000"/>
                    </a:schemeClr>
                  </a:glow>
                </a:effectLst>
              </a:rPr>
              <a:t> We ... eat a lot of sugar. </a:t>
            </a:r>
            <a:r>
              <a:rPr lang="ru-RU" dirty="0" smtClean="0">
                <a:ln w="6350">
                  <a:solidFill>
                    <a:srgbClr val="FFFF00"/>
                  </a:solidFill>
                </a:ln>
                <a:solidFill>
                  <a:srgbClr val="C00000"/>
                </a:solidFill>
                <a:effectLst>
                  <a:glow rad="228600">
                    <a:schemeClr val="accent4">
                      <a:satMod val="175000"/>
                      <a:alpha val="40000"/>
                    </a:schemeClr>
                  </a:glow>
                </a:effectLst>
              </a:rPr>
              <a:t/>
            </a:r>
            <a:br>
              <a:rPr lang="ru-RU" dirty="0" smtClean="0">
                <a:ln w="6350">
                  <a:solidFill>
                    <a:srgbClr val="FFFF00"/>
                  </a:solidFill>
                </a:ln>
                <a:solidFill>
                  <a:srgbClr val="C00000"/>
                </a:solidFill>
                <a:effectLst>
                  <a:glow rad="228600">
                    <a:schemeClr val="accent4">
                      <a:satMod val="175000"/>
                      <a:alpha val="40000"/>
                    </a:schemeClr>
                  </a:glow>
                </a:effectLst>
              </a:rPr>
            </a:br>
            <a:r>
              <a:rPr lang="en-US" dirty="0" smtClean="0">
                <a:ln w="6350">
                  <a:solidFill>
                    <a:srgbClr val="FFFF00"/>
                  </a:solidFill>
                </a:ln>
                <a:solidFill>
                  <a:srgbClr val="C00000"/>
                </a:solidFill>
                <a:effectLst>
                  <a:glow rad="228600">
                    <a:schemeClr val="accent4">
                      <a:satMod val="175000"/>
                      <a:alpha val="40000"/>
                    </a:schemeClr>
                  </a:glow>
                </a:effectLst>
              </a:rPr>
              <a:t> We ... prepare food ourselves at home. </a:t>
            </a:r>
            <a:r>
              <a:rPr lang="ru-RU" dirty="0" smtClean="0">
                <a:ln w="6350">
                  <a:solidFill>
                    <a:srgbClr val="FFFF00"/>
                  </a:solidFill>
                </a:ln>
                <a:solidFill>
                  <a:srgbClr val="C00000"/>
                </a:solidFill>
                <a:effectLst>
                  <a:glow rad="228600">
                    <a:schemeClr val="accent4">
                      <a:satMod val="175000"/>
                      <a:alpha val="40000"/>
                    </a:schemeClr>
                  </a:glow>
                </a:effectLst>
              </a:rPr>
              <a:t/>
            </a:r>
            <a:br>
              <a:rPr lang="ru-RU" dirty="0" smtClean="0">
                <a:ln w="6350">
                  <a:solidFill>
                    <a:srgbClr val="FFFF00"/>
                  </a:solidFill>
                </a:ln>
                <a:solidFill>
                  <a:srgbClr val="C00000"/>
                </a:solidFill>
                <a:effectLst>
                  <a:glow rad="228600">
                    <a:schemeClr val="accent4">
                      <a:satMod val="175000"/>
                      <a:alpha val="40000"/>
                    </a:schemeClr>
                  </a:glow>
                </a:effectLst>
              </a:rPr>
            </a:br>
            <a:r>
              <a:rPr lang="en-US" dirty="0" smtClean="0">
                <a:ln w="6350">
                  <a:solidFill>
                    <a:srgbClr val="FFFF00"/>
                  </a:solidFill>
                </a:ln>
                <a:solidFill>
                  <a:srgbClr val="C00000"/>
                </a:solidFill>
                <a:effectLst>
                  <a:glow rad="228600">
                    <a:schemeClr val="accent4">
                      <a:satMod val="175000"/>
                      <a:alpha val="40000"/>
                    </a:schemeClr>
                  </a:glow>
                </a:effectLst>
              </a:rPr>
              <a:t> We ... eat at night.</a:t>
            </a:r>
            <a:r>
              <a:rPr lang="ru-RU" dirty="0" smtClean="0">
                <a:ln w="6350">
                  <a:solidFill>
                    <a:srgbClr val="FFFF00"/>
                  </a:solidFill>
                </a:ln>
                <a:solidFill>
                  <a:srgbClr val="C00000"/>
                </a:solidFill>
                <a:effectLst>
                  <a:glow rad="228600">
                    <a:schemeClr val="accent4">
                      <a:satMod val="175000"/>
                      <a:alpha val="40000"/>
                    </a:schemeClr>
                  </a:glow>
                </a:effectLst>
              </a:rPr>
              <a:t/>
            </a:r>
            <a:br>
              <a:rPr lang="ru-RU" dirty="0" smtClean="0">
                <a:ln w="6350">
                  <a:solidFill>
                    <a:srgbClr val="FFFF00"/>
                  </a:solidFill>
                </a:ln>
                <a:solidFill>
                  <a:srgbClr val="C00000"/>
                </a:solidFill>
                <a:effectLst>
                  <a:glow rad="228600">
                    <a:schemeClr val="accent4">
                      <a:satMod val="175000"/>
                      <a:alpha val="40000"/>
                    </a:schemeClr>
                  </a:glow>
                </a:effectLst>
              </a:rPr>
            </a:br>
            <a:r>
              <a:rPr lang="en-US" dirty="0" smtClean="0">
                <a:ln w="6350">
                  <a:solidFill>
                    <a:srgbClr val="FFFF00"/>
                  </a:solidFill>
                </a:ln>
                <a:solidFill>
                  <a:srgbClr val="C00000"/>
                </a:solidFill>
                <a:effectLst>
                  <a:glow rad="228600">
                    <a:schemeClr val="accent4">
                      <a:satMod val="175000"/>
                      <a:alpha val="40000"/>
                    </a:schemeClr>
                  </a:glow>
                </a:effectLst>
              </a:rPr>
              <a:t> We ... eat at least three times a day.</a:t>
            </a:r>
            <a:r>
              <a:rPr lang="ru-RU" dirty="0" smtClean="0">
                <a:ln w="6350">
                  <a:solidFill>
                    <a:srgbClr val="FFFF00"/>
                  </a:solidFill>
                </a:ln>
                <a:solidFill>
                  <a:srgbClr val="C00000"/>
                </a:solidFill>
                <a:effectLst>
                  <a:glow rad="228600">
                    <a:schemeClr val="accent4">
                      <a:satMod val="175000"/>
                      <a:alpha val="40000"/>
                    </a:schemeClr>
                  </a:glow>
                </a:effectLst>
              </a:rPr>
              <a:t/>
            </a:r>
            <a:br>
              <a:rPr lang="ru-RU" dirty="0" smtClean="0">
                <a:ln w="6350">
                  <a:solidFill>
                    <a:srgbClr val="FFFF00"/>
                  </a:solidFill>
                </a:ln>
                <a:solidFill>
                  <a:srgbClr val="C00000"/>
                </a:solidFill>
                <a:effectLst>
                  <a:glow rad="228600">
                    <a:schemeClr val="accent4">
                      <a:satMod val="175000"/>
                      <a:alpha val="40000"/>
                    </a:schemeClr>
                  </a:glow>
                </a:effectLst>
              </a:rPr>
            </a:br>
            <a:r>
              <a:rPr lang="en-US" dirty="0" smtClean="0">
                <a:ln w="6350">
                  <a:solidFill>
                    <a:srgbClr val="FFFF00"/>
                  </a:solidFill>
                </a:ln>
                <a:solidFill>
                  <a:srgbClr val="C00000"/>
                </a:solidFill>
                <a:effectLst>
                  <a:glow rad="228600">
                    <a:schemeClr val="accent4">
                      <a:satMod val="175000"/>
                      <a:alpha val="40000"/>
                    </a:schemeClr>
                  </a:glow>
                </a:effectLst>
              </a:rPr>
              <a:t> We... drink cold water.</a:t>
            </a:r>
            <a:r>
              <a:rPr lang="ru-RU" dirty="0" smtClean="0">
                <a:ln w="6350">
                  <a:solidFill>
                    <a:srgbClr val="FFFF00"/>
                  </a:solidFill>
                </a:ln>
                <a:solidFill>
                  <a:srgbClr val="C00000"/>
                </a:solidFill>
                <a:effectLst>
                  <a:glow rad="228600">
                    <a:schemeClr val="accent4">
                      <a:satMod val="175000"/>
                      <a:alpha val="40000"/>
                    </a:schemeClr>
                  </a:glow>
                </a:effectLst>
              </a:rPr>
              <a:t/>
            </a:r>
            <a:br>
              <a:rPr lang="ru-RU" dirty="0" smtClean="0">
                <a:ln w="6350">
                  <a:solidFill>
                    <a:srgbClr val="FFFF00"/>
                  </a:solidFill>
                </a:ln>
                <a:solidFill>
                  <a:srgbClr val="C00000"/>
                </a:solidFill>
                <a:effectLst>
                  <a:glow rad="228600">
                    <a:schemeClr val="accent4">
                      <a:satMod val="175000"/>
                      <a:alpha val="40000"/>
                    </a:schemeClr>
                  </a:glow>
                </a:effectLst>
              </a:rPr>
            </a:br>
            <a:r>
              <a:rPr lang="en-US" dirty="0" smtClean="0">
                <a:ln w="6350">
                  <a:solidFill>
                    <a:srgbClr val="FFFF00"/>
                  </a:solidFill>
                </a:ln>
                <a:solidFill>
                  <a:srgbClr val="C00000"/>
                </a:solidFill>
                <a:effectLst>
                  <a:glow rad="228600">
                    <a:schemeClr val="accent4">
                      <a:satMod val="175000"/>
                      <a:alpha val="40000"/>
                    </a:schemeClr>
                  </a:glow>
                </a:effectLst>
              </a:rPr>
              <a:t> We ... keep to a diet.</a:t>
            </a:r>
            <a:r>
              <a:rPr lang="ru-RU" dirty="0" smtClean="0">
                <a:ln w="6350">
                  <a:solidFill>
                    <a:srgbClr val="FFFF00"/>
                  </a:solidFill>
                </a:ln>
                <a:solidFill>
                  <a:srgbClr val="C00000"/>
                </a:solidFill>
                <a:effectLst>
                  <a:glow rad="228600">
                    <a:schemeClr val="accent4">
                      <a:satMod val="175000"/>
                      <a:alpha val="40000"/>
                    </a:schemeClr>
                  </a:glow>
                </a:effectLst>
              </a:rPr>
              <a:t/>
            </a:r>
            <a:br>
              <a:rPr lang="ru-RU" dirty="0" smtClean="0">
                <a:ln w="6350">
                  <a:solidFill>
                    <a:srgbClr val="FFFF00"/>
                  </a:solidFill>
                </a:ln>
                <a:solidFill>
                  <a:srgbClr val="C00000"/>
                </a:solidFill>
                <a:effectLst>
                  <a:glow rad="228600">
                    <a:schemeClr val="accent4">
                      <a:satMod val="175000"/>
                      <a:alpha val="40000"/>
                    </a:schemeClr>
                  </a:glow>
                </a:effectLst>
              </a:rPr>
            </a:br>
            <a:r>
              <a:rPr lang="en-US" dirty="0" smtClean="0">
                <a:ln w="6350">
                  <a:solidFill>
                    <a:srgbClr val="FFFF00"/>
                  </a:solidFill>
                </a:ln>
                <a:solidFill>
                  <a:srgbClr val="C00000"/>
                </a:solidFill>
                <a:effectLst>
                  <a:glow rad="228600">
                    <a:schemeClr val="accent4">
                      <a:satMod val="175000"/>
                      <a:alpha val="40000"/>
                    </a:schemeClr>
                  </a:glow>
                </a:effectLst>
              </a:rPr>
              <a:t> We ... drink much lemonade.</a:t>
            </a:r>
            <a:r>
              <a:rPr lang="ru-RU" dirty="0" smtClean="0">
                <a:ln w="6350">
                  <a:solidFill>
                    <a:srgbClr val="FFFF00"/>
                  </a:solidFill>
                </a:ln>
                <a:solidFill>
                  <a:srgbClr val="C00000"/>
                </a:solidFill>
                <a:effectLst>
                  <a:glow rad="228600">
                    <a:schemeClr val="accent4">
                      <a:satMod val="175000"/>
                      <a:alpha val="40000"/>
                    </a:schemeClr>
                  </a:glow>
                </a:effectLst>
              </a:rPr>
              <a:t/>
            </a:r>
            <a:br>
              <a:rPr lang="ru-RU" dirty="0" smtClean="0">
                <a:ln w="6350">
                  <a:solidFill>
                    <a:srgbClr val="FFFF00"/>
                  </a:solidFill>
                </a:ln>
                <a:solidFill>
                  <a:srgbClr val="C00000"/>
                </a:solidFill>
                <a:effectLst>
                  <a:glow rad="228600">
                    <a:schemeClr val="accent4">
                      <a:satMod val="175000"/>
                      <a:alpha val="40000"/>
                    </a:schemeClr>
                  </a:glow>
                </a:effectLst>
              </a:rPr>
            </a:br>
            <a:r>
              <a:rPr lang="en-US" dirty="0" smtClean="0">
                <a:ln w="6350">
                  <a:solidFill>
                    <a:srgbClr val="FFFF00"/>
                  </a:solidFill>
                </a:ln>
                <a:solidFill>
                  <a:srgbClr val="C00000"/>
                </a:solidFill>
                <a:effectLst>
                  <a:glow rad="228600">
                    <a:schemeClr val="accent4">
                      <a:satMod val="175000"/>
                      <a:alpha val="40000"/>
                    </a:schemeClr>
                  </a:glow>
                </a:effectLst>
              </a:rPr>
              <a:t> We ... eat vegetables and fruit.</a:t>
            </a:r>
            <a:r>
              <a:rPr lang="ru-RU" dirty="0" smtClean="0">
                <a:effectLst/>
              </a:rPr>
              <a:t/>
            </a:r>
            <a:br>
              <a:rPr lang="ru-RU" dirty="0" smtClean="0">
                <a:effectLst/>
              </a:rPr>
            </a:br>
            <a:endParaRPr lang="ru-RU" dirty="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ditina.com.ua/02-91.jpg"/>
          <p:cNvPicPr>
            <a:picLocks noChangeAspect="1" noChangeArrowheads="1"/>
          </p:cNvPicPr>
          <p:nvPr/>
        </p:nvPicPr>
        <p:blipFill>
          <a:blip r:embed="rId2"/>
          <a:srcRect/>
          <a:stretch>
            <a:fillRect/>
          </a:stretch>
        </p:blipFill>
        <p:spPr bwMode="auto">
          <a:xfrm>
            <a:off x="0" y="1"/>
            <a:ext cx="9144000" cy="6858000"/>
          </a:xfrm>
          <a:prstGeom prst="rect">
            <a:avLst/>
          </a:prstGeom>
          <a:noFill/>
          <a:effectLst>
            <a:softEdge rad="317500"/>
          </a:effectLst>
        </p:spPr>
      </p:pic>
      <p:pic>
        <p:nvPicPr>
          <p:cNvPr id="3" name="Рисунок 2" descr="https://files.brightside.me/files/news/part_5/53205/821905-foodpicture-650-a542d8629a-1484633517.jpg"/>
          <p:cNvPicPr/>
          <p:nvPr/>
        </p:nvPicPr>
        <p:blipFill>
          <a:blip r:embed="rId3"/>
          <a:srcRect/>
          <a:stretch>
            <a:fillRect/>
          </a:stretch>
        </p:blipFill>
        <p:spPr bwMode="auto">
          <a:xfrm>
            <a:off x="2000232" y="0"/>
            <a:ext cx="7143768" cy="6858000"/>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http://kolesnikovalud.ucoz.ru/_ph/4/472186844.jpg"/>
          <p:cNvPicPr>
            <a:picLocks noChangeAspect="1" noChangeArrowheads="1"/>
          </p:cNvPicPr>
          <p:nvPr/>
        </p:nvPicPr>
        <p:blipFill>
          <a:blip r:embed="rId2"/>
          <a:srcRect/>
          <a:stretch>
            <a:fillRect/>
          </a:stretch>
        </p:blipFill>
        <p:spPr bwMode="auto">
          <a:xfrm>
            <a:off x="0" y="1"/>
            <a:ext cx="9144000" cy="6858000"/>
          </a:xfrm>
          <a:prstGeom prst="rect">
            <a:avLst/>
          </a:prstGeom>
          <a:noFill/>
          <a:effectLst>
            <a:softEdge rad="127000"/>
          </a:effectLst>
        </p:spPr>
      </p:pic>
      <p:sp>
        <p:nvSpPr>
          <p:cNvPr id="3" name="Заголовок 2"/>
          <p:cNvSpPr>
            <a:spLocks noGrp="1"/>
          </p:cNvSpPr>
          <p:nvPr>
            <p:ph type="title"/>
          </p:nvPr>
        </p:nvSpPr>
        <p:spPr>
          <a:xfrm>
            <a:off x="357158" y="2857496"/>
            <a:ext cx="8786842" cy="1143000"/>
          </a:xfrm>
        </p:spPr>
        <p:txBody>
          <a:bodyPr>
            <a:normAutofit fontScale="90000"/>
          </a:bodyPr>
          <a:lstStyle/>
          <a:p>
            <a:pPr algn="l">
              <a:lnSpc>
                <a:spcPct val="150000"/>
              </a:lnSpc>
            </a:pPr>
            <a:r>
              <a:rPr lang="en-US" sz="2800" dirty="0" smtClean="0">
                <a:ln w="28575">
                  <a:solidFill>
                    <a:srgbClr val="C00000"/>
                  </a:solidFill>
                </a:ln>
                <a:solidFill>
                  <a:srgbClr val="C00000"/>
                </a:solidFill>
                <a:effectLst/>
              </a:rPr>
              <a:t>Past Perfect Tense</a:t>
            </a:r>
            <a:r>
              <a:rPr lang="uk-UA" sz="2800" dirty="0" smtClean="0">
                <a:ln w="28575">
                  <a:solidFill>
                    <a:srgbClr val="C00000"/>
                  </a:solidFill>
                </a:ln>
                <a:solidFill>
                  <a:srgbClr val="C00000"/>
                </a:solidFill>
                <a:effectLst/>
              </a:rPr>
              <a:t> :</a:t>
            </a:r>
            <a:r>
              <a:rPr lang="en-US" sz="2800" dirty="0" smtClean="0">
                <a:ln w="6350">
                  <a:solidFill>
                    <a:schemeClr val="accent3">
                      <a:lumMod val="20000"/>
                      <a:lumOff val="80000"/>
                    </a:schemeClr>
                  </a:solidFill>
                </a:ln>
                <a:solidFill>
                  <a:schemeClr val="accent3">
                    <a:lumMod val="20000"/>
                    <a:lumOff val="80000"/>
                  </a:schemeClr>
                </a:solidFill>
                <a:effectLst/>
              </a:rPr>
              <a:t/>
            </a:r>
            <a:br>
              <a:rPr lang="en-US" sz="2800" dirty="0" smtClean="0">
                <a:ln w="6350">
                  <a:solidFill>
                    <a:schemeClr val="accent3">
                      <a:lumMod val="20000"/>
                      <a:lumOff val="80000"/>
                    </a:schemeClr>
                  </a:solidFill>
                </a:ln>
                <a:solidFill>
                  <a:schemeClr val="accent3">
                    <a:lumMod val="20000"/>
                    <a:lumOff val="80000"/>
                  </a:schemeClr>
                </a:solidFill>
                <a:effectLst/>
              </a:rPr>
            </a:br>
            <a:r>
              <a:rPr lang="en-US" sz="2800" dirty="0" smtClean="0">
                <a:ln w="28575">
                  <a:noFill/>
                </a:ln>
                <a:solidFill>
                  <a:schemeClr val="accent3">
                    <a:lumMod val="20000"/>
                    <a:lumOff val="80000"/>
                  </a:schemeClr>
                </a:solidFill>
                <a:effectLst/>
              </a:rPr>
              <a:t>1. Jane/looked/wonderful/after/she/to lose/a few kilos.</a:t>
            </a:r>
            <a:br>
              <a:rPr lang="en-US" sz="2800" dirty="0" smtClean="0">
                <a:ln w="28575">
                  <a:noFill/>
                </a:ln>
                <a:solidFill>
                  <a:schemeClr val="accent3">
                    <a:lumMod val="20000"/>
                    <a:lumOff val="80000"/>
                  </a:schemeClr>
                </a:solidFill>
                <a:effectLst/>
              </a:rPr>
            </a:br>
            <a:r>
              <a:rPr lang="en-US" sz="2800" dirty="0" smtClean="0">
                <a:ln w="28575">
                  <a:noFill/>
                </a:ln>
                <a:solidFill>
                  <a:schemeClr val="accent3">
                    <a:lumMod val="20000"/>
                    <a:lumOff val="80000"/>
                  </a:schemeClr>
                </a:solidFill>
                <a:effectLst/>
              </a:rPr>
              <a:t>2. I/to arrange/my visit to the gym/the day before.</a:t>
            </a:r>
            <a:br>
              <a:rPr lang="en-US" sz="2800" dirty="0" smtClean="0">
                <a:ln w="28575">
                  <a:noFill/>
                </a:ln>
                <a:solidFill>
                  <a:schemeClr val="accent3">
                    <a:lumMod val="20000"/>
                    <a:lumOff val="80000"/>
                  </a:schemeClr>
                </a:solidFill>
                <a:effectLst/>
              </a:rPr>
            </a:br>
            <a:r>
              <a:rPr lang="en-US" sz="2800" dirty="0" smtClean="0">
                <a:ln w="28575">
                  <a:noFill/>
                </a:ln>
                <a:solidFill>
                  <a:schemeClr val="accent3">
                    <a:lumMod val="20000"/>
                    <a:lumOff val="80000"/>
                  </a:schemeClr>
                </a:solidFill>
                <a:effectLst/>
              </a:rPr>
              <a:t>3. Tom /to injure/his leg/so /he /not skate /yesterday</a:t>
            </a:r>
            <a:br>
              <a:rPr lang="en-US" sz="2800" dirty="0" smtClean="0">
                <a:ln w="28575">
                  <a:noFill/>
                </a:ln>
                <a:solidFill>
                  <a:schemeClr val="accent3">
                    <a:lumMod val="20000"/>
                    <a:lumOff val="80000"/>
                  </a:schemeClr>
                </a:solidFill>
                <a:effectLst/>
              </a:rPr>
            </a:br>
            <a:r>
              <a:rPr lang="en-US" sz="2800" dirty="0" smtClean="0">
                <a:ln w="28575">
                  <a:noFill/>
                </a:ln>
                <a:solidFill>
                  <a:schemeClr val="accent3">
                    <a:lumMod val="20000"/>
                    <a:lumOff val="80000"/>
                  </a:schemeClr>
                </a:solidFill>
                <a:effectLst/>
              </a:rPr>
              <a:t>4. I/ to lose /so much weight/ because /I/ to begin/ exercising</a:t>
            </a:r>
            <a:br>
              <a:rPr lang="en-US" sz="2800" dirty="0" smtClean="0">
                <a:ln w="28575">
                  <a:noFill/>
                </a:ln>
                <a:solidFill>
                  <a:schemeClr val="accent3">
                    <a:lumMod val="20000"/>
                    <a:lumOff val="80000"/>
                  </a:schemeClr>
                </a:solidFill>
                <a:effectLst/>
              </a:rPr>
            </a:br>
            <a:r>
              <a:rPr lang="en-US" sz="2800" dirty="0" smtClean="0">
                <a:ln w="28575">
                  <a:noFill/>
                </a:ln>
                <a:solidFill>
                  <a:schemeClr val="accent3">
                    <a:lumMod val="20000"/>
                    <a:lumOff val="80000"/>
                  </a:schemeClr>
                </a:solidFill>
                <a:effectLst/>
              </a:rPr>
              <a:t>5. Kate / never/to play/ tennis/ until/ last week.</a:t>
            </a:r>
            <a:br>
              <a:rPr lang="en-US" sz="2800" dirty="0" smtClean="0">
                <a:ln w="28575">
                  <a:noFill/>
                </a:ln>
                <a:solidFill>
                  <a:schemeClr val="accent3">
                    <a:lumMod val="20000"/>
                    <a:lumOff val="80000"/>
                  </a:schemeClr>
                </a:solidFill>
                <a:effectLst/>
              </a:rPr>
            </a:br>
            <a:r>
              <a:rPr lang="en-US" sz="2800" dirty="0" smtClean="0">
                <a:ln w="28575">
                  <a:noFill/>
                </a:ln>
                <a:solidFill>
                  <a:schemeClr val="accent3">
                    <a:lumMod val="20000"/>
                    <a:lumOff val="80000"/>
                  </a:schemeClr>
                </a:solidFill>
                <a:effectLst/>
              </a:rPr>
              <a:t>6.Linda / to want/ a ball/ but/ she/ to receive/ a book.</a:t>
            </a:r>
            <a:br>
              <a:rPr lang="en-US" sz="2800" dirty="0" smtClean="0">
                <a:ln w="28575">
                  <a:noFill/>
                </a:ln>
                <a:solidFill>
                  <a:schemeClr val="accent3">
                    <a:lumMod val="20000"/>
                    <a:lumOff val="80000"/>
                  </a:schemeClr>
                </a:solidFill>
                <a:effectLst/>
              </a:rPr>
            </a:br>
            <a:r>
              <a:rPr lang="en-US" sz="2800" dirty="0" smtClean="0">
                <a:ln w="28575">
                  <a:noFill/>
                </a:ln>
                <a:solidFill>
                  <a:schemeClr val="accent3">
                    <a:lumMod val="20000"/>
                    <a:lumOff val="80000"/>
                  </a:schemeClr>
                </a:solidFill>
                <a:effectLst/>
              </a:rPr>
              <a:t>7. She/to hope/ that/ I/to do/ morning /exercises.</a:t>
            </a:r>
            <a:br>
              <a:rPr lang="en-US" sz="2800" dirty="0" smtClean="0">
                <a:ln w="28575">
                  <a:noFill/>
                </a:ln>
                <a:solidFill>
                  <a:schemeClr val="accent3">
                    <a:lumMod val="20000"/>
                    <a:lumOff val="80000"/>
                  </a:schemeClr>
                </a:solidFill>
                <a:effectLst/>
              </a:rPr>
            </a:br>
            <a:r>
              <a:rPr lang="en-US" sz="2800" dirty="0" smtClean="0">
                <a:ln w="28575">
                  <a:noFill/>
                </a:ln>
                <a:solidFill>
                  <a:schemeClr val="accent3">
                    <a:lumMod val="20000"/>
                    <a:lumOff val="80000"/>
                  </a:schemeClr>
                </a:solidFill>
                <a:effectLst/>
              </a:rPr>
              <a:t>8. He/ to understand/ that/they/ to win / the match. </a:t>
            </a:r>
            <a:endParaRPr lang="en-US" sz="2800" dirty="0">
              <a:ln w="28575">
                <a:noFill/>
              </a:ln>
              <a:solidFill>
                <a:schemeClr val="accent3">
                  <a:lumMod val="20000"/>
                  <a:lumOff val="80000"/>
                </a:schemeClr>
              </a:solidFill>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myfreephotoshop.com/wp-content/uploads/2014/01/7113.jpg"/>
          <p:cNvPicPr>
            <a:picLocks noChangeAspect="1" noChangeArrowheads="1"/>
          </p:cNvPicPr>
          <p:nvPr/>
        </p:nvPicPr>
        <p:blipFill>
          <a:blip r:embed="rId2"/>
          <a:srcRect/>
          <a:stretch>
            <a:fillRect/>
          </a:stretch>
        </p:blipFill>
        <p:spPr bwMode="auto">
          <a:xfrm>
            <a:off x="0" y="1"/>
            <a:ext cx="9144000" cy="6858000"/>
          </a:xfrm>
          <a:prstGeom prst="rect">
            <a:avLst/>
          </a:prstGeom>
          <a:noFill/>
          <a:effectLst>
            <a:softEdge rad="317500"/>
          </a:effectLst>
        </p:spPr>
      </p:pic>
      <p:sp>
        <p:nvSpPr>
          <p:cNvPr id="2" name="Заголовок 1"/>
          <p:cNvSpPr>
            <a:spLocks noGrp="1"/>
          </p:cNvSpPr>
          <p:nvPr>
            <p:ph type="title"/>
          </p:nvPr>
        </p:nvSpPr>
        <p:spPr>
          <a:xfrm>
            <a:off x="214282" y="1428736"/>
            <a:ext cx="8501122" cy="5857916"/>
          </a:xfrm>
        </p:spPr>
        <p:txBody>
          <a:bodyPr>
            <a:normAutofit fontScale="90000"/>
          </a:bodyPr>
          <a:lstStyle/>
          <a:p>
            <a:pPr algn="l"/>
            <a:r>
              <a:rPr lang="en-US" dirty="0" smtClean="0">
                <a:solidFill>
                  <a:srgbClr val="002060"/>
                </a:solidFill>
                <a:effectLst/>
              </a:rPr>
              <a:t>“</a:t>
            </a:r>
            <a:r>
              <a:rPr lang="en-US" sz="2700" dirty="0" smtClean="0">
                <a:solidFill>
                  <a:srgbClr val="002060"/>
                </a:solidFill>
                <a:effectLst/>
              </a:rPr>
              <a:t>Give it a name”:</a:t>
            </a:r>
            <a:r>
              <a:rPr lang="uk-UA" sz="2700" dirty="0" smtClean="0">
                <a:solidFill>
                  <a:srgbClr val="002060"/>
                </a:solidFill>
                <a:effectLst/>
              </a:rPr>
              <a:t/>
            </a:r>
            <a:br>
              <a:rPr lang="uk-UA" sz="2700" dirty="0" smtClean="0">
                <a:solidFill>
                  <a:srgbClr val="002060"/>
                </a:solidFill>
                <a:effectLst/>
              </a:rPr>
            </a:br>
            <a:r>
              <a:rPr lang="en-US" sz="2700" dirty="0" smtClean="0">
                <a:solidFill>
                  <a:srgbClr val="002060"/>
                </a:solidFill>
                <a:effectLst/>
              </a:rPr>
              <a:t/>
            </a:r>
            <a:br>
              <a:rPr lang="en-US" sz="2700" dirty="0" smtClean="0">
                <a:solidFill>
                  <a:srgbClr val="002060"/>
                </a:solidFill>
                <a:effectLst/>
              </a:rPr>
            </a:br>
            <a:r>
              <a:rPr lang="en-US" sz="2700" dirty="0" smtClean="0">
                <a:solidFill>
                  <a:schemeClr val="accent1">
                    <a:lumMod val="75000"/>
                  </a:schemeClr>
                </a:solidFill>
                <a:effectLst>
                  <a:glow rad="228600">
                    <a:schemeClr val="accent4">
                      <a:satMod val="175000"/>
                      <a:alpha val="40000"/>
                    </a:schemeClr>
                  </a:glow>
                </a:effectLst>
              </a:rPr>
              <a:t>1.A person who needs a medical help. </a:t>
            </a:r>
            <a:br>
              <a:rPr lang="en-US" sz="2700" dirty="0" smtClean="0">
                <a:solidFill>
                  <a:schemeClr val="accent1">
                    <a:lumMod val="75000"/>
                  </a:schemeClr>
                </a:solidFill>
                <a:effectLst>
                  <a:glow rad="228600">
                    <a:schemeClr val="accent4">
                      <a:satMod val="175000"/>
                      <a:alpha val="40000"/>
                    </a:schemeClr>
                  </a:glow>
                </a:effectLst>
              </a:rPr>
            </a:br>
            <a:r>
              <a:rPr lang="en-US" sz="2700" dirty="0" smtClean="0">
                <a:solidFill>
                  <a:schemeClr val="accent1">
                    <a:lumMod val="75000"/>
                  </a:schemeClr>
                </a:solidFill>
                <a:effectLst>
                  <a:glow rad="228600">
                    <a:schemeClr val="accent4">
                      <a:satMod val="175000"/>
                      <a:alpha val="40000"/>
                    </a:schemeClr>
                  </a:glow>
                </a:effectLst>
              </a:rPr>
              <a:t>2.A person who gives a medical help. </a:t>
            </a:r>
            <a:br>
              <a:rPr lang="en-US" sz="2700" dirty="0" smtClean="0">
                <a:solidFill>
                  <a:schemeClr val="accent1">
                    <a:lumMod val="75000"/>
                  </a:schemeClr>
                </a:solidFill>
                <a:effectLst>
                  <a:glow rad="228600">
                    <a:schemeClr val="accent4">
                      <a:satMod val="175000"/>
                      <a:alpha val="40000"/>
                    </a:schemeClr>
                  </a:glow>
                </a:effectLst>
              </a:rPr>
            </a:br>
            <a:r>
              <a:rPr lang="en-US" sz="2700" dirty="0" smtClean="0">
                <a:solidFill>
                  <a:schemeClr val="accent1">
                    <a:lumMod val="75000"/>
                  </a:schemeClr>
                </a:solidFill>
                <a:effectLst>
                  <a:glow rad="228600">
                    <a:schemeClr val="accent4">
                      <a:satMod val="175000"/>
                      <a:alpha val="40000"/>
                    </a:schemeClr>
                  </a:glow>
                </a:effectLst>
              </a:rPr>
              <a:t>3.A movable organ in the mouth, used. </a:t>
            </a:r>
            <a:br>
              <a:rPr lang="en-US" sz="2700" dirty="0" smtClean="0">
                <a:solidFill>
                  <a:schemeClr val="accent1">
                    <a:lumMod val="75000"/>
                  </a:schemeClr>
                </a:solidFill>
                <a:effectLst>
                  <a:glow rad="228600">
                    <a:schemeClr val="accent4">
                      <a:satMod val="175000"/>
                      <a:alpha val="40000"/>
                    </a:schemeClr>
                  </a:glow>
                </a:effectLst>
              </a:rPr>
            </a:br>
            <a:r>
              <a:rPr lang="en-US" sz="2700" dirty="0" smtClean="0">
                <a:solidFill>
                  <a:schemeClr val="accent1">
                    <a:lumMod val="75000"/>
                  </a:schemeClr>
                </a:solidFill>
                <a:effectLst>
                  <a:glow rad="228600">
                    <a:schemeClr val="accent4">
                      <a:satMod val="175000"/>
                      <a:alpha val="40000"/>
                    </a:schemeClr>
                  </a:glow>
                </a:effectLst>
              </a:rPr>
              <a:t>4.The front of the neck. </a:t>
            </a:r>
            <a:br>
              <a:rPr lang="en-US" sz="2700" dirty="0" smtClean="0">
                <a:solidFill>
                  <a:schemeClr val="accent1">
                    <a:lumMod val="75000"/>
                  </a:schemeClr>
                </a:solidFill>
                <a:effectLst>
                  <a:glow rad="228600">
                    <a:schemeClr val="accent4">
                      <a:satMod val="175000"/>
                      <a:alpha val="40000"/>
                    </a:schemeClr>
                  </a:glow>
                </a:effectLst>
              </a:rPr>
            </a:br>
            <a:r>
              <a:rPr lang="en-US" sz="2700" dirty="0" smtClean="0">
                <a:solidFill>
                  <a:schemeClr val="accent1">
                    <a:lumMod val="75000"/>
                  </a:schemeClr>
                </a:solidFill>
                <a:effectLst>
                  <a:glow rad="228600">
                    <a:schemeClr val="accent4">
                      <a:satMod val="175000"/>
                      <a:alpha val="40000"/>
                    </a:schemeClr>
                  </a:glow>
                </a:effectLst>
              </a:rPr>
              <a:t>5.A muscular organ that pumps blood through the body.</a:t>
            </a:r>
            <a:br>
              <a:rPr lang="en-US" sz="2700" dirty="0" smtClean="0">
                <a:solidFill>
                  <a:schemeClr val="accent1">
                    <a:lumMod val="75000"/>
                  </a:schemeClr>
                </a:solidFill>
                <a:effectLst>
                  <a:glow rad="228600">
                    <a:schemeClr val="accent4">
                      <a:satMod val="175000"/>
                      <a:alpha val="40000"/>
                    </a:schemeClr>
                  </a:glow>
                </a:effectLst>
              </a:rPr>
            </a:br>
            <a:r>
              <a:rPr lang="en-US" sz="2700" dirty="0" smtClean="0">
                <a:solidFill>
                  <a:schemeClr val="accent1">
                    <a:lumMod val="75000"/>
                  </a:schemeClr>
                </a:solidFill>
                <a:effectLst>
                  <a:glow rad="228600">
                    <a:schemeClr val="accent4">
                      <a:satMod val="175000"/>
                      <a:alpha val="40000"/>
                    </a:schemeClr>
                  </a:glow>
                </a:effectLst>
              </a:rPr>
              <a:t>6.An organ of breathing in the chest of  a man.</a:t>
            </a:r>
            <a:br>
              <a:rPr lang="en-US" sz="2700" dirty="0" smtClean="0">
                <a:solidFill>
                  <a:schemeClr val="accent1">
                    <a:lumMod val="75000"/>
                  </a:schemeClr>
                </a:solidFill>
                <a:effectLst>
                  <a:glow rad="228600">
                    <a:schemeClr val="accent4">
                      <a:satMod val="175000"/>
                      <a:alpha val="40000"/>
                    </a:schemeClr>
                  </a:glow>
                </a:effectLst>
              </a:rPr>
            </a:br>
            <a:r>
              <a:rPr lang="en-US" sz="2700" dirty="0" smtClean="0">
                <a:solidFill>
                  <a:schemeClr val="accent1">
                    <a:lumMod val="75000"/>
                  </a:schemeClr>
                </a:solidFill>
                <a:effectLst>
                  <a:glow rad="228600">
                    <a:schemeClr val="accent4">
                      <a:satMod val="175000"/>
                      <a:alpha val="40000"/>
                    </a:schemeClr>
                  </a:glow>
                </a:effectLst>
              </a:rPr>
              <a:t>7.A thing you take to recover.</a:t>
            </a:r>
            <a:br>
              <a:rPr lang="en-US" sz="2700" dirty="0" smtClean="0">
                <a:solidFill>
                  <a:schemeClr val="accent1">
                    <a:lumMod val="75000"/>
                  </a:schemeClr>
                </a:solidFill>
                <a:effectLst>
                  <a:glow rad="228600">
                    <a:schemeClr val="accent4">
                      <a:satMod val="175000"/>
                      <a:alpha val="40000"/>
                    </a:schemeClr>
                  </a:glow>
                </a:effectLst>
              </a:rPr>
            </a:br>
            <a:r>
              <a:rPr lang="en-US" sz="2700" dirty="0" smtClean="0">
                <a:solidFill>
                  <a:schemeClr val="accent1">
                    <a:lumMod val="75000"/>
                  </a:schemeClr>
                </a:solidFill>
                <a:effectLst>
                  <a:glow rad="228600">
                    <a:schemeClr val="accent4">
                      <a:satMod val="175000"/>
                      <a:alpha val="40000"/>
                    </a:schemeClr>
                  </a:glow>
                </a:effectLst>
              </a:rPr>
              <a:t>8.A state of being well. </a:t>
            </a:r>
            <a:br>
              <a:rPr lang="en-US" sz="2700" dirty="0" smtClean="0">
                <a:solidFill>
                  <a:schemeClr val="accent1">
                    <a:lumMod val="75000"/>
                  </a:schemeClr>
                </a:solidFill>
                <a:effectLst>
                  <a:glow rad="228600">
                    <a:schemeClr val="accent4">
                      <a:satMod val="175000"/>
                      <a:alpha val="40000"/>
                    </a:schemeClr>
                  </a:glow>
                </a:effectLst>
              </a:rPr>
            </a:br>
            <a:r>
              <a:rPr lang="en-US" sz="2700" dirty="0" smtClean="0">
                <a:solidFill>
                  <a:schemeClr val="accent1">
                    <a:lumMod val="75000"/>
                  </a:schemeClr>
                </a:solidFill>
                <a:effectLst>
                  <a:glow rad="228600">
                    <a:schemeClr val="accent4">
                      <a:satMod val="175000"/>
                      <a:alpha val="40000"/>
                    </a:schemeClr>
                  </a:glow>
                </a:effectLst>
              </a:rPr>
              <a:t>9.A small object designed for easy swallowing, some sort of medicine.</a:t>
            </a:r>
            <a:r>
              <a:rPr lang="en-US" dirty="0" smtClean="0">
                <a:solidFill>
                  <a:schemeClr val="accent1">
                    <a:lumMod val="75000"/>
                  </a:schemeClr>
                </a:solidFill>
                <a:effectLst>
                  <a:glow rad="228600">
                    <a:schemeClr val="accent4">
                      <a:satMod val="175000"/>
                      <a:alpha val="40000"/>
                    </a:schemeClr>
                  </a:glow>
                </a:effectLst>
              </a:rPr>
              <a:t/>
            </a:r>
            <a:br>
              <a:rPr lang="en-US" dirty="0" smtClean="0">
                <a:solidFill>
                  <a:schemeClr val="accent1">
                    <a:lumMod val="75000"/>
                  </a:schemeClr>
                </a:solidFill>
                <a:effectLst>
                  <a:glow rad="228600">
                    <a:schemeClr val="accent4">
                      <a:satMod val="175000"/>
                      <a:alpha val="40000"/>
                    </a:schemeClr>
                  </a:glow>
                </a:effectLst>
              </a:rPr>
            </a:br>
            <a:endParaRPr lang="ru-RU" dirty="0">
              <a:solidFill>
                <a:schemeClr val="accent1">
                  <a:lumMod val="75000"/>
                </a:schemeClr>
              </a:solidFill>
              <a:effectLst>
                <a:glow rad="228600">
                  <a:schemeClr val="accent4">
                    <a:satMod val="175000"/>
                    <a:alpha val="40000"/>
                  </a:schemeClr>
                </a:glo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ru.lideone.com/cache/images/g/f/f62c6e1b4229a793c261598dd8d88d02.png"/>
          <p:cNvPicPr>
            <a:picLocks noChangeAspect="1" noChangeArrowheads="1"/>
          </p:cNvPicPr>
          <p:nvPr/>
        </p:nvPicPr>
        <p:blipFill>
          <a:blip r:embed="rId2"/>
          <a:srcRect/>
          <a:stretch>
            <a:fillRect/>
          </a:stretch>
        </p:blipFill>
        <p:spPr bwMode="auto">
          <a:xfrm>
            <a:off x="0" y="0"/>
            <a:ext cx="9144000" cy="6858000"/>
          </a:xfrm>
          <a:prstGeom prst="rect">
            <a:avLst/>
          </a:prstGeom>
          <a:noFill/>
          <a:effectLst>
            <a:softEdge rad="317500"/>
          </a:effectLst>
        </p:spPr>
      </p:pic>
      <p:sp>
        <p:nvSpPr>
          <p:cNvPr id="2" name="Заголовок 1"/>
          <p:cNvSpPr>
            <a:spLocks noGrp="1"/>
          </p:cNvSpPr>
          <p:nvPr>
            <p:ph type="title"/>
          </p:nvPr>
        </p:nvSpPr>
        <p:spPr>
          <a:xfrm>
            <a:off x="357158" y="2643182"/>
            <a:ext cx="8786842" cy="1143000"/>
          </a:xfrm>
        </p:spPr>
        <p:txBody>
          <a:bodyPr>
            <a:noAutofit/>
          </a:bodyPr>
          <a:lstStyle/>
          <a:p>
            <a:pPr algn="l"/>
            <a:r>
              <a:rPr lang="en-US" sz="2800" dirty="0" smtClean="0">
                <a:solidFill>
                  <a:srgbClr val="FF6600"/>
                </a:solidFill>
                <a:effectLst/>
              </a:rPr>
              <a:t>Disagree and correct the sentences:</a:t>
            </a:r>
            <a:r>
              <a:rPr lang="uk-UA" sz="2800" dirty="0" smtClean="0">
                <a:solidFill>
                  <a:srgbClr val="7030A0"/>
                </a:solidFill>
                <a:effectLst/>
              </a:rPr>
              <a:t/>
            </a:r>
            <a:br>
              <a:rPr lang="uk-UA" sz="2800" dirty="0" smtClean="0">
                <a:solidFill>
                  <a:srgbClr val="7030A0"/>
                </a:solidFill>
                <a:effectLst/>
              </a:rPr>
            </a:br>
            <a:r>
              <a:rPr lang="ru-RU" sz="2800" dirty="0" smtClean="0">
                <a:effectLst/>
              </a:rPr>
              <a:t/>
            </a:r>
            <a:br>
              <a:rPr lang="ru-RU" sz="2800" dirty="0" smtClean="0">
                <a:effectLst/>
              </a:rPr>
            </a:br>
            <a:r>
              <a:rPr lang="en-US" sz="2800" dirty="0" smtClean="0">
                <a:solidFill>
                  <a:srgbClr val="7030A0"/>
                </a:solidFill>
                <a:effectLst/>
              </a:rPr>
              <a:t>1.</a:t>
            </a:r>
            <a:r>
              <a:rPr lang="uk-UA" sz="2800" dirty="0" smtClean="0">
                <a:solidFill>
                  <a:srgbClr val="7030A0"/>
                </a:solidFill>
                <a:effectLst/>
              </a:rPr>
              <a:t> </a:t>
            </a:r>
            <a:r>
              <a:rPr lang="en-US" sz="2800" dirty="0" smtClean="0">
                <a:solidFill>
                  <a:srgbClr val="7030A0"/>
                </a:solidFill>
                <a:effectLst/>
              </a:rPr>
              <a:t>When I have a disease I go to see a teacher.</a:t>
            </a:r>
            <a:r>
              <a:rPr lang="ru-RU" sz="2800" dirty="0" smtClean="0">
                <a:solidFill>
                  <a:srgbClr val="7030A0"/>
                </a:solidFill>
                <a:effectLst/>
              </a:rPr>
              <a:t/>
            </a:r>
            <a:br>
              <a:rPr lang="ru-RU" sz="2800" dirty="0" smtClean="0">
                <a:solidFill>
                  <a:srgbClr val="7030A0"/>
                </a:solidFill>
                <a:effectLst/>
              </a:rPr>
            </a:br>
            <a:r>
              <a:rPr lang="en-US" sz="2800" dirty="0" smtClean="0">
                <a:solidFill>
                  <a:srgbClr val="7030A0"/>
                </a:solidFill>
                <a:effectLst/>
              </a:rPr>
              <a:t>2.</a:t>
            </a:r>
            <a:r>
              <a:rPr lang="uk-UA" sz="2800" dirty="0" smtClean="0">
                <a:solidFill>
                  <a:srgbClr val="7030A0"/>
                </a:solidFill>
                <a:effectLst/>
              </a:rPr>
              <a:t> </a:t>
            </a:r>
            <a:r>
              <a:rPr lang="en-US" sz="2800" dirty="0" smtClean="0">
                <a:solidFill>
                  <a:srgbClr val="7030A0"/>
                </a:solidFill>
                <a:effectLst/>
              </a:rPr>
              <a:t>I broke my nose while I was playing chess.</a:t>
            </a:r>
            <a:r>
              <a:rPr lang="ru-RU" sz="2800" dirty="0" smtClean="0">
                <a:solidFill>
                  <a:srgbClr val="7030A0"/>
                </a:solidFill>
                <a:effectLst/>
              </a:rPr>
              <a:t/>
            </a:r>
            <a:br>
              <a:rPr lang="ru-RU" sz="2800" dirty="0" smtClean="0">
                <a:solidFill>
                  <a:srgbClr val="7030A0"/>
                </a:solidFill>
                <a:effectLst/>
              </a:rPr>
            </a:br>
            <a:r>
              <a:rPr lang="en-US" sz="2800" dirty="0" smtClean="0">
                <a:solidFill>
                  <a:srgbClr val="7030A0"/>
                </a:solidFill>
                <a:effectLst/>
              </a:rPr>
              <a:t>3.</a:t>
            </a:r>
            <a:r>
              <a:rPr lang="uk-UA" sz="2800" dirty="0" smtClean="0">
                <a:solidFill>
                  <a:srgbClr val="7030A0"/>
                </a:solidFill>
                <a:effectLst/>
              </a:rPr>
              <a:t> </a:t>
            </a:r>
            <a:r>
              <a:rPr lang="en-US" sz="2800" dirty="0" smtClean="0">
                <a:solidFill>
                  <a:srgbClr val="7030A0"/>
                </a:solidFill>
                <a:effectLst/>
              </a:rPr>
              <a:t>A person is healthy when he has got a high temperature.</a:t>
            </a:r>
            <a:r>
              <a:rPr lang="ru-RU" sz="2800" dirty="0" smtClean="0">
                <a:solidFill>
                  <a:srgbClr val="7030A0"/>
                </a:solidFill>
                <a:effectLst/>
              </a:rPr>
              <a:t/>
            </a:r>
            <a:br>
              <a:rPr lang="ru-RU" sz="2800" dirty="0" smtClean="0">
                <a:solidFill>
                  <a:srgbClr val="7030A0"/>
                </a:solidFill>
                <a:effectLst/>
              </a:rPr>
            </a:br>
            <a:r>
              <a:rPr lang="en-US" sz="2800" dirty="0" smtClean="0">
                <a:solidFill>
                  <a:srgbClr val="7030A0"/>
                </a:solidFill>
                <a:effectLst/>
              </a:rPr>
              <a:t>4.</a:t>
            </a:r>
            <a:r>
              <a:rPr lang="uk-UA" sz="2800" dirty="0" smtClean="0">
                <a:solidFill>
                  <a:srgbClr val="7030A0"/>
                </a:solidFill>
                <a:effectLst/>
              </a:rPr>
              <a:t> </a:t>
            </a:r>
            <a:r>
              <a:rPr lang="en-US" sz="2800" dirty="0" smtClean="0">
                <a:solidFill>
                  <a:srgbClr val="7030A0"/>
                </a:solidFill>
                <a:effectLst/>
              </a:rPr>
              <a:t>I had a backache, so I went to the dentist.</a:t>
            </a:r>
            <a:r>
              <a:rPr lang="ru-RU" sz="2800" dirty="0" smtClean="0">
                <a:solidFill>
                  <a:srgbClr val="7030A0"/>
                </a:solidFill>
                <a:effectLst/>
              </a:rPr>
              <a:t/>
            </a:r>
            <a:br>
              <a:rPr lang="ru-RU" sz="2800" dirty="0" smtClean="0">
                <a:solidFill>
                  <a:srgbClr val="7030A0"/>
                </a:solidFill>
                <a:effectLst/>
              </a:rPr>
            </a:br>
            <a:r>
              <a:rPr lang="en-US" sz="2800" dirty="0" smtClean="0">
                <a:solidFill>
                  <a:srgbClr val="7030A0"/>
                </a:solidFill>
                <a:effectLst/>
              </a:rPr>
              <a:t>5.</a:t>
            </a:r>
            <a:r>
              <a:rPr lang="uk-UA" sz="2800" dirty="0" smtClean="0">
                <a:solidFill>
                  <a:srgbClr val="7030A0"/>
                </a:solidFill>
                <a:effectLst/>
              </a:rPr>
              <a:t> </a:t>
            </a:r>
            <a:r>
              <a:rPr lang="en-US" sz="2800" dirty="0" smtClean="0">
                <a:solidFill>
                  <a:srgbClr val="7030A0"/>
                </a:solidFill>
                <a:effectLst/>
              </a:rPr>
              <a:t>I took medicine because I was well.</a:t>
            </a:r>
            <a:r>
              <a:rPr lang="ru-RU" sz="2800" dirty="0" smtClean="0">
                <a:solidFill>
                  <a:srgbClr val="7030A0"/>
                </a:solidFill>
                <a:effectLst/>
              </a:rPr>
              <a:t/>
            </a:r>
            <a:br>
              <a:rPr lang="ru-RU" sz="2800" dirty="0" smtClean="0">
                <a:solidFill>
                  <a:srgbClr val="7030A0"/>
                </a:solidFill>
                <a:effectLst/>
              </a:rPr>
            </a:br>
            <a:r>
              <a:rPr lang="en-US" sz="2800" dirty="0" smtClean="0">
                <a:solidFill>
                  <a:srgbClr val="7030A0"/>
                </a:solidFill>
                <a:effectLst/>
              </a:rPr>
              <a:t>6. I have a sore throat , so I drink cold water.</a:t>
            </a:r>
            <a:r>
              <a:rPr lang="ru-RU" sz="2800" dirty="0" smtClean="0">
                <a:solidFill>
                  <a:srgbClr val="7030A0"/>
                </a:solidFill>
                <a:effectLst/>
              </a:rPr>
              <a:t/>
            </a:r>
            <a:br>
              <a:rPr lang="ru-RU" sz="2800" dirty="0" smtClean="0">
                <a:solidFill>
                  <a:srgbClr val="7030A0"/>
                </a:solidFill>
                <a:effectLst/>
              </a:rPr>
            </a:br>
            <a:r>
              <a:rPr lang="en-US" sz="2800" dirty="0" smtClean="0">
                <a:solidFill>
                  <a:srgbClr val="7030A0"/>
                </a:solidFill>
                <a:effectLst/>
              </a:rPr>
              <a:t>7. My leg is broken and I can play football.  </a:t>
            </a:r>
            <a:r>
              <a:rPr lang="ru-RU" sz="2800" dirty="0" smtClean="0">
                <a:solidFill>
                  <a:srgbClr val="7030A0"/>
                </a:solidFill>
                <a:effectLst/>
              </a:rPr>
              <a:t/>
            </a:r>
            <a:br>
              <a:rPr lang="ru-RU" sz="2800" dirty="0" smtClean="0">
                <a:solidFill>
                  <a:srgbClr val="7030A0"/>
                </a:solidFill>
                <a:effectLst/>
              </a:rPr>
            </a:br>
            <a:r>
              <a:rPr lang="en-US" sz="2800" dirty="0" smtClean="0">
                <a:solidFill>
                  <a:srgbClr val="7030A0"/>
                </a:solidFill>
                <a:effectLst/>
              </a:rPr>
              <a:t>8. Doctors work at school.</a:t>
            </a:r>
            <a:r>
              <a:rPr lang="ru-RU" sz="2800" dirty="0" smtClean="0">
                <a:solidFill>
                  <a:srgbClr val="7030A0"/>
                </a:solidFill>
                <a:effectLst/>
              </a:rPr>
              <a:t/>
            </a:r>
            <a:br>
              <a:rPr lang="ru-RU" sz="2800" dirty="0" smtClean="0">
                <a:solidFill>
                  <a:srgbClr val="7030A0"/>
                </a:solidFill>
                <a:effectLst/>
              </a:rPr>
            </a:br>
            <a:endParaRPr lang="ru-RU" sz="2800" dirty="0">
              <a:solidFill>
                <a:srgbClr val="7030A0"/>
              </a:solidFill>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ongwallpapers.com/Desktop-Wallpaper/green-wallpapers-desktop-For-Desktop-Wallpaper.jpg"/>
          <p:cNvPicPr>
            <a:picLocks noChangeAspect="1" noChangeArrowheads="1"/>
          </p:cNvPicPr>
          <p:nvPr/>
        </p:nvPicPr>
        <p:blipFill>
          <a:blip r:embed="rId2"/>
          <a:srcRect/>
          <a:stretch>
            <a:fillRect/>
          </a:stretch>
        </p:blipFill>
        <p:spPr bwMode="auto">
          <a:xfrm>
            <a:off x="0" y="0"/>
            <a:ext cx="9144000" cy="6858000"/>
          </a:xfrm>
          <a:prstGeom prst="rect">
            <a:avLst/>
          </a:prstGeom>
          <a:noFill/>
          <a:effectLst>
            <a:softEdge rad="317500"/>
          </a:effectLst>
        </p:spPr>
      </p:pic>
      <p:sp>
        <p:nvSpPr>
          <p:cNvPr id="2" name="Заголовок 1"/>
          <p:cNvSpPr>
            <a:spLocks noGrp="1"/>
          </p:cNvSpPr>
          <p:nvPr>
            <p:ph type="title"/>
          </p:nvPr>
        </p:nvSpPr>
        <p:spPr>
          <a:xfrm>
            <a:off x="914400" y="4929198"/>
            <a:ext cx="8229600" cy="1143000"/>
          </a:xfrm>
        </p:spPr>
        <p:txBody>
          <a:bodyPr>
            <a:normAutofit fontScale="90000"/>
          </a:bodyPr>
          <a:lstStyle/>
          <a:p>
            <a:r>
              <a:rPr lang="en-US" dirty="0" smtClean="0">
                <a:solidFill>
                  <a:srgbClr val="C00000"/>
                </a:solidFill>
                <a:latin typeface="Arial Black" pitchFamily="34" charset="0"/>
              </a:rPr>
              <a:t>I don`t want to play or to eat sweets. I have a terrible toothache!</a:t>
            </a:r>
            <a:endParaRPr lang="ru-RU" dirty="0">
              <a:solidFill>
                <a:srgbClr val="C00000"/>
              </a:solidFill>
              <a:latin typeface="Arial Black" pitchFamily="34" charset="0"/>
            </a:endParaRPr>
          </a:p>
        </p:txBody>
      </p:sp>
      <p:pic>
        <p:nvPicPr>
          <p:cNvPr id="1028" name="Picture 4" descr="http://www.loopkrant.nl/wp-content/uploads/2013/12/20121228Kwelling.jpg"/>
          <p:cNvPicPr>
            <a:picLocks noChangeAspect="1" noChangeArrowheads="1"/>
          </p:cNvPicPr>
          <p:nvPr/>
        </p:nvPicPr>
        <p:blipFill>
          <a:blip r:embed="rId3"/>
          <a:srcRect/>
          <a:stretch>
            <a:fillRect/>
          </a:stretch>
        </p:blipFill>
        <p:spPr bwMode="auto">
          <a:xfrm>
            <a:off x="4572000" y="0"/>
            <a:ext cx="4572000" cy="4733925"/>
          </a:xfrm>
          <a:prstGeom prst="rect">
            <a:avLst/>
          </a:prstGeom>
          <a:noFill/>
          <a:effectLst>
            <a:softEdge rad="6350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6">
      <a:dk1>
        <a:srgbClr val="6DAA2D"/>
      </a:dk1>
      <a:lt1>
        <a:srgbClr val="FFC000"/>
      </a:lt1>
      <a:dk2>
        <a:srgbClr val="D3ECB9"/>
      </a:dk2>
      <a:lt2>
        <a:srgbClr val="92D050"/>
      </a:lt2>
      <a:accent1>
        <a:srgbClr val="00B0F0"/>
      </a:accent1>
      <a:accent2>
        <a:srgbClr val="25FB9A"/>
      </a:accent2>
      <a:accent3>
        <a:srgbClr val="DBC699"/>
      </a:accent3>
      <a:accent4>
        <a:srgbClr val="E9F5DB"/>
      </a:accent4>
      <a:accent5>
        <a:srgbClr val="7D622B"/>
      </a:accent5>
      <a:accent6>
        <a:srgbClr val="49711E"/>
      </a:accent6>
      <a:hlink>
        <a:srgbClr val="BFBF00"/>
      </a:hlink>
      <a:folHlink>
        <a:srgbClr val="FFFFFF"/>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154</TotalTime>
  <Words>82</Words>
  <Application>Microsoft Office PowerPoint</Application>
  <PresentationFormat>Экран (4:3)</PresentationFormat>
  <Paragraphs>13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Healthy lifestyle</vt:lpstr>
      <vt:lpstr>The 1st station –Healthy Food;  The 2nd station – Physical Activities and Personal Care;  The 3rd station – A Consultation of the Doctor. </vt:lpstr>
      <vt:lpstr>Health is better…  Early to bed, early to rise …  An apple a day  …  A sound mind … Eat with pleasure… </vt:lpstr>
      <vt:lpstr> We ... drink water.  We... eat fast or junk food.  We ... eat a lot of sugar.   We ... prepare food ourselves at home.   We ... eat at night.  We ... eat at least three times a day.  We... drink cold water.  We ... keep to a diet.  We ... drink much lemonade.  We ... eat vegetables and fruit. </vt:lpstr>
      <vt:lpstr>Слайд 5</vt:lpstr>
      <vt:lpstr>Past Perfect Tense : 1. Jane/looked/wonderful/after/she/to lose/a few kilos. 2. I/to arrange/my visit to the gym/the day before. 3. Tom /to injure/his leg/so /he /not skate /yesterday 4. I/ to lose /so much weight/ because /I/ to begin/ exercising 5. Kate / never/to play/ tennis/ until/ last week. 6.Linda / to want/ a ball/ but/ she/ to receive/ a book. 7. She/to hope/ that/ I/to do/ morning /exercises. 8. He/ to understand/ that/they/ to win / the match. </vt:lpstr>
      <vt:lpstr>“Give it a name”:  1.A person who needs a medical help.  2.A person who gives a medical help.  3.A movable organ in the mouth, used.  4.The front of the neck.  5.A muscular organ that pumps blood through the body. 6.An organ of breathing in the chest of  a man. 7.A thing you take to recover. 8.A state of being well.  9.A small object designed for easy swallowing, some sort of medicine. </vt:lpstr>
      <vt:lpstr>Disagree and correct the sentences:  1. When I have a disease I go to see a teacher. 2. I broke my nose while I was playing chess. 3. A person is healthy when he has got a high temperature. 4. I had a backache, so I went to the dentist. 5. I took medicine because I was well. 6. I have a sore throat , so I drink cold water. 7. My leg is broken and I can play football.   8. Doctors work at school. </vt:lpstr>
      <vt:lpstr>I don`t want to play or to eat sweets. I have a terrible toothache!</vt:lpstr>
      <vt:lpstr>I went to my friend. The road was slippery and I fell down. Now I have a backache.</vt:lpstr>
      <vt:lpstr>I ate  a cake. It was very tasty. But now I feel that something is wrong with my stomach.</vt:lpstr>
      <vt:lpstr>Oh,  something is wrong with me!  I have a terrible headache and a running nose! </vt:lpstr>
      <vt:lpstr>Oh, doctor,  I have a sore throat and a high temperature. Help me! </vt:lpstr>
      <vt:lpstr>I can  hear nothing. My ear hurts.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lifestyle</dc:title>
  <dc:creator>Дима</dc:creator>
  <cp:lastModifiedBy>Дима</cp:lastModifiedBy>
  <cp:revision>31</cp:revision>
  <dcterms:created xsi:type="dcterms:W3CDTF">2017-02-28T22:41:44Z</dcterms:created>
  <dcterms:modified xsi:type="dcterms:W3CDTF">2017-03-01T19:23:29Z</dcterms:modified>
</cp:coreProperties>
</file>