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272" r:id="rId3"/>
    <p:sldId id="299" r:id="rId4"/>
    <p:sldId id="273" r:id="rId5"/>
    <p:sldId id="300" r:id="rId6"/>
    <p:sldId id="278" r:id="rId7"/>
    <p:sldId id="286" r:id="rId8"/>
    <p:sldId id="287" r:id="rId9"/>
    <p:sldId id="288" r:id="rId10"/>
    <p:sldId id="289" r:id="rId11"/>
    <p:sldId id="285" r:id="rId12"/>
    <p:sldId id="291" r:id="rId13"/>
    <p:sldId id="293" r:id="rId14"/>
    <p:sldId id="304" r:id="rId15"/>
    <p:sldId id="305" r:id="rId16"/>
    <p:sldId id="303" r:id="rId17"/>
    <p:sldId id="277" r:id="rId18"/>
    <p:sldId id="279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98" autoAdjust="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A9099-2435-407C-8ADC-54238B50C6A1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635F4-65E9-4E44-9494-47B8E4E3BA3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4C78-0045-4047-94F7-2B5086CAAEAC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7E48-8480-47C6-AE43-8BFC165C118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gi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844" name="Picture 4" descr="C:\Users\Тома\Desktop\MoonKing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572000" cy="446449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2" descr="C:\Users\Тома\Desktop\1285264014_f1043a8e-dbe9-434b-8086-6dda36f48b0c.jpg"/>
          <p:cNvPicPr>
            <a:picLocks noChangeAspect="1" noChangeArrowheads="1"/>
          </p:cNvPicPr>
          <p:nvPr/>
        </p:nvPicPr>
        <p:blipFill>
          <a:blip r:embed="rId4" cstate="print"/>
          <a:srcRect t="51596"/>
          <a:stretch>
            <a:fillRect/>
          </a:stretch>
        </p:blipFill>
        <p:spPr bwMode="auto">
          <a:xfrm>
            <a:off x="179512" y="188640"/>
            <a:ext cx="4320480" cy="35283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3109" y="2420888"/>
            <a:ext cx="5288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уроку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uk-UA" sz="4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WordArt 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214414" y="2996952"/>
            <a:ext cx="7641554" cy="136815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Множення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чисел 1 </a:t>
            </a:r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і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0. </a:t>
            </a:r>
            <a:endParaRPr lang="uk-UA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174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214414" y="4221088"/>
            <a:ext cx="7497538" cy="1065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8685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Множення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на 1 </a:t>
            </a:r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і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0.</a:t>
            </a:r>
            <a:endParaRPr lang="uk-UA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696744" cy="57432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7544" y="487125"/>
            <a:ext cx="7344816" cy="480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32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Чи всі вирази можна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замінити  сумою?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Що робити?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Який висновок можна зробити?</a:t>
            </a:r>
            <a:r>
              <a:rPr lang="uk-UA" sz="20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3200" b="1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3200" b="1" dirty="0" smtClean="0">
              <a:solidFill>
                <a:srgbClr val="4F81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012160" y="1202271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D:\математика ел. ур.3 кл\gif_1234-Cartoon-Character-Happy-Numbers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214422"/>
            <a:ext cx="1131554" cy="1377544"/>
          </a:xfrm>
          <a:prstGeom prst="rect">
            <a:avLst/>
          </a:prstGeom>
          <a:noFill/>
        </p:spPr>
      </p:pic>
      <p:pic>
        <p:nvPicPr>
          <p:cNvPr id="12" name="Рисунок 11" descr="D:\математика ел. ур.3 кл\images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71480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\\Solnce\D\ДОКУМЕНТАЦИЯ\ПРЕЗЕНТАЦІЇ\шаблоны\анимация\букви\509d16d9767d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 l="22680" r="28181"/>
          <a:stretch>
            <a:fillRect/>
          </a:stretch>
        </p:blipFill>
        <p:spPr bwMode="auto">
          <a:xfrm>
            <a:off x="5214942" y="357166"/>
            <a:ext cx="576064" cy="108012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544" y="371703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Скористатися переставною властивістю дії множення. </a:t>
            </a:r>
            <a:endParaRPr lang="uk-UA" sz="2400" i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421481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множенні будь-якого числа на 1, одержимо те саме число.  При множенні будь-якого-числа на 0, одержимо 0.</a:t>
            </a:r>
            <a:endParaRPr lang="uk-UA" sz="2800" b="1" i="1" dirty="0" smtClean="0">
              <a:solidFill>
                <a:srgbClr val="4F81BD"/>
              </a:solidFill>
              <a:latin typeface="Consolas" pitchFamily="49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051720" y="404664"/>
            <a:ext cx="567976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множення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endParaRPr kumimoji="0" lang="uk-UA" sz="4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· a = </a:t>
            </a:r>
            <a:r>
              <a:rPr kumimoji="0" lang="uk-UA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∙ 1 = </a:t>
            </a:r>
            <a:r>
              <a:rPr kumimoji="0" lang="uk-UA" sz="6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en-US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</a:t>
            </a:r>
            <a:endParaRPr kumimoji="0" lang="uk-UA" sz="6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· a = </a:t>
            </a:r>
            <a:r>
              <a:rPr kumimoji="0" lang="uk-UA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en-US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· </a:t>
            </a:r>
            <a:r>
              <a:rPr kumimoji="0" lang="uk-UA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6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0. 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математика ел. ур.3 кл\gif_1234-Cartoon-Character-Happy-Numbers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068960"/>
            <a:ext cx="2016224" cy="3177744"/>
          </a:xfrm>
          <a:prstGeom prst="rect">
            <a:avLst/>
          </a:prstGeom>
          <a:noFill/>
        </p:spPr>
      </p:pic>
      <p:pic>
        <p:nvPicPr>
          <p:cNvPr id="9" name="Picture 2" descr="C:\Users\Тома\Desktop\english-for-kids-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294" r="79236" b="62994"/>
          <a:stretch>
            <a:fillRect/>
          </a:stretch>
        </p:blipFill>
        <p:spPr bwMode="auto">
          <a:xfrm>
            <a:off x="1907704" y="2996952"/>
            <a:ext cx="2952328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6696744" cy="76296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за підручником.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D:\Sample Pictures\1рисунки\psd_source_open_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836712"/>
            <a:ext cx="2890292" cy="18002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012160" y="1202271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11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Знайдіть значення виразів</a:t>
            </a:r>
          </a:p>
        </p:txBody>
      </p:sp>
      <p:pic>
        <p:nvPicPr>
          <p:cNvPr id="17" name="Picture 2" descr="D:\математика ел. ур.3 кл\gif_1234-Cartoon-Character-Happy-Numbers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924944"/>
            <a:ext cx="1152128" cy="1872208"/>
          </a:xfrm>
          <a:prstGeom prst="rect">
            <a:avLst/>
          </a:prstGeom>
          <a:noFill/>
        </p:spPr>
      </p:pic>
      <p:pic>
        <p:nvPicPr>
          <p:cNvPr id="18" name="Picture 2" descr="D:\Sample Pictures\школа\школа1\82020100_large_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1872208" cy="216024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67544" y="2492896"/>
            <a:ext cx="66247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4 • 1  • 0=           (6  + 5) • 0=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0 • 5  • 3=           1 •  8=                                           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4 • 1  +  0=         (6  + 5)</a:t>
            </a:r>
            <a:r>
              <a:rPr kumimoji="0" lang="uk-UA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•1=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0  +  5 • 3=          8  •  1=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249289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31409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71703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429309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249289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31409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3717032"/>
            <a:ext cx="669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436510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2" descr="D:\математика ел. ур.3 кл\gif_1234-Cartoon-Character-Happy-Numbers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571876"/>
            <a:ext cx="936104" cy="1944216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95536" y="764704"/>
            <a:ext cx="8748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Андрійко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вихвалявся, що найперший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класі обчислив вирази. Давайте перевіримо, чи правильно він їх обчислив.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260648"/>
            <a:ext cx="3950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в парах. </a:t>
            </a:r>
            <a:endParaRPr lang="uk-UA" sz="4000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060848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</a:pPr>
            <a:r>
              <a:rPr lang="en-US" sz="5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62∙ ( 38-37)=             36:4∙0=</a:t>
            </a:r>
            <a:endParaRPr lang="uk-UA" sz="5400" b="1" dirty="0" smtClean="0">
              <a:solidFill>
                <a:srgbClr val="0D0D0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</a:pPr>
            <a:r>
              <a:rPr lang="uk-UA" sz="5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988840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</a:pPr>
            <a:r>
              <a:rPr lang="en-US" sz="5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1∙</a:t>
            </a:r>
            <a:r>
              <a:rPr lang="uk-UA" sz="5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6∙5=</a:t>
            </a:r>
            <a:r>
              <a:rPr lang="uk-UA" sz="5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en-US" sz="5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9∙0∙9=</a:t>
            </a:r>
            <a:endParaRPr lang="uk-UA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2060848"/>
            <a:ext cx="10502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</a:t>
            </a:r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54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1988840"/>
            <a:ext cx="6591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uk-UA" sz="40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43808" y="2852936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uk-UA" sz="54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43808" y="2924944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endParaRPr lang="uk-UA" sz="5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308304" y="1988840"/>
            <a:ext cx="10502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5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304" y="1988840"/>
            <a:ext cx="432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lang="uk-UA" sz="5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2780928"/>
            <a:ext cx="651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</a:pPr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uk-UA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64288" y="2780928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81</a:t>
            </a:r>
            <a:endParaRPr lang="uk-UA" sz="5400" dirty="0"/>
          </a:p>
        </p:txBody>
      </p:sp>
      <p:pic>
        <p:nvPicPr>
          <p:cNvPr id="26" name="Рисунок 25" descr="D:\математика ел. ур.3 кл\images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643314"/>
            <a:ext cx="1368152" cy="17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Sample Pictures\школа\3132829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357694"/>
            <a:ext cx="1440160" cy="227687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6696744" cy="76296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за підручником.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D:\Sample Pictures\1рисунки\psd_source_open_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836712"/>
            <a:ext cx="2890292" cy="18002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012160" y="1202271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11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D:\математика ел. ур.3 кл\gif_1234-Cartoon-Character-Happy-Numbers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149080"/>
            <a:ext cx="1152128" cy="1872208"/>
          </a:xfrm>
          <a:prstGeom prst="rect">
            <a:avLst/>
          </a:prstGeom>
          <a:noFill/>
        </p:spPr>
      </p:pic>
      <p:pic>
        <p:nvPicPr>
          <p:cNvPr id="18" name="Picture 2" descr="D:\Sample Pictures\школа\школа1\82020100_large_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149080"/>
            <a:ext cx="1872208" cy="21602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5576" y="836713"/>
            <a:ext cx="56023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</a:pPr>
            <a:endParaRPr lang="uk-UA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</a:pPr>
            <a:r>
              <a:rPr lang="uk-UA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Задача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</a:pPr>
            <a:r>
              <a:rPr lang="uk-UA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Сосна може рости до 600 років, береза -  на 350 років менше, а верба – у 6 разів менше від сосни. Що може рости довше – береза чи верба – і на скільки років?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8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</a:pP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</a:pP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780928"/>
            <a:ext cx="8244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6696744" cy="76296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за підручником.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D:\Sample Pictures\1рисунки\psd_source_open_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836712"/>
            <a:ext cx="2890292" cy="18002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012160" y="1202271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11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D:\математика ел. ур.3 кл\gif_1234-Cartoon-Character-Happy-Numbers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149080"/>
            <a:ext cx="1152128" cy="1872208"/>
          </a:xfrm>
          <a:prstGeom prst="rect">
            <a:avLst/>
          </a:prstGeom>
          <a:noFill/>
        </p:spPr>
      </p:pic>
      <p:pic>
        <p:nvPicPr>
          <p:cNvPr id="18" name="Picture 2" descr="D:\Sample Pictures\школа\школа1\82020100_large_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149080"/>
            <a:ext cx="1872208" cy="21602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5576" y="83671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Обчисли усно способом округлення, а потім перевір письмово.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780928"/>
            <a:ext cx="8244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378 + </a:t>
            </a:r>
            <a:r>
              <a:rPr lang="uk-UA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294       549 + 393       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724 – 585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14480" y="428604"/>
            <a:ext cx="4081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Робота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групах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940152" y="548680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9144" y="1142984"/>
            <a:ext cx="770485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24</a:t>
            </a:r>
            <a:r>
              <a:rPr lang="ru-RU" sz="4000" dirty="0" smtClean="0"/>
              <a:t>х</a:t>
            </a:r>
            <a:r>
              <a:rPr lang="ru-RU" sz="4000" dirty="0" smtClean="0"/>
              <a:t>7</a:t>
            </a:r>
            <a:r>
              <a:rPr lang="ru-RU" sz="4000" dirty="0" smtClean="0"/>
              <a:t>х</a:t>
            </a:r>
            <a:r>
              <a:rPr lang="ru-RU" sz="4000" dirty="0" smtClean="0"/>
              <a:t>5х14х19х0х26х35х67</a:t>
            </a:r>
            <a:r>
              <a:rPr lang="ru-RU" sz="4000" dirty="0" smtClean="0"/>
              <a:t>=</a:t>
            </a:r>
          </a:p>
          <a:p>
            <a:r>
              <a:rPr lang="ru-RU" sz="4000" dirty="0" smtClean="0"/>
              <a:t>31х5х56х3х27х4х0х45х81=</a:t>
            </a:r>
          </a:p>
          <a:p>
            <a:r>
              <a:rPr lang="ru-RU" sz="4000" dirty="0" smtClean="0"/>
              <a:t>92х5х76х54х8х0х21х8х34=</a:t>
            </a:r>
          </a:p>
          <a:p>
            <a:r>
              <a:rPr lang="ru-RU" sz="4000" dirty="0" smtClean="0"/>
              <a:t>67х2х25х3х0х118х37х5х12=</a:t>
            </a:r>
          </a:p>
          <a:p>
            <a:r>
              <a:rPr lang="ru-RU" sz="4000" dirty="0" smtClean="0"/>
              <a:t>26х0х32х7х56х2х45хх9х58=</a:t>
            </a:r>
          </a:p>
          <a:p>
            <a:pPr lvl="0"/>
            <a:endParaRPr lang="uk-UA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b="1" dirty="0"/>
          </a:p>
        </p:txBody>
      </p:sp>
      <p:pic>
        <p:nvPicPr>
          <p:cNvPr id="11" name="Рисунок 10" descr="D:\математика ел. ур.3 кл\imag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214818"/>
            <a:ext cx="13681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математика ел. ур.3 кл\gif_1234-Cartoon-Character-Happy-Numbers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429132"/>
            <a:ext cx="936104" cy="1944216"/>
          </a:xfrm>
          <a:prstGeom prst="rect">
            <a:avLst/>
          </a:prstGeom>
          <a:noFill/>
        </p:spPr>
      </p:pic>
      <p:pic>
        <p:nvPicPr>
          <p:cNvPr id="52227" name="Picture 3" descr="D:\Sample Pictures\школа\Niños-estudiand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3" y="4869160"/>
            <a:ext cx="2520280" cy="168111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43608" y="332656"/>
            <a:ext cx="53857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Підсумок уроку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Users\Тома\Desktop\MoonKing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65512"/>
            <a:ext cx="3491880" cy="439248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4818" name="Picture 2" descr="C:\Users\Тома\Desktop\1285264014_f1043a8e-dbe9-434b-8086-6dda36f48b0c.jpg"/>
          <p:cNvPicPr>
            <a:picLocks noChangeAspect="1" noChangeArrowheads="1"/>
          </p:cNvPicPr>
          <p:nvPr/>
        </p:nvPicPr>
        <p:blipFill>
          <a:blip r:embed="rId4" cstate="print"/>
          <a:srcRect t="51596"/>
          <a:stretch>
            <a:fillRect/>
          </a:stretch>
        </p:blipFill>
        <p:spPr bwMode="auto">
          <a:xfrm>
            <a:off x="5652120" y="332656"/>
            <a:ext cx="3491880" cy="381642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Picture 2" descr="D:\Sample Pictures\школа\школа1\82020100_large_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500570"/>
            <a:ext cx="1872208" cy="2088232"/>
          </a:xfrm>
          <a:prstGeom prst="rect">
            <a:avLst/>
          </a:prstGeom>
          <a:noFill/>
        </p:spPr>
      </p:pic>
      <p:pic>
        <p:nvPicPr>
          <p:cNvPr id="13" name="Picture 3" descr="D:\математика ел. ур.3 кл\numero-1-letras-y-numeros-numeros-pintado-por-bombo-985795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18" r="26147"/>
          <a:stretch>
            <a:fillRect/>
          </a:stretch>
        </p:blipFill>
        <p:spPr bwMode="auto">
          <a:xfrm>
            <a:off x="7215206" y="4357694"/>
            <a:ext cx="1512168" cy="223237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071678"/>
            <a:ext cx="6072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навчилися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цікаво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впоралися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866" name="Picture 2" descr="C:\Users\Тома\Desktop\ac273fed248d97e20d951ae0b64dcc4f7a6b1194.jpeg"/>
          <p:cNvPicPr>
            <a:picLocks noChangeAspect="1" noChangeArrowheads="1"/>
          </p:cNvPicPr>
          <p:nvPr/>
        </p:nvPicPr>
        <p:blipFill>
          <a:blip r:embed="rId3" cstate="print"/>
          <a:srcRect l="10311" t="52502" r="45275"/>
          <a:stretch>
            <a:fillRect/>
          </a:stretch>
        </p:blipFill>
        <p:spPr bwMode="auto">
          <a:xfrm flipH="1">
            <a:off x="1259632" y="4581128"/>
            <a:ext cx="7560840" cy="227687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Picture 2" descr="C:\Users\Тома\Desktop\1285264014_f1043a8e-dbe9-434b-8086-6dda36f48b0c.jpg"/>
          <p:cNvPicPr>
            <a:picLocks noChangeAspect="1" noChangeArrowheads="1"/>
          </p:cNvPicPr>
          <p:nvPr/>
        </p:nvPicPr>
        <p:blipFill>
          <a:blip r:embed="rId4" cstate="print"/>
          <a:srcRect t="51596"/>
          <a:stretch>
            <a:fillRect/>
          </a:stretch>
        </p:blipFill>
        <p:spPr bwMode="auto">
          <a:xfrm>
            <a:off x="395536" y="0"/>
            <a:ext cx="8748464" cy="51845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188640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 </a:t>
            </a:r>
          </a:p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молодці!</a:t>
            </a:r>
          </a:p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Дякуємо вам!</a:t>
            </a:r>
          </a:p>
        </p:txBody>
      </p:sp>
      <p:pic>
        <p:nvPicPr>
          <p:cNvPr id="6" name="Picture 2" descr="C:\Users\Тома\Desktop\english-for-kids-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294" r="79236" b="62994"/>
          <a:stretch>
            <a:fillRect/>
          </a:stretch>
        </p:blipFill>
        <p:spPr bwMode="auto">
          <a:xfrm>
            <a:off x="1071538" y="3071810"/>
            <a:ext cx="2952328" cy="3456384"/>
          </a:xfrm>
          <a:prstGeom prst="rect">
            <a:avLst/>
          </a:prstGeom>
          <a:noFill/>
        </p:spPr>
      </p:pic>
      <p:pic>
        <p:nvPicPr>
          <p:cNvPr id="7" name="Picture 2" descr="D:\математика ел. ур.3 кл\gif_1234-Cartoon-Character-Happy-Numbers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928934"/>
            <a:ext cx="1944216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2" descr="C:\Users\Тома\Desktop\ac273fed248d97e20d951ae0b64dcc4f7a6b1194.jpeg"/>
          <p:cNvPicPr>
            <a:picLocks noChangeAspect="1" noChangeArrowheads="1"/>
          </p:cNvPicPr>
          <p:nvPr/>
        </p:nvPicPr>
        <p:blipFill>
          <a:blip r:embed="rId3" cstate="print"/>
          <a:srcRect l="10311" t="52737" r="45275"/>
          <a:stretch>
            <a:fillRect/>
          </a:stretch>
        </p:blipFill>
        <p:spPr bwMode="auto">
          <a:xfrm flipH="1">
            <a:off x="3779912" y="3429000"/>
            <a:ext cx="5364088" cy="252028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2" descr="C:\Users\Тома\Desktop\1285264014_f1043a8e-dbe9-434b-8086-6dda36f48b0c.jpg"/>
          <p:cNvPicPr>
            <a:picLocks noChangeAspect="1" noChangeArrowheads="1"/>
          </p:cNvPicPr>
          <p:nvPr/>
        </p:nvPicPr>
        <p:blipFill>
          <a:blip r:embed="rId4" cstate="print"/>
          <a:srcRect t="51596"/>
          <a:stretch>
            <a:fillRect/>
          </a:stretch>
        </p:blipFill>
        <p:spPr bwMode="auto">
          <a:xfrm>
            <a:off x="3563888" y="260648"/>
            <a:ext cx="5149080" cy="37444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" name="Picture 2" descr="C:\Users\Тома\Desktop\ac273fed248d97e20d951ae0b64dcc4f7a6b1194.jpeg"/>
          <p:cNvPicPr>
            <a:picLocks noChangeAspect="1" noChangeArrowheads="1"/>
          </p:cNvPicPr>
          <p:nvPr/>
        </p:nvPicPr>
        <p:blipFill>
          <a:blip r:embed="rId3" cstate="print"/>
          <a:srcRect l="10311" t="52737" r="45275"/>
          <a:stretch>
            <a:fillRect/>
          </a:stretch>
        </p:blipFill>
        <p:spPr bwMode="auto">
          <a:xfrm>
            <a:off x="1331640" y="4869160"/>
            <a:ext cx="7200800" cy="198884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Picture 3" descr="C:\Users\Тома\Desktop\0b044d54d6e063b7db2368aa0d2f61fe.gi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356992"/>
            <a:ext cx="2520280" cy="27363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40466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5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Тома\Desktop\0b044d54d6e063b7db2368aa0d2f61fe.gi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/>
          <a:stretch>
            <a:fillRect/>
          </a:stretch>
        </p:blipFill>
        <p:spPr bwMode="auto">
          <a:xfrm>
            <a:off x="4211960" y="3140968"/>
            <a:ext cx="1872208" cy="2318742"/>
          </a:xfrm>
          <a:prstGeom prst="rect">
            <a:avLst/>
          </a:prstGeom>
          <a:noFill/>
        </p:spPr>
      </p:pic>
      <p:pic>
        <p:nvPicPr>
          <p:cNvPr id="16" name="Рисунок 15" descr="D:\математика ел. ур.3 кл\baf8c5011f5dcf11b4c95ac707a46c8d.gif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561"/>
          <a:stretch>
            <a:fillRect/>
          </a:stretch>
        </p:blipFill>
        <p:spPr bwMode="auto">
          <a:xfrm>
            <a:off x="6732240" y="2924944"/>
            <a:ext cx="1512168" cy="198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2" descr="C:\Users\Тома\Desktop\ac273fed248d97e20d951ae0b64dcc4f7a6b1194.jpeg"/>
          <p:cNvPicPr>
            <a:picLocks noChangeAspect="1" noChangeArrowheads="1"/>
          </p:cNvPicPr>
          <p:nvPr/>
        </p:nvPicPr>
        <p:blipFill>
          <a:blip r:embed="rId3" cstate="print"/>
          <a:srcRect l="10311" t="52737" r="45275"/>
          <a:stretch>
            <a:fillRect/>
          </a:stretch>
        </p:blipFill>
        <p:spPr bwMode="auto">
          <a:xfrm flipH="1">
            <a:off x="3779912" y="3429000"/>
            <a:ext cx="5364088" cy="252028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2" descr="C:\Users\Тома\Desktop\1285264014_f1043a8e-dbe9-434b-8086-6dda36f48b0c.jpg"/>
          <p:cNvPicPr>
            <a:picLocks noChangeAspect="1" noChangeArrowheads="1"/>
          </p:cNvPicPr>
          <p:nvPr/>
        </p:nvPicPr>
        <p:blipFill>
          <a:blip r:embed="rId4" cstate="print"/>
          <a:srcRect t="51596"/>
          <a:stretch>
            <a:fillRect/>
          </a:stretch>
        </p:blipFill>
        <p:spPr bwMode="auto">
          <a:xfrm>
            <a:off x="3563888" y="260648"/>
            <a:ext cx="5149080" cy="37444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" name="Picture 2" descr="C:\Users\Тома\Desktop\ac273fed248d97e20d951ae0b64dcc4f7a6b1194.jpeg"/>
          <p:cNvPicPr>
            <a:picLocks noChangeAspect="1" noChangeArrowheads="1"/>
          </p:cNvPicPr>
          <p:nvPr/>
        </p:nvPicPr>
        <p:blipFill>
          <a:blip r:embed="rId3" cstate="print"/>
          <a:srcRect l="10311" t="52737" r="45275"/>
          <a:stretch>
            <a:fillRect/>
          </a:stretch>
        </p:blipFill>
        <p:spPr bwMode="auto">
          <a:xfrm>
            <a:off x="1331640" y="4869160"/>
            <a:ext cx="7200800" cy="198884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Picture 3" descr="C:\Users\Тома\Desktop\0b044d54d6e063b7db2368aa0d2f61fe.gi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861048"/>
            <a:ext cx="2232248" cy="2606774"/>
          </a:xfrm>
          <a:prstGeom prst="rect">
            <a:avLst/>
          </a:prstGeom>
          <a:noFill/>
        </p:spPr>
      </p:pic>
      <p:pic>
        <p:nvPicPr>
          <p:cNvPr id="29698" name="Picture 2" descr="D:\Sample Pictures\Буквар картинки1\0_a0617_f7f1a33f_XXXL.png"/>
          <p:cNvPicPr>
            <a:picLocks noChangeAspect="1" noChangeArrowheads="1"/>
          </p:cNvPicPr>
          <p:nvPr/>
        </p:nvPicPr>
        <p:blipFill>
          <a:blip r:embed="rId6" cstate="print"/>
          <a:srcRect l="4878" t="7912" r="7317" b="8264"/>
          <a:stretch>
            <a:fillRect/>
          </a:stretch>
        </p:blipFill>
        <p:spPr bwMode="auto">
          <a:xfrm>
            <a:off x="1835696" y="3501008"/>
            <a:ext cx="208823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698" name="Picture 2" descr="D:\Sample Pictures\Буквар картинки1\0_a0617_f7f1a33f_XXXL.png"/>
          <p:cNvPicPr>
            <a:picLocks noChangeAspect="1" noChangeArrowheads="1"/>
          </p:cNvPicPr>
          <p:nvPr/>
        </p:nvPicPr>
        <p:blipFill>
          <a:blip r:embed="rId3" cstate="print"/>
          <a:srcRect l="4878" t="7912" r="7317" b="8264"/>
          <a:stretch>
            <a:fillRect/>
          </a:stretch>
        </p:blipFill>
        <p:spPr bwMode="auto">
          <a:xfrm>
            <a:off x="6732240" y="980728"/>
            <a:ext cx="2088232" cy="324036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88640"/>
            <a:ext cx="71287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 </a:t>
            </a: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 принцеси Каліграфії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Каліграфічна хвилинка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Тома\Desktop\9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86" t="27149" r="54021" b="8106"/>
          <a:stretch>
            <a:fillRect/>
          </a:stretch>
        </p:blipFill>
        <p:spPr bwMode="auto">
          <a:xfrm>
            <a:off x="3707904" y="1628800"/>
            <a:ext cx="3312368" cy="2880320"/>
          </a:xfrm>
          <a:prstGeom prst="rect">
            <a:avLst/>
          </a:prstGeom>
          <a:noFill/>
        </p:spPr>
      </p:pic>
      <p:pic>
        <p:nvPicPr>
          <p:cNvPr id="30723" name="Picture 3" descr="C:\Users\Тома\Desktop\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l="3704" t="3571" r="3704" b="3571"/>
          <a:stretch>
            <a:fillRect/>
          </a:stretch>
        </p:blipFill>
        <p:spPr bwMode="auto">
          <a:xfrm>
            <a:off x="827584" y="1700808"/>
            <a:ext cx="2808312" cy="27363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5373216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10, 11, 100, 101, 110, 111, 1000.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43711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err="1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-Складіть</a:t>
            </a:r>
            <a:r>
              <a:rPr lang="uk-UA" sz="28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з цифр 0 і 1 всі можливі числа та запишіть їх у порядку зростання.</a:t>
            </a:r>
            <a:endParaRPr lang="uk-UA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2" descr="C:\Users\Тома\Desktop\ac273fed248d97e20d951ae0b64dcc4f7a6b1194.jpeg"/>
          <p:cNvPicPr>
            <a:picLocks noChangeAspect="1" noChangeArrowheads="1"/>
          </p:cNvPicPr>
          <p:nvPr/>
        </p:nvPicPr>
        <p:blipFill>
          <a:blip r:embed="rId3" cstate="print"/>
          <a:srcRect l="10311" t="52737" r="45275"/>
          <a:stretch>
            <a:fillRect/>
          </a:stretch>
        </p:blipFill>
        <p:spPr bwMode="auto">
          <a:xfrm flipH="1">
            <a:off x="3779912" y="3429000"/>
            <a:ext cx="5364088" cy="252028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2" descr="C:\Users\Тома\Desktop\1285264014_f1043a8e-dbe9-434b-8086-6dda36f48b0c.jpg"/>
          <p:cNvPicPr>
            <a:picLocks noChangeAspect="1" noChangeArrowheads="1"/>
          </p:cNvPicPr>
          <p:nvPr/>
        </p:nvPicPr>
        <p:blipFill>
          <a:blip r:embed="rId4" cstate="print"/>
          <a:srcRect t="51596"/>
          <a:stretch>
            <a:fillRect/>
          </a:stretch>
        </p:blipFill>
        <p:spPr bwMode="auto">
          <a:xfrm>
            <a:off x="3563888" y="260648"/>
            <a:ext cx="5149080" cy="37444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" name="Picture 2" descr="C:\Users\Тома\Desktop\ac273fed248d97e20d951ae0b64dcc4f7a6b1194.jpeg"/>
          <p:cNvPicPr>
            <a:picLocks noChangeAspect="1" noChangeArrowheads="1"/>
          </p:cNvPicPr>
          <p:nvPr/>
        </p:nvPicPr>
        <p:blipFill>
          <a:blip r:embed="rId3" cstate="print"/>
          <a:srcRect l="10311" t="52737" r="45275"/>
          <a:stretch>
            <a:fillRect/>
          </a:stretch>
        </p:blipFill>
        <p:spPr bwMode="auto">
          <a:xfrm>
            <a:off x="1331640" y="4869160"/>
            <a:ext cx="7200800" cy="198884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Picture 3" descr="C:\Users\Тома\Desktop\0b044d54d6e063b7db2368aa0d2f61fe.gi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500438"/>
            <a:ext cx="2541048" cy="29673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18864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\\Solnce\D\ДОКУМЕНТАЦИЯ\ПРЕЗЕНТАЦІЇ\шаблоны\анимация\букви\509d16d9767d.pn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 l="22680" r="28181"/>
          <a:stretch>
            <a:fillRect/>
          </a:stretch>
        </p:blipFill>
        <p:spPr bwMode="auto">
          <a:xfrm>
            <a:off x="1785918" y="2000240"/>
            <a:ext cx="2138010" cy="4081671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ома\Desktop\1285264014_f1043a8e-dbe9-434b-8086-6dda36f48b0c.jpg"/>
          <p:cNvPicPr>
            <a:picLocks noChangeAspect="1" noChangeArrowheads="1"/>
          </p:cNvPicPr>
          <p:nvPr/>
        </p:nvPicPr>
        <p:blipFill>
          <a:blip r:embed="rId2" cstate="print"/>
          <a:srcRect t="51596"/>
          <a:stretch>
            <a:fillRect/>
          </a:stretch>
        </p:blipFill>
        <p:spPr bwMode="auto">
          <a:xfrm>
            <a:off x="1000100" y="214290"/>
            <a:ext cx="5143536" cy="35283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844" name="Picture 4" descr="C:\Users\Тома\Desktop\MoonKing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4572000" cy="446449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1747" name="Picture 3" descr="C:\Users\Тома\Desktop\0b044d54d6e063b7db2368aa0d2f61fe.gi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000372"/>
            <a:ext cx="2357454" cy="3502635"/>
          </a:xfrm>
          <a:prstGeom prst="rect">
            <a:avLst/>
          </a:prstGeom>
          <a:noFill/>
        </p:spPr>
      </p:pic>
      <p:pic>
        <p:nvPicPr>
          <p:cNvPr id="35847" name="Picture 7" descr="C:\Users\Тома\Desktop\koro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4282" y="1643050"/>
            <a:ext cx="3286148" cy="48911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47267" y="2420888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4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WordArt 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851920" y="2996952"/>
            <a:ext cx="5004048" cy="136815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uk-UA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174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779912" y="4221088"/>
            <a:ext cx="45719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68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.</a:t>
            </a:r>
            <a:endParaRPr lang="uk-UA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0"/>
            <a:ext cx="867645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Розв’яжіть.</a:t>
            </a:r>
            <a:endParaRPr kumimoji="0" lang="uk-UA" sz="4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•  4=</a:t>
            </a:r>
            <a:r>
              <a:rPr kumimoji="0" lang="uk-UA" sz="54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 </a:t>
            </a:r>
            <a:r>
              <a:rPr kumimoji="0" lang="en-US" sz="5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  5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 1 </a:t>
            </a:r>
            <a:r>
              <a:rPr kumimoji="0" lang="en-US" sz="5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  3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uk-UA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uk-UA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564904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множенні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будь-яке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добутку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отримаємо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4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62880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</a:t>
            </a:r>
            <a:r>
              <a:rPr lang="uk-UA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розв’язали?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Що цікавого помітили? Зробіть висновок. </a:t>
            </a:r>
            <a:endParaRPr lang="uk-UA" sz="2800" dirty="0"/>
          </a:p>
        </p:txBody>
      </p:sp>
      <p:pic>
        <p:nvPicPr>
          <p:cNvPr id="12" name="Picture 3" descr="D:\математика ел. ур.3 кл\numero-1-letras-y-numeros-numeros-pintado-por-bombo-985795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18" r="26147"/>
          <a:stretch>
            <a:fillRect/>
          </a:stretch>
        </p:blipFill>
        <p:spPr bwMode="auto">
          <a:xfrm>
            <a:off x="3491880" y="3933056"/>
            <a:ext cx="2232248" cy="25204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69269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76470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uk-UA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368" y="69269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0"/>
            <a:ext cx="8783960" cy="274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Виконайте дії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0 • 5=  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0 ∙ 3=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  0 ∙ 6=          0 ∙ 4= 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212976"/>
            <a:ext cx="7632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множенні нуля на будь-яке число отримаємо нуль.</a:t>
            </a:r>
            <a:endParaRPr lang="uk-UA" b="1" i="1" dirty="0" smtClean="0">
              <a:solidFill>
                <a:srgbClr val="4F81BD"/>
              </a:solidFill>
              <a:latin typeface="Consolas" pitchFamily="49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492896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-Як</a:t>
            </a: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розв’язали?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err="1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-Що</a:t>
            </a:r>
            <a:r>
              <a:rPr lang="uk-UA" sz="2400" b="1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цікавого помітили? </a:t>
            </a: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Зробіть висновок.</a:t>
            </a:r>
            <a:endParaRPr lang="uk-UA" sz="2400" b="1" dirty="0" smtClean="0">
              <a:solidFill>
                <a:srgbClr val="4F81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:\Sample Pictures\школа\школа1\82020100_large_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509120"/>
            <a:ext cx="1872208" cy="20162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76470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uk-UA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155679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uk-UA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155679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uk-UA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76470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uk-UA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260648"/>
            <a:ext cx="6696744" cy="54693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1772816"/>
            <a:ext cx="8136904" cy="22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• 4       1 • 6       9 • 1     7 • 0 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• 0       1 • а       </a:t>
            </a:r>
            <a:r>
              <a:rPr kumimoji="0" lang="uk-UA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1     </a:t>
            </a:r>
            <a:r>
              <a:rPr kumimoji="0" lang="uk-UA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0                 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012160" y="1202271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764704"/>
            <a:ext cx="4824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Виконайте обернену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операцію:  замініть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множення додаванням  і знайдіть значення виразів</a:t>
            </a:r>
          </a:p>
        </p:txBody>
      </p:sp>
      <p:pic>
        <p:nvPicPr>
          <p:cNvPr id="17" name="Picture 2" descr="D:\математика ел. ур.3 кл\gif_1234-Cartoon-Character-Happy-Numbers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653136"/>
            <a:ext cx="1152128" cy="1872208"/>
          </a:xfrm>
          <a:prstGeom prst="rect">
            <a:avLst/>
          </a:prstGeom>
          <a:noFill/>
        </p:spPr>
      </p:pic>
      <p:pic>
        <p:nvPicPr>
          <p:cNvPr id="18" name="Picture 2" descr="D:\Sample Pictures\школа\школа1\82020100_large_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9120"/>
            <a:ext cx="1872208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513</Words>
  <Application>Microsoft Office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Тома</dc:creator>
  <cp:lastModifiedBy>User</cp:lastModifiedBy>
  <cp:revision>220</cp:revision>
  <dcterms:created xsi:type="dcterms:W3CDTF">2014-11-20T17:50:53Z</dcterms:created>
  <dcterms:modified xsi:type="dcterms:W3CDTF">2017-02-09T22:06:56Z</dcterms:modified>
</cp:coreProperties>
</file>