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82" r:id="rId12"/>
    <p:sldId id="272" r:id="rId13"/>
    <p:sldId id="278" r:id="rId14"/>
    <p:sldId id="276" r:id="rId15"/>
    <p:sldId id="280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9"/>
    <a:srgbClr val="FF0066"/>
    <a:srgbClr val="FF2929"/>
    <a:srgbClr val="6C0000"/>
    <a:srgbClr val="9EA200"/>
    <a:srgbClr val="FFFFFF"/>
    <a:srgbClr val="03D3FD"/>
    <a:srgbClr val="FF5B5B"/>
    <a:srgbClr val="00FF00"/>
    <a:srgbClr val="54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1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1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1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3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5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6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5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2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4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3FD3-2583-4E26-A8FC-B81CD667A00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760A-6B82-4DED-B192-52417D23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6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51.png"/><Relationship Id="rId21" Type="http://schemas.openxmlformats.org/officeDocument/2006/relationships/image" Target="../media/image56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3.jpg"/><Relationship Id="rId16" Type="http://schemas.openxmlformats.org/officeDocument/2006/relationships/image" Target="../media/image82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69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7.png"/><Relationship Id="rId7" Type="http://schemas.openxmlformats.org/officeDocument/2006/relationships/image" Target="../media/image8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4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97.png"/><Relationship Id="rId2" Type="http://schemas.openxmlformats.org/officeDocument/2006/relationships/image" Target="../media/image3.jpg"/><Relationship Id="rId16" Type="http://schemas.openxmlformats.org/officeDocument/2006/relationships/image" Target="../media/image103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9" Type="http://schemas.openxmlformats.org/officeDocument/2006/relationships/image" Target="../media/image105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4005" y="0"/>
            <a:ext cx="9183989" cy="923330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gradFill>
                  <a:gsLst>
                    <a:gs pos="46000">
                      <a:srgbClr val="FF8000"/>
                    </a:gs>
                    <a:gs pos="67000">
                      <a:srgbClr val="FFC000"/>
                    </a:gs>
                    <a:gs pos="57424">
                      <a:srgbClr val="FFA300"/>
                    </a:gs>
                    <a:gs pos="58000">
                      <a:srgbClr val="FFFF00"/>
                    </a:gs>
                  </a:gsLst>
                  <a:lin ang="5400000" scaled="1"/>
                </a:gradFill>
                <a:effectLst/>
              </a:rPr>
              <a:t>Багатогранники та </a:t>
            </a:r>
            <a:r>
              <a:rPr lang="ru-RU" sz="5400" b="1" cap="none" spc="0" smtClean="0">
                <a:ln/>
                <a:gradFill>
                  <a:gsLst>
                    <a:gs pos="46000">
                      <a:srgbClr val="FF8000"/>
                    </a:gs>
                    <a:gs pos="67000">
                      <a:srgbClr val="FFC000"/>
                    </a:gs>
                    <a:gs pos="57424">
                      <a:srgbClr val="FFA300"/>
                    </a:gs>
                    <a:gs pos="58000">
                      <a:srgbClr val="FFFF00"/>
                    </a:gs>
                  </a:gsLst>
                  <a:lin ang="5400000" scaled="1"/>
                </a:gradFill>
                <a:effectLst/>
              </a:rPr>
              <a:t>їх </a:t>
            </a:r>
            <a:r>
              <a:rPr lang="ru-RU" sz="5400" b="1" cap="none" spc="0" dirty="0" smtClean="0">
                <a:ln/>
                <a:gradFill>
                  <a:gsLst>
                    <a:gs pos="46000">
                      <a:srgbClr val="FF8000"/>
                    </a:gs>
                    <a:gs pos="67000">
                      <a:srgbClr val="FFC000"/>
                    </a:gs>
                    <a:gs pos="57424">
                      <a:srgbClr val="FFA300"/>
                    </a:gs>
                    <a:gs pos="58000">
                      <a:srgbClr val="FFFF00"/>
                    </a:gs>
                  </a:gsLst>
                  <a:lin ang="5400000" scaled="1"/>
                </a:gradFill>
                <a:effectLst/>
              </a:rPr>
              <a:t>перерізи</a:t>
            </a:r>
            <a:endParaRPr lang="ru-RU" sz="5400" b="1" cap="none" spc="0" dirty="0">
              <a:ln/>
              <a:gradFill>
                <a:gsLst>
                  <a:gs pos="46000">
                    <a:srgbClr val="FF8000"/>
                  </a:gs>
                  <a:gs pos="67000">
                    <a:srgbClr val="FFC000"/>
                  </a:gs>
                  <a:gs pos="57424">
                    <a:srgbClr val="FFA300"/>
                  </a:gs>
                  <a:gs pos="58000">
                    <a:srgbClr val="FFFF00"/>
                  </a:gs>
                </a:gsLst>
                <a:lin ang="5400000" scaled="1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94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endCxn id="33" idx="3"/>
          </p:cNvCxnSpPr>
          <p:nvPr/>
        </p:nvCxnSpPr>
        <p:spPr>
          <a:xfrm flipV="1">
            <a:off x="3365611" y="4245466"/>
            <a:ext cx="1772396" cy="178037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35" idx="2"/>
          </p:cNvCxnSpPr>
          <p:nvPr/>
        </p:nvCxnSpPr>
        <p:spPr>
          <a:xfrm flipV="1">
            <a:off x="3367988" y="5386424"/>
            <a:ext cx="2696682" cy="653021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35" idx="5"/>
          </p:cNvCxnSpPr>
          <p:nvPr/>
        </p:nvCxnSpPr>
        <p:spPr>
          <a:xfrm>
            <a:off x="5190796" y="4192925"/>
            <a:ext cx="988091" cy="124080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430323" y="94326"/>
            <a:ext cx="2888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ПРИКЛАД 1</a:t>
            </a:r>
            <a:endParaRPr lang="uk-UA" sz="4000" b="1" u="sng" cap="none" spc="0" dirty="0" smtClean="0">
              <a:ln/>
              <a:solidFill>
                <a:srgbClr val="FFFF00"/>
              </a:solidFill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69353" y="6040557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93697" y="427552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69353" y="251160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691411" y="1213805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252586" y="4752108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49393" y="1223158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85317" y="1223158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91411" y="4742755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449393" y="1257264"/>
            <a:ext cx="30812" cy="347502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94604" y="4742755"/>
            <a:ext cx="3515964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07375" y="2967261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427335" y="427552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118410" y="4131249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064670" y="531951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15579" y="5963186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122482" y="4198156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482" y="4198156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363701" y="5790811"/>
                <a:ext cx="6504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4000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01" y="5790811"/>
                <a:ext cx="65049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075710" y="5685503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0" y="5685503"/>
                <a:ext cx="63991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854181" y="4198156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181" y="4198156"/>
                <a:ext cx="6848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7010568" y="549378"/>
                <a:ext cx="88562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68" y="549378"/>
                <a:ext cx="8856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178630" y="1830831"/>
                <a:ext cx="91608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630" y="1830831"/>
                <a:ext cx="91608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75710" y="2026871"/>
                <a:ext cx="86799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0" y="2026871"/>
                <a:ext cx="86799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262969" y="436093"/>
                <a:ext cx="93051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69" y="436093"/>
                <a:ext cx="93051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5252224" y="3557177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24" y="3557177"/>
                <a:ext cx="65274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235018" y="5132311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18" y="5132311"/>
                <a:ext cx="69281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016553" y="5362709"/>
                <a:ext cx="62068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53" y="5362709"/>
                <a:ext cx="62068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1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3494604" y="4742755"/>
            <a:ext cx="3515964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378820" y="4192859"/>
            <a:ext cx="2765502" cy="1839951"/>
          </a:xfrm>
          <a:custGeom>
            <a:avLst/>
            <a:gdLst>
              <a:gd name="connsiteX0" fmla="*/ 0 w 2765502"/>
              <a:gd name="connsiteY0" fmla="*/ 1839951 h 1839951"/>
              <a:gd name="connsiteX1" fmla="*/ 1806497 w 2765502"/>
              <a:gd name="connsiteY1" fmla="*/ 0 h 1839951"/>
              <a:gd name="connsiteX2" fmla="*/ 2765502 w 2765502"/>
              <a:gd name="connsiteY2" fmla="*/ 1204331 h 1839951"/>
              <a:gd name="connsiteX3" fmla="*/ 0 w 2765502"/>
              <a:gd name="connsiteY3" fmla="*/ 1839951 h 183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502" h="1839951">
                <a:moveTo>
                  <a:pt x="0" y="1839951"/>
                </a:moveTo>
                <a:lnTo>
                  <a:pt x="1806497" y="0"/>
                </a:lnTo>
                <a:lnTo>
                  <a:pt x="2765502" y="1204331"/>
                </a:lnTo>
                <a:lnTo>
                  <a:pt x="0" y="18399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endCxn id="33" idx="3"/>
          </p:cNvCxnSpPr>
          <p:nvPr/>
        </p:nvCxnSpPr>
        <p:spPr>
          <a:xfrm flipV="1">
            <a:off x="3365611" y="4245466"/>
            <a:ext cx="1772396" cy="178037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35" idx="2"/>
          </p:cNvCxnSpPr>
          <p:nvPr/>
        </p:nvCxnSpPr>
        <p:spPr>
          <a:xfrm flipV="1">
            <a:off x="3367988" y="5386424"/>
            <a:ext cx="2696682" cy="653021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35" idx="5"/>
          </p:cNvCxnSpPr>
          <p:nvPr/>
        </p:nvCxnSpPr>
        <p:spPr>
          <a:xfrm>
            <a:off x="5190796" y="4192925"/>
            <a:ext cx="988091" cy="124080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430323" y="94326"/>
            <a:ext cx="2888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ПРИКЛАД 1</a:t>
            </a:r>
            <a:endParaRPr lang="uk-UA" sz="4000" b="1" u="sng" cap="none" spc="0" dirty="0" smtClean="0">
              <a:ln/>
              <a:solidFill>
                <a:srgbClr val="FFFF00"/>
              </a:solidFill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69353" y="6040557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93697" y="427552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69353" y="251160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691411" y="1213805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252586" y="4752108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49393" y="1223158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85317" y="1223158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91411" y="4742755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449393" y="1257264"/>
            <a:ext cx="30812" cy="347502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07375" y="2967261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427335" y="427552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118410" y="4131249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064670" y="531951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15579" y="5963186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122482" y="4198156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482" y="4198156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363701" y="5790811"/>
                <a:ext cx="6504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4000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01" y="5790811"/>
                <a:ext cx="65049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075710" y="5685503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0" y="5685503"/>
                <a:ext cx="63991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854181" y="4198156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181" y="4198156"/>
                <a:ext cx="6848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7010568" y="549378"/>
                <a:ext cx="88562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68" y="549378"/>
                <a:ext cx="8856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178630" y="1830831"/>
                <a:ext cx="91608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630" y="1830831"/>
                <a:ext cx="91608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75710" y="2026871"/>
                <a:ext cx="86799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0" y="2026871"/>
                <a:ext cx="86799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262969" y="436093"/>
                <a:ext cx="93051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69" y="436093"/>
                <a:ext cx="93051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5252224" y="3557177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24" y="3557177"/>
                <a:ext cx="65274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235018" y="5132311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18" y="5132311"/>
                <a:ext cx="69281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016553" y="5362709"/>
                <a:ext cx="62068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53" y="5362709"/>
                <a:ext cx="62068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0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2360634" y="4251510"/>
            <a:ext cx="4828478" cy="111513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2609385" y="1471961"/>
            <a:ext cx="4181708" cy="3590693"/>
          </a:xfrm>
          <a:custGeom>
            <a:avLst/>
            <a:gdLst>
              <a:gd name="connsiteX0" fmla="*/ 3055435 w 4181708"/>
              <a:gd name="connsiteY0" fmla="*/ 0 h 3590693"/>
              <a:gd name="connsiteX1" fmla="*/ 4181708 w 4181708"/>
              <a:gd name="connsiteY1" fmla="*/ 3590693 h 3590693"/>
              <a:gd name="connsiteX2" fmla="*/ 0 w 4181708"/>
              <a:gd name="connsiteY2" fmla="*/ 2932771 h 3590693"/>
              <a:gd name="connsiteX3" fmla="*/ 624469 w 4181708"/>
              <a:gd name="connsiteY3" fmla="*/ 1561171 h 3590693"/>
              <a:gd name="connsiteX4" fmla="*/ 3055435 w 4181708"/>
              <a:gd name="connsiteY4" fmla="*/ 0 h 359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708" h="3590693">
                <a:moveTo>
                  <a:pt x="3055435" y="0"/>
                </a:moveTo>
                <a:lnTo>
                  <a:pt x="4181708" y="3590693"/>
                </a:lnTo>
                <a:lnTo>
                  <a:pt x="0" y="2932771"/>
                </a:lnTo>
                <a:lnTo>
                  <a:pt x="624469" y="1561171"/>
                </a:lnTo>
                <a:lnTo>
                  <a:pt x="3055435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>
            <a:stCxn id="44" idx="7"/>
            <a:endCxn id="51" idx="3"/>
          </p:cNvCxnSpPr>
          <p:nvPr/>
        </p:nvCxnSpPr>
        <p:spPr>
          <a:xfrm flipV="1">
            <a:off x="2646070" y="3085697"/>
            <a:ext cx="539146" cy="1259406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1167" y="4210615"/>
            <a:ext cx="1816591" cy="41954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35188" y="4061457"/>
            <a:ext cx="2163571" cy="339211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62480" y="3011317"/>
            <a:ext cx="2325802" cy="152579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3" idx="4"/>
            <a:endCxn id="53" idx="5"/>
          </p:cNvCxnSpPr>
          <p:nvPr/>
        </p:nvCxnSpPr>
        <p:spPr>
          <a:xfrm flipH="1" flipV="1">
            <a:off x="5719855" y="1512595"/>
            <a:ext cx="1080022" cy="361727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288283" y="1485525"/>
            <a:ext cx="2325802" cy="152579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073990" y="4363023"/>
            <a:ext cx="1115122" cy="204067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137287" y="426641"/>
            <a:ext cx="2051825" cy="393638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360634" y="426641"/>
            <a:ext cx="2776654" cy="382486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360634" y="4251510"/>
            <a:ext cx="3713356" cy="215218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3165619" y="2971480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05638" y="1398378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137287" y="426641"/>
            <a:ext cx="936703" cy="59770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218773" y="-82412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3" y="-82412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7198400" y="4009080"/>
                <a:ext cx="6504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4000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00" y="4009080"/>
                <a:ext cx="65049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6163199" y="6016300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199" y="6016300"/>
                <a:ext cx="63991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532829" y="2537908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829" y="2537908"/>
                <a:ext cx="69281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792223" y="824306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23" y="824306"/>
                <a:ext cx="65274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019983" y="4603548"/>
                <a:ext cx="62068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83" y="4603548"/>
                <a:ext cx="62068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8430323" y="94326"/>
            <a:ext cx="2888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ПРИКЛАД </a:t>
            </a:r>
            <a:r>
              <a:rPr lang="en-US" sz="4000" b="1" u="sng" dirty="0" smtClean="0">
                <a:ln/>
                <a:solidFill>
                  <a:srgbClr val="FFFF00"/>
                </a:solidFill>
              </a:rPr>
              <a:t>2</a:t>
            </a:r>
            <a:endParaRPr lang="uk-UA" sz="4000" b="1" u="sng" cap="none" spc="0" dirty="0" smtClean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6732970" y="4996051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369225" y="4143708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73" idx="6"/>
          </p:cNvCxnSpPr>
          <p:nvPr/>
        </p:nvCxnSpPr>
        <p:spPr>
          <a:xfrm flipH="1" flipV="1">
            <a:off x="2656517" y="4402860"/>
            <a:ext cx="4210267" cy="66009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119423" y="3457198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23" y="3457198"/>
                <a:ext cx="692817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Овал 43"/>
          <p:cNvSpPr/>
          <p:nvPr/>
        </p:nvSpPr>
        <p:spPr>
          <a:xfrm>
            <a:off x="2531853" y="4325506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462792" y="3627471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92" y="3627471"/>
                <a:ext cx="68480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143771" y="4394909"/>
                <a:ext cx="76815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771" y="4394909"/>
                <a:ext cx="768159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7056674" y="754025"/>
                <a:ext cx="4776147" cy="31700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uk-UA" sz="4000" b="1" u="sng" dirty="0" smtClean="0">
                    <a:ln/>
                    <a:solidFill>
                      <a:srgbClr val="FFFF00"/>
                    </a:solidFill>
                  </a:rPr>
                  <a:t>Слід січної площини </a:t>
                </a:r>
                <a:r>
                  <a:rPr lang="uk-UA" sz="4000" b="1" dirty="0" smtClean="0">
                    <a:ln/>
                    <a:solidFill>
                      <a:srgbClr val="FFFF00"/>
                    </a:solidFill>
                  </a:rPr>
                  <a:t>в площині </a:t>
                </a:r>
                <a14:m>
                  <m:oMath xmlns:m="http://schemas.openxmlformats.org/officeDocument/2006/math">
                    <m:r>
                      <a:rPr lang="uk-UA" sz="4000" b="1" i="1" smtClean="0">
                        <a:ln/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uk-UA" sz="4000" b="1" dirty="0" smtClean="0">
                    <a:ln/>
                    <a:solidFill>
                      <a:srgbClr val="FFFF00"/>
                    </a:solidFill>
                  </a:rPr>
                  <a:t> – це пряма, по якій січна площина перетинає площину </a:t>
                </a:r>
                <a14:m>
                  <m:oMath xmlns:m="http://schemas.openxmlformats.org/officeDocument/2006/math">
                    <m:r>
                      <a:rPr lang="uk-UA" sz="4000" b="1" i="1" smtClean="0">
                        <a:ln/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uk-UA" sz="4000" b="1" dirty="0" smtClean="0">
                    <a:ln/>
                    <a:solidFill>
                      <a:srgbClr val="FFFF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674" y="754025"/>
                <a:ext cx="4776147" cy="31700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86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 animBg="1"/>
      <p:bldP spid="53" grpId="0" animBg="1"/>
      <p:bldP spid="55" grpId="0"/>
      <p:bldP spid="56" grpId="0"/>
      <p:bldP spid="57" grpId="0"/>
      <p:bldP spid="59" grpId="0"/>
      <p:bldP spid="60" grpId="0"/>
      <p:bldP spid="61" grpId="0"/>
      <p:bldP spid="62" grpId="0"/>
      <p:bldP spid="73" grpId="0" animBg="1"/>
      <p:bldP spid="34" grpId="0" animBg="1"/>
      <p:bldP spid="41" grpId="0"/>
      <p:bldP spid="44" grpId="0" animBg="1"/>
      <p:bldP spid="58" grpId="0"/>
      <p:bldP spid="45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53777" y="4133726"/>
            <a:ext cx="2411450" cy="830161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454929" y="902526"/>
            <a:ext cx="721278" cy="2176736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278024" y="3578030"/>
            <a:ext cx="320074" cy="8159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3318" y="3538846"/>
            <a:ext cx="985653" cy="91440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176207" y="902524"/>
            <a:ext cx="967111" cy="263632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52" idx="3"/>
          </p:cNvCxnSpPr>
          <p:nvPr/>
        </p:nvCxnSpPr>
        <p:spPr>
          <a:xfrm flipH="1">
            <a:off x="4344770" y="3533595"/>
            <a:ext cx="790684" cy="1328969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endCxn id="44" idx="4"/>
          </p:cNvCxnSpPr>
          <p:nvPr/>
        </p:nvCxnSpPr>
        <p:spPr>
          <a:xfrm flipH="1">
            <a:off x="4375206" y="2811173"/>
            <a:ext cx="504952" cy="159013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44" idx="6"/>
          </p:cNvCxnSpPr>
          <p:nvPr/>
        </p:nvCxnSpPr>
        <p:spPr>
          <a:xfrm>
            <a:off x="3275826" y="4024702"/>
            <a:ext cx="1166287" cy="30969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64042" y="3110764"/>
            <a:ext cx="1679276" cy="428083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967454" y="2597704"/>
                <a:ext cx="6703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454" y="2597704"/>
                <a:ext cx="67037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1490072" y="3092271"/>
            <a:ext cx="1978282" cy="103123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олилиния 90"/>
          <p:cNvSpPr/>
          <p:nvPr/>
        </p:nvSpPr>
        <p:spPr>
          <a:xfrm>
            <a:off x="2263698" y="2375210"/>
            <a:ext cx="3490331" cy="2163336"/>
          </a:xfrm>
          <a:custGeom>
            <a:avLst/>
            <a:gdLst>
              <a:gd name="connsiteX0" fmla="*/ 0 w 3490331"/>
              <a:gd name="connsiteY0" fmla="*/ 814039 h 2163336"/>
              <a:gd name="connsiteX1" fmla="*/ 1460809 w 3490331"/>
              <a:gd name="connsiteY1" fmla="*/ 0 h 2163336"/>
              <a:gd name="connsiteX2" fmla="*/ 2631687 w 3490331"/>
              <a:gd name="connsiteY2" fmla="*/ 434897 h 2163336"/>
              <a:gd name="connsiteX3" fmla="*/ 3490331 w 3490331"/>
              <a:gd name="connsiteY3" fmla="*/ 1405053 h 2163336"/>
              <a:gd name="connsiteX4" fmla="*/ 1616926 w 3490331"/>
              <a:gd name="connsiteY4" fmla="*/ 2163336 h 2163336"/>
              <a:gd name="connsiteX5" fmla="*/ 0 w 3490331"/>
              <a:gd name="connsiteY5" fmla="*/ 814039 h 216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0331" h="2163336">
                <a:moveTo>
                  <a:pt x="0" y="814039"/>
                </a:moveTo>
                <a:lnTo>
                  <a:pt x="1460809" y="0"/>
                </a:lnTo>
                <a:lnTo>
                  <a:pt x="2631687" y="434897"/>
                </a:lnTo>
                <a:lnTo>
                  <a:pt x="3490331" y="1405053"/>
                </a:lnTo>
                <a:lnTo>
                  <a:pt x="1616926" y="2163336"/>
                </a:lnTo>
                <a:lnTo>
                  <a:pt x="0" y="814039"/>
                </a:lnTo>
                <a:close/>
              </a:path>
            </a:pathLst>
          </a:custGeom>
          <a:solidFill>
            <a:srgbClr val="03D3F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3698086" y="2368283"/>
            <a:ext cx="1224787" cy="45865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endCxn id="109" idx="1"/>
          </p:cNvCxnSpPr>
          <p:nvPr/>
        </p:nvCxnSpPr>
        <p:spPr>
          <a:xfrm>
            <a:off x="4880157" y="2808665"/>
            <a:ext cx="827193" cy="924719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273100" y="3189026"/>
            <a:ext cx="1937277" cy="1626228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862853" y="2814278"/>
            <a:ext cx="6961846" cy="2607069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746796" y="3706723"/>
            <a:ext cx="5783565" cy="1474353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220939" y="3600218"/>
            <a:ext cx="6003323" cy="24203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236397" y="4953848"/>
            <a:ext cx="3673864" cy="828727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858969" y="4453248"/>
            <a:ext cx="2270002" cy="512051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492626" y="4868177"/>
            <a:ext cx="10825861" cy="677189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3546742" y="4858382"/>
            <a:ext cx="790684" cy="1328969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4189938" y="909689"/>
            <a:ext cx="207231" cy="388992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087438" y="909691"/>
            <a:ext cx="1111260" cy="3721277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469890" y="902526"/>
            <a:ext cx="2723402" cy="323795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865227" y="902525"/>
            <a:ext cx="328065" cy="406136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4193292" y="902525"/>
            <a:ext cx="1935679" cy="355072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029259" y="194635"/>
                <a:ext cx="59182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59" y="194635"/>
                <a:ext cx="59182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914815" y="3759589"/>
                <a:ext cx="63991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15" y="3759589"/>
                <a:ext cx="63991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106877" y="3036507"/>
                <a:ext cx="63991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77" y="3036507"/>
                <a:ext cx="63991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6190257" y="4099305"/>
                <a:ext cx="63991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257" y="4099305"/>
                <a:ext cx="63991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3469072" y="4907721"/>
                <a:ext cx="63991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72" y="4907721"/>
                <a:ext cx="63991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Овал 40"/>
          <p:cNvSpPr/>
          <p:nvPr/>
        </p:nvSpPr>
        <p:spPr>
          <a:xfrm>
            <a:off x="3199471" y="3953785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302642" y="3391417"/>
                <a:ext cx="76815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642" y="3391417"/>
                <a:ext cx="76815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380251" y="3610824"/>
                <a:ext cx="689612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251" y="3610824"/>
                <a:ext cx="68961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Овал 43"/>
          <p:cNvSpPr/>
          <p:nvPr/>
        </p:nvSpPr>
        <p:spPr>
          <a:xfrm>
            <a:off x="4308299" y="4267493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6609" y="2183271"/>
            <a:ext cx="926672" cy="8169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8430323" y="94326"/>
            <a:ext cx="2888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ПРИКЛАД 3</a:t>
            </a:r>
            <a:endParaRPr lang="uk-UA" sz="4000" b="1" u="sng" cap="none" spc="0" dirty="0" smtClean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985264" y="4608549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2580504" y="4734224"/>
                <a:ext cx="1013867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504" y="4734224"/>
                <a:ext cx="101386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4325173" y="474834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390677" y="4769786"/>
                <a:ext cx="93532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677" y="4769786"/>
                <a:ext cx="935321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/>
          <p:cNvCxnSpPr/>
          <p:nvPr/>
        </p:nvCxnSpPr>
        <p:spPr>
          <a:xfrm>
            <a:off x="4400501" y="4334400"/>
            <a:ext cx="4225619" cy="1122077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50" idx="6"/>
            <a:endCxn id="52" idx="6"/>
          </p:cNvCxnSpPr>
          <p:nvPr/>
        </p:nvCxnSpPr>
        <p:spPr>
          <a:xfrm>
            <a:off x="3119078" y="4675456"/>
            <a:ext cx="1339909" cy="13979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427424" y="4812145"/>
            <a:ext cx="3830891" cy="39969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7317778" y="5069368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7095209" y="5076804"/>
                <a:ext cx="93532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209" y="5076804"/>
                <a:ext cx="935321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H="1">
            <a:off x="3779755" y="4405317"/>
            <a:ext cx="583146" cy="1836374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4002953" y="525659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3997473" y="5267966"/>
                <a:ext cx="93532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73" y="5267966"/>
                <a:ext cx="935321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270666" y="4868177"/>
                <a:ext cx="93532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6" y="4868177"/>
                <a:ext cx="935321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/>
          <p:cNvSpPr/>
          <p:nvPr/>
        </p:nvSpPr>
        <p:spPr>
          <a:xfrm>
            <a:off x="1424157" y="542134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221445" y="5476649"/>
                <a:ext cx="93532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445" y="5476649"/>
                <a:ext cx="935321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Овал 107"/>
          <p:cNvSpPr/>
          <p:nvPr/>
        </p:nvSpPr>
        <p:spPr>
          <a:xfrm>
            <a:off x="3807216" y="4467475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687753" y="371378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3359015" y="4037368"/>
                <a:ext cx="63991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15" y="4037368"/>
                <a:ext cx="639919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5672597" y="3084438"/>
                <a:ext cx="63991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97" y="3084438"/>
                <a:ext cx="639919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Овал 70"/>
          <p:cNvSpPr/>
          <p:nvPr/>
        </p:nvSpPr>
        <p:spPr>
          <a:xfrm>
            <a:off x="10456451" y="4862785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10253739" y="4918087"/>
                <a:ext cx="93532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ru-RU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739" y="4918087"/>
                <a:ext cx="935321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Овал 81"/>
          <p:cNvSpPr/>
          <p:nvPr/>
        </p:nvSpPr>
        <p:spPr>
          <a:xfrm>
            <a:off x="3642830" y="2320973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3144461" y="1716553"/>
                <a:ext cx="93532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61" y="1716553"/>
                <a:ext cx="935321" cy="707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Овал 85"/>
          <p:cNvSpPr/>
          <p:nvPr/>
        </p:nvSpPr>
        <p:spPr>
          <a:xfrm>
            <a:off x="2191677" y="3135145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1790924" y="2634442"/>
                <a:ext cx="63991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24" y="2634442"/>
                <a:ext cx="639919" cy="7078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>
            <a:endCxn id="82" idx="2"/>
          </p:cNvCxnSpPr>
          <p:nvPr/>
        </p:nvCxnSpPr>
        <p:spPr>
          <a:xfrm flipV="1">
            <a:off x="2276608" y="2387880"/>
            <a:ext cx="1366222" cy="81350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5143318" y="1244145"/>
                <a:ext cx="6675648" cy="70788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𝑻𝑹𝑲𝑷𝑳</m:t>
                      </m:r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 −шуканий переріз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318" y="1244145"/>
                <a:ext cx="6675648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91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1" grpId="0" animBg="1"/>
      <p:bldP spid="35" grpId="0"/>
      <p:bldP spid="36" grpId="0"/>
      <p:bldP spid="38" grpId="0"/>
      <p:bldP spid="39" grpId="0"/>
      <p:bldP spid="40" grpId="0"/>
      <p:bldP spid="41" grpId="0" animBg="1"/>
      <p:bldP spid="42" grpId="0"/>
      <p:bldP spid="43" grpId="0"/>
      <p:bldP spid="44" grpId="0" animBg="1"/>
      <p:bldP spid="47" grpId="0"/>
      <p:bldP spid="50" grpId="0" animBg="1"/>
      <p:bldP spid="51" grpId="0"/>
      <p:bldP spid="52" grpId="0" animBg="1"/>
      <p:bldP spid="53" grpId="0"/>
      <p:bldP spid="68" grpId="0" animBg="1"/>
      <p:bldP spid="69" grpId="0"/>
      <p:bldP spid="79" grpId="0" animBg="1"/>
      <p:bldP spid="80" grpId="0"/>
      <p:bldP spid="89" grpId="0"/>
      <p:bldP spid="95" grpId="0" animBg="1"/>
      <p:bldP spid="96" grpId="0"/>
      <p:bldP spid="108" grpId="0" animBg="1"/>
      <p:bldP spid="109" grpId="0" animBg="1"/>
      <p:bldP spid="110" grpId="0"/>
      <p:bldP spid="111" grpId="0"/>
      <p:bldP spid="71" grpId="0" animBg="1"/>
      <p:bldP spid="72" grpId="0"/>
      <p:bldP spid="82" grpId="0" animBg="1"/>
      <p:bldP spid="83" grpId="0"/>
      <p:bldP spid="86" grpId="0" animBg="1"/>
      <p:bldP spid="87" grpId="0"/>
      <p:bldP spid="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H="1">
            <a:off x="1995081" y="4407057"/>
            <a:ext cx="858414" cy="601369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815119" y="4407057"/>
            <a:ext cx="1530043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843654" y="2878818"/>
            <a:ext cx="9841" cy="1496086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олилиния 76"/>
          <p:cNvSpPr/>
          <p:nvPr/>
        </p:nvSpPr>
        <p:spPr>
          <a:xfrm>
            <a:off x="1930936" y="2941419"/>
            <a:ext cx="2446638" cy="2125362"/>
          </a:xfrm>
          <a:custGeom>
            <a:avLst/>
            <a:gdLst>
              <a:gd name="connsiteX0" fmla="*/ 0 w 2446638"/>
              <a:gd name="connsiteY0" fmla="*/ 617838 h 2125362"/>
              <a:gd name="connsiteX1" fmla="*/ 1556951 w 2446638"/>
              <a:gd name="connsiteY1" fmla="*/ 2125362 h 2125362"/>
              <a:gd name="connsiteX2" fmla="*/ 2446638 w 2446638"/>
              <a:gd name="connsiteY2" fmla="*/ 0 h 2125362"/>
              <a:gd name="connsiteX3" fmla="*/ 0 w 2446638"/>
              <a:gd name="connsiteY3" fmla="*/ 617838 h 21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638" h="2125362">
                <a:moveTo>
                  <a:pt x="0" y="617838"/>
                </a:moveTo>
                <a:lnTo>
                  <a:pt x="1556951" y="2125362"/>
                </a:lnTo>
                <a:lnTo>
                  <a:pt x="2446638" y="0"/>
                </a:lnTo>
                <a:lnTo>
                  <a:pt x="0" y="617838"/>
                </a:lnTo>
                <a:close/>
              </a:path>
            </a:pathLst>
          </a:custGeom>
          <a:solidFill>
            <a:srgbClr val="FF29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>
            <a:stCxn id="72" idx="3"/>
            <a:endCxn id="74" idx="6"/>
          </p:cNvCxnSpPr>
          <p:nvPr/>
        </p:nvCxnSpPr>
        <p:spPr>
          <a:xfrm flipH="1">
            <a:off x="2010570" y="2967863"/>
            <a:ext cx="2331044" cy="55923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73" idx="7"/>
            <a:endCxn id="72" idx="3"/>
          </p:cNvCxnSpPr>
          <p:nvPr/>
        </p:nvCxnSpPr>
        <p:spPr>
          <a:xfrm flipV="1">
            <a:off x="3546346" y="2967863"/>
            <a:ext cx="795268" cy="2020371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1940524" y="3536501"/>
            <a:ext cx="1555373" cy="150844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984252" y="5035544"/>
            <a:ext cx="1530043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524136" y="4434175"/>
            <a:ext cx="858414" cy="60136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1032672" y="4459071"/>
            <a:ext cx="4800900" cy="121542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3" idx="1"/>
            <a:endCxn id="41" idx="5"/>
          </p:cNvCxnSpPr>
          <p:nvPr/>
        </p:nvCxnSpPr>
        <p:spPr>
          <a:xfrm flipH="1" flipV="1">
            <a:off x="2865144" y="1428447"/>
            <a:ext cx="3050720" cy="293130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433131" y="4419638"/>
            <a:ext cx="1530043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815120" y="2936824"/>
            <a:ext cx="1530043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975400" y="3539458"/>
            <a:ext cx="1530043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495602" y="3539458"/>
            <a:ext cx="9841" cy="149608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975399" y="2933970"/>
            <a:ext cx="858414" cy="60136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384843" y="2938089"/>
            <a:ext cx="9841" cy="149608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/>
          <p:cNvCxnSpPr/>
          <p:nvPr/>
        </p:nvCxnSpPr>
        <p:spPr>
          <a:xfrm flipH="1" flipV="1">
            <a:off x="1974411" y="3543578"/>
            <a:ext cx="9841" cy="149608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514295" y="2939679"/>
            <a:ext cx="858414" cy="60136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467295" y="4734859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95" y="4734859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580141" y="4734859"/>
                <a:ext cx="6703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41" y="4734859"/>
                <a:ext cx="6703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438412" y="4020961"/>
                <a:ext cx="62228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412" y="4020961"/>
                <a:ext cx="6222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173060" y="4020961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060" y="4020961"/>
                <a:ext cx="6848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259407" y="3073270"/>
                <a:ext cx="88562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407" y="3073270"/>
                <a:ext cx="8856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583727" y="3189635"/>
                <a:ext cx="91608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27" y="3189635"/>
                <a:ext cx="91608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433131" y="2365384"/>
                <a:ext cx="86799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131" y="2365384"/>
                <a:ext cx="86799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984313" y="2360974"/>
                <a:ext cx="93051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313" y="2360974"/>
                <a:ext cx="93051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833813" y="1410140"/>
            <a:ext cx="9841" cy="149608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108497" y="5035544"/>
            <a:ext cx="858414" cy="60136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896267" y="4340150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568415" y="688382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415" y="688382"/>
                <a:ext cx="692817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6021658" y="4053114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658" y="4053114"/>
                <a:ext cx="652743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521350" y="5503043"/>
                <a:ext cx="62068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0" y="5503043"/>
                <a:ext cx="62068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>
          <a:xfrm flipH="1">
            <a:off x="1128612" y="1454218"/>
            <a:ext cx="1642285" cy="414155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750927" y="1314230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322017" y="2853646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432129" y="496863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876756" y="3460195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24249" y="5570006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014440" y="225188"/>
                <a:ext cx="7790278" cy="132343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Отже, розглядуваним перерізом </m:t>
                      </m:r>
                    </m:oMath>
                  </m:oMathPara>
                </a14:m>
                <a:endParaRPr lang="uk-UA" sz="4000" b="1" i="1" cap="none" spc="0" dirty="0" smtClean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є трикутник </m:t>
                      </m:r>
                      <m:sSub>
                        <m:sSubPr>
                          <m:ctrlPr>
                            <a:rPr lang="uk-UA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4000" b="1" i="1" cap="none" spc="0" dirty="0" smtClean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40" y="225188"/>
                <a:ext cx="7790278" cy="132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6465497" y="1739041"/>
            <a:ext cx="2888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ПРИКЛАД 4</a:t>
            </a:r>
            <a:endParaRPr lang="uk-UA" sz="4000" b="1" u="sng" cap="none" spc="0" dirty="0" smtClean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77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3" grpId="0" animBg="1"/>
      <p:bldP spid="45" grpId="0"/>
      <p:bldP spid="46" grpId="0"/>
      <p:bldP spid="47" grpId="0"/>
      <p:bldP spid="41" grpId="0" animBg="1"/>
      <p:bldP spid="72" grpId="0" animBg="1"/>
      <p:bldP spid="73" grpId="0" animBg="1"/>
      <p:bldP spid="74" grpId="0" animBg="1"/>
      <p:bldP spid="42" grpId="0" animBg="1"/>
      <p:bldP spid="44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H="1" flipV="1">
            <a:off x="780586" y="4446439"/>
            <a:ext cx="5229921" cy="89209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1505415" y="3523785"/>
            <a:ext cx="4505092" cy="2754352"/>
          </a:xfrm>
          <a:custGeom>
            <a:avLst/>
            <a:gdLst>
              <a:gd name="connsiteX0" fmla="*/ 0 w 4505092"/>
              <a:gd name="connsiteY0" fmla="*/ 0 h 2754352"/>
              <a:gd name="connsiteX1" fmla="*/ 2966224 w 4505092"/>
              <a:gd name="connsiteY1" fmla="*/ 2754352 h 2754352"/>
              <a:gd name="connsiteX2" fmla="*/ 4505092 w 4505092"/>
              <a:gd name="connsiteY2" fmla="*/ 1014761 h 2754352"/>
              <a:gd name="connsiteX3" fmla="*/ 0 w 4505092"/>
              <a:gd name="connsiteY3" fmla="*/ 0 h 275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092" h="2754352">
                <a:moveTo>
                  <a:pt x="0" y="0"/>
                </a:moveTo>
                <a:lnTo>
                  <a:pt x="2966224" y="2754352"/>
                </a:lnTo>
                <a:lnTo>
                  <a:pt x="4505092" y="101476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1494590" y="3533898"/>
            <a:ext cx="2977049" cy="276364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/>
          <p:cNvCxnSpPr/>
          <p:nvPr/>
        </p:nvCxnSpPr>
        <p:spPr>
          <a:xfrm flipH="1" flipV="1">
            <a:off x="780585" y="4446440"/>
            <a:ext cx="3691055" cy="185110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471640" y="4535650"/>
            <a:ext cx="1538867" cy="176189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746810" y="755386"/>
            <a:ext cx="2263698" cy="378026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80584" y="755386"/>
            <a:ext cx="2966225" cy="369105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537128" y="47500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28" y="47500"/>
                <a:ext cx="65274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055112" y="3940916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112" y="3940916"/>
                <a:ext cx="65274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22372" y="3940916"/>
                <a:ext cx="6703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72" y="3940916"/>
                <a:ext cx="67037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451196" y="6150114"/>
                <a:ext cx="62228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96" y="6150114"/>
                <a:ext cx="62228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1427682" y="345955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1081273" y="2811770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73" y="2811770"/>
                <a:ext cx="69281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5943599" y="4458411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1561496" y="3526464"/>
            <a:ext cx="4437534" cy="100918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494591" y="3536784"/>
            <a:ext cx="3724177" cy="1817089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746810" y="755385"/>
            <a:ext cx="724829" cy="5542157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4386148" y="6177970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183473" y="5311489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5278424" y="5117975"/>
                <a:ext cx="70403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424" y="5117975"/>
                <a:ext cx="70403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750716" y="609768"/>
                <a:ext cx="4593897" cy="132343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Трикутник </m:t>
                      </m:r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𝑲𝑨𝑪</m:t>
                      </m:r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uk-UA" sz="4000" b="1" i="1" cap="none" spc="0" dirty="0" smtClean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шуканий переріз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716" y="609768"/>
                <a:ext cx="4593897" cy="1323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6603582" y="2020610"/>
            <a:ext cx="2888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ПРИКЛАД 5</a:t>
            </a:r>
            <a:endParaRPr lang="uk-UA" sz="4000" b="1" u="sng" cap="none" spc="0" dirty="0" smtClean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141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5" grpId="0"/>
      <p:bldP spid="26" grpId="0"/>
      <p:bldP spid="27" grpId="0"/>
      <p:bldP spid="28" grpId="0"/>
      <p:bldP spid="29" grpId="0" animBg="1"/>
      <p:bldP spid="39" grpId="0"/>
      <p:bldP spid="40" grpId="0" animBg="1"/>
      <p:bldP spid="41" grpId="0" animBg="1"/>
      <p:bldP spid="49" grpId="0" animBg="1"/>
      <p:bldP spid="52" grpId="0"/>
      <p:bldP spid="53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олилиния 69"/>
          <p:cNvSpPr/>
          <p:nvPr/>
        </p:nvSpPr>
        <p:spPr>
          <a:xfrm>
            <a:off x="1505415" y="1784195"/>
            <a:ext cx="3579541" cy="3345366"/>
          </a:xfrm>
          <a:custGeom>
            <a:avLst/>
            <a:gdLst>
              <a:gd name="connsiteX0" fmla="*/ 1070517 w 3579541"/>
              <a:gd name="connsiteY0" fmla="*/ 0 h 3345366"/>
              <a:gd name="connsiteX1" fmla="*/ 0 w 3579541"/>
              <a:gd name="connsiteY1" fmla="*/ 1962615 h 3345366"/>
              <a:gd name="connsiteX2" fmla="*/ 2497873 w 3579541"/>
              <a:gd name="connsiteY2" fmla="*/ 3345366 h 3345366"/>
              <a:gd name="connsiteX3" fmla="*/ 3579541 w 3579541"/>
              <a:gd name="connsiteY3" fmla="*/ 802888 h 3345366"/>
              <a:gd name="connsiteX4" fmla="*/ 1070517 w 3579541"/>
              <a:gd name="connsiteY4" fmla="*/ 0 h 33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541" h="3345366">
                <a:moveTo>
                  <a:pt x="1070517" y="0"/>
                </a:moveTo>
                <a:lnTo>
                  <a:pt x="0" y="1962615"/>
                </a:lnTo>
                <a:lnTo>
                  <a:pt x="2497873" y="3345366"/>
                </a:lnTo>
                <a:lnTo>
                  <a:pt x="3579541" y="802888"/>
                </a:lnTo>
                <a:lnTo>
                  <a:pt x="1070517" y="0"/>
                </a:lnTo>
                <a:close/>
              </a:path>
            </a:pathLst>
          </a:custGeom>
          <a:solidFill>
            <a:srgbClr val="FF5B5B">
              <a:alpha val="4980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505413" y="3797545"/>
            <a:ext cx="1048215" cy="1347706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519422" y="3772048"/>
            <a:ext cx="5011932" cy="2719441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081236" y="2600207"/>
            <a:ext cx="6368954" cy="199613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505413" y="5145250"/>
            <a:ext cx="2509025" cy="43968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53628" y="3797544"/>
            <a:ext cx="2531326" cy="10992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356431" y="1812697"/>
            <a:ext cx="2052416" cy="492423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84954" y="1045318"/>
            <a:ext cx="0" cy="287728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014438" y="2707651"/>
            <a:ext cx="0" cy="287728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577440" y="3615126"/>
            <a:ext cx="8952921" cy="312979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275643" y="5583220"/>
            <a:ext cx="738793" cy="1161701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014437" y="3928052"/>
            <a:ext cx="1066799" cy="167746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72212" y="935397"/>
            <a:ext cx="0" cy="287728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/>
          <p:cNvCxnSpPr/>
          <p:nvPr/>
        </p:nvCxnSpPr>
        <p:spPr>
          <a:xfrm flipV="1">
            <a:off x="1505414" y="935398"/>
            <a:ext cx="1048215" cy="134770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53628" y="935396"/>
            <a:ext cx="2531326" cy="10992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5414" y="2283103"/>
            <a:ext cx="2509025" cy="43968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05413" y="2283103"/>
            <a:ext cx="0" cy="287728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014438" y="1045318"/>
            <a:ext cx="1066799" cy="167746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01883" y="212376"/>
                <a:ext cx="91608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83" y="212376"/>
                <a:ext cx="9160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812273" y="334706"/>
                <a:ext cx="86799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273" y="334706"/>
                <a:ext cx="86799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08514" y="1668524"/>
                <a:ext cx="88562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14" y="1668524"/>
                <a:ext cx="88562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074478" y="2345663"/>
                <a:ext cx="93051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78" y="2345663"/>
                <a:ext cx="93051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99566" y="4814009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66" y="4814009"/>
                <a:ext cx="63991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625489" y="3144619"/>
                <a:ext cx="6703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89" y="3144619"/>
                <a:ext cx="67037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145521" y="3498562"/>
                <a:ext cx="62228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521" y="3498562"/>
                <a:ext cx="62228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978128" y="5145250"/>
                <a:ext cx="48923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128" y="5145250"/>
                <a:ext cx="489236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4570896" y="3595890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385150" y="6357675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681233" y="5683093"/>
                <a:ext cx="92089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233" y="5683093"/>
                <a:ext cx="920893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754308" y="3217440"/>
                <a:ext cx="76815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08" y="3217440"/>
                <a:ext cx="768159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Овал 40"/>
          <p:cNvSpPr/>
          <p:nvPr/>
        </p:nvSpPr>
        <p:spPr>
          <a:xfrm>
            <a:off x="3937434" y="5048470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421467" y="4609724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467" y="4609724"/>
                <a:ext cx="692817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5004573" y="2517170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142514" y="2233503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14" y="2233503"/>
                <a:ext cx="652743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5119974" y="3933492"/>
            <a:ext cx="6772335" cy="294086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9927199" y="4072634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9745532" y="4106123"/>
                <a:ext cx="92089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ru-RU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532" y="4106123"/>
                <a:ext cx="920893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>
            <a:off x="2598556" y="1800684"/>
            <a:ext cx="2475108" cy="77573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2513437" y="1719055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080699" y="1389985"/>
                <a:ext cx="62068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99" y="1389985"/>
                <a:ext cx="620683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3991757" y="5579970"/>
            <a:ext cx="2509025" cy="43968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074478" y="5251577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78" y="5251577"/>
                <a:ext cx="684803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Овал 55"/>
          <p:cNvSpPr/>
          <p:nvPr/>
        </p:nvSpPr>
        <p:spPr>
          <a:xfrm>
            <a:off x="5172332" y="5719322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965300" y="5799811"/>
                <a:ext cx="92089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00" y="5799811"/>
                <a:ext cx="920893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Овал 65"/>
          <p:cNvSpPr/>
          <p:nvPr/>
        </p:nvSpPr>
        <p:spPr>
          <a:xfrm>
            <a:off x="1424878" y="3678865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976171" y="3225606"/>
                <a:ext cx="59022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71" y="3225606"/>
                <a:ext cx="590225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 flipV="1">
            <a:off x="1477674" y="1784476"/>
            <a:ext cx="1094538" cy="197396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7339881" y="334706"/>
            <a:ext cx="2888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ПРИКЛАД 6</a:t>
            </a:r>
            <a:endParaRPr lang="uk-UA" sz="4000" b="1" u="sng" cap="none" spc="0" dirty="0" smtClean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659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6" grpId="0"/>
      <p:bldP spid="33" grpId="0" animBg="1"/>
      <p:bldP spid="35" grpId="0" animBg="1"/>
      <p:bldP spid="39" grpId="0"/>
      <p:bldP spid="31" grpId="0"/>
      <p:bldP spid="41" grpId="0" animBg="1"/>
      <p:bldP spid="42" grpId="0"/>
      <p:bldP spid="43" grpId="0" animBg="1"/>
      <p:bldP spid="44" grpId="0"/>
      <p:bldP spid="47" grpId="0" animBg="1"/>
      <p:bldP spid="49" grpId="0"/>
      <p:bldP spid="52" grpId="0" animBg="1"/>
      <p:bldP spid="53" grpId="0"/>
      <p:bldP spid="21" grpId="0"/>
      <p:bldP spid="56" grpId="0" animBg="1"/>
      <p:bldP spid="57" grpId="0"/>
      <p:bldP spid="66" grpId="0" animBg="1"/>
      <p:bldP spid="67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36271" y="938151"/>
            <a:ext cx="1365661" cy="71251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101932" y="938151"/>
            <a:ext cx="1401288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503221" y="938152"/>
            <a:ext cx="1009401" cy="72439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36271" y="1650670"/>
            <a:ext cx="1246906" cy="72439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536865" y="1662546"/>
            <a:ext cx="975757" cy="71251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12525" y="4261262"/>
            <a:ext cx="1365661" cy="712519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078186" y="4261262"/>
            <a:ext cx="1401288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479475" y="4261263"/>
            <a:ext cx="1009401" cy="72439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712525" y="4973781"/>
            <a:ext cx="1246906" cy="72439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959431" y="5698175"/>
            <a:ext cx="1543789" cy="198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513119" y="4985657"/>
            <a:ext cx="975757" cy="71251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13681" y="1650670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955638" y="2375064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487480" y="1676403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076793" y="952007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487032" y="952007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1983177" y="2375064"/>
            <a:ext cx="1543789" cy="198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502980" y="2388921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177536" y="1174272"/>
            <a:ext cx="6422336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u="sng" cap="none" spc="0" dirty="0" smtClean="0">
                <a:ln/>
                <a:solidFill>
                  <a:srgbClr val="FFFF00"/>
                </a:solidFill>
                <a:effectLst/>
              </a:rPr>
              <a:t>Призма</a:t>
            </a:r>
            <a:r>
              <a:rPr lang="ru-RU" sz="4000" b="1" cap="none" spc="0" dirty="0" smtClean="0">
                <a:ln/>
                <a:solidFill>
                  <a:srgbClr val="FFFF00"/>
                </a:solidFill>
                <a:effectLst/>
              </a:rPr>
              <a:t> – це багатогранник,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дві грані якого – рівні </a:t>
            </a:r>
          </a:p>
          <a:p>
            <a:pPr algn="ctr"/>
            <a:r>
              <a:rPr lang="en-US" sz="4000" b="1" dirty="0">
                <a:ln/>
                <a:solidFill>
                  <a:srgbClr val="FFFF00"/>
                </a:solidFill>
              </a:rPr>
              <a:t>n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-кутники</a:t>
            </a:r>
            <a:r>
              <a:rPr lang="en-US" sz="4000" b="1" dirty="0" smtClean="0">
                <a:ln/>
                <a:solidFill>
                  <a:srgbClr val="FFFF00"/>
                </a:solidFill>
              </a:rPr>
              <a:t> 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з відповідно 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паралельними сторонами,</a:t>
            </a:r>
          </a:p>
          <a:p>
            <a:pPr algn="ctr"/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а всі інші </a:t>
            </a:r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</a:rPr>
              <a:t>n 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граней – </a:t>
            </a:r>
          </a:p>
          <a:p>
            <a:pPr algn="ctr"/>
            <a:r>
              <a:rPr lang="uk-UA" sz="4000" b="1" dirty="0">
                <a:ln/>
                <a:solidFill>
                  <a:srgbClr val="FFFF00"/>
                </a:solidFill>
              </a:rPr>
              <a:t>п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аралелограми.</a:t>
            </a:r>
            <a:endParaRPr lang="ru-RU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233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36271" y="938151"/>
            <a:ext cx="1365661" cy="71251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101932" y="938151"/>
            <a:ext cx="1401288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503221" y="938152"/>
            <a:ext cx="1009401" cy="72439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36271" y="1650670"/>
            <a:ext cx="1246906" cy="72439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536865" y="1662546"/>
            <a:ext cx="975757" cy="71251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12525" y="4261262"/>
            <a:ext cx="1365661" cy="712519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078186" y="4261262"/>
            <a:ext cx="1401288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479475" y="4261263"/>
            <a:ext cx="1009401" cy="72439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712525" y="4973781"/>
            <a:ext cx="1246906" cy="72439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959431" y="5698175"/>
            <a:ext cx="1543789" cy="198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513119" y="4985657"/>
            <a:ext cx="975757" cy="71251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13681" y="1650670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955638" y="2375064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487480" y="1676403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076793" y="952007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487032" y="952007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1983177" y="2375064"/>
            <a:ext cx="1543789" cy="198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502980" y="2388921"/>
            <a:ext cx="22589" cy="33092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683208" y="1542425"/>
            <a:ext cx="741100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Два </a:t>
            </a:r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</a:rPr>
              <a:t>n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-кутники – </a:t>
            </a:r>
            <a:r>
              <a:rPr lang="uk-UA" sz="4000" b="1" u="sng" cap="none" spc="0" dirty="0" smtClean="0">
                <a:ln/>
                <a:solidFill>
                  <a:srgbClr val="FFFF00"/>
                </a:solidFill>
                <a:effectLst/>
              </a:rPr>
              <a:t>основи призми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,</a:t>
            </a:r>
          </a:p>
          <a:p>
            <a:pPr algn="ctr"/>
            <a:r>
              <a:rPr lang="uk-UA" sz="4000" b="1" dirty="0">
                <a:ln/>
                <a:solidFill>
                  <a:srgbClr val="FFFF00"/>
                </a:solidFill>
              </a:rPr>
              <a:t>р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ешта граней – </a:t>
            </a:r>
            <a:r>
              <a:rPr lang="uk-UA" sz="4000" b="1" u="sng" dirty="0" smtClean="0">
                <a:ln/>
                <a:solidFill>
                  <a:srgbClr val="FFFF00"/>
                </a:solidFill>
              </a:rPr>
              <a:t>бічні грані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Ребра призми, які не є </a:t>
            </a:r>
          </a:p>
          <a:p>
            <a:pPr algn="ctr"/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сторонами її основ, </a:t>
            </a:r>
          </a:p>
          <a:p>
            <a:pPr algn="ctr"/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називають </a:t>
            </a:r>
            <a:r>
              <a:rPr lang="uk-UA" sz="4000" b="1" u="sng" cap="none" spc="0" dirty="0" smtClean="0">
                <a:ln/>
                <a:solidFill>
                  <a:srgbClr val="FFFF00"/>
                </a:solidFill>
                <a:effectLst/>
              </a:rPr>
              <a:t>бічними ребрами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.</a:t>
            </a:r>
            <a:endParaRPr lang="ru-RU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29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625658" y="1199409"/>
            <a:ext cx="250569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157575" y="1199408"/>
            <a:ext cx="973778" cy="92627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51879" y="1199408"/>
            <a:ext cx="973778" cy="92627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95108" y="5296395"/>
            <a:ext cx="2505694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027025" y="5296394"/>
            <a:ext cx="973778" cy="92627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21331" y="6222670"/>
            <a:ext cx="250569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21329" y="5296394"/>
            <a:ext cx="973778" cy="926276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1879" y="2172195"/>
            <a:ext cx="1869450" cy="405047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157574" y="2125683"/>
            <a:ext cx="1869449" cy="405047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31352" y="1199407"/>
            <a:ext cx="1869451" cy="405047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25657" y="1222664"/>
            <a:ext cx="1879271" cy="4071753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1881" y="2125684"/>
            <a:ext cx="250569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7459416" y="1662543"/>
            <a:ext cx="1307205" cy="96190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9879473" y="1662543"/>
            <a:ext cx="1307205" cy="96190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8766621" y="1647378"/>
            <a:ext cx="2420057" cy="1516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6275193" y="3852233"/>
            <a:ext cx="2420057" cy="1516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0002120" y="2873828"/>
            <a:ext cx="2420057" cy="1516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582063" y="2912757"/>
            <a:ext cx="2420057" cy="15165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7485221" y="4118115"/>
            <a:ext cx="1307205" cy="96190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485221" y="5063518"/>
            <a:ext cx="2420057" cy="1516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8792091" y="4098942"/>
            <a:ext cx="2420057" cy="15165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373081" y="90711"/>
            <a:ext cx="9804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Окремі види призми – </a:t>
            </a:r>
            <a:r>
              <a:rPr lang="uk-UA" sz="4000" b="1" u="sng" cap="none" spc="0" dirty="0" smtClean="0">
                <a:ln/>
                <a:solidFill>
                  <a:srgbClr val="FFFF00"/>
                </a:solidFill>
                <a:effectLst/>
              </a:rPr>
              <a:t>паралелепіпед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 і </a:t>
            </a:r>
            <a:r>
              <a:rPr lang="uk-UA" sz="4000" b="1" u="sng" cap="none" spc="0" dirty="0" smtClean="0">
                <a:ln/>
                <a:solidFill>
                  <a:srgbClr val="FFFF00"/>
                </a:solidFill>
                <a:effectLst/>
              </a:rPr>
              <a:t>куб</a:t>
            </a:r>
            <a:endParaRPr lang="ru-RU" sz="4000" b="1" u="sng" cap="none" spc="0" dirty="0">
              <a:ln/>
              <a:solidFill>
                <a:srgbClr val="FFFF00"/>
              </a:solidFill>
              <a:effectLst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7459416" y="2619179"/>
            <a:ext cx="2420057" cy="1516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8695249" y="3824537"/>
            <a:ext cx="2420057" cy="1516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9905277" y="4098942"/>
            <a:ext cx="1307205" cy="96190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04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036348" y="2363191"/>
            <a:ext cx="2744462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036348" y="2363191"/>
            <a:ext cx="0" cy="383572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36348" y="6198919"/>
            <a:ext cx="2744462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036347" y="1664525"/>
            <a:ext cx="1487657" cy="69866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24004" y="1664525"/>
            <a:ext cx="2744462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65694" y="1664525"/>
            <a:ext cx="1487657" cy="69866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68466" y="1664525"/>
            <a:ext cx="0" cy="383572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84741" y="5500252"/>
            <a:ext cx="1487657" cy="698666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46668" y="1664525"/>
            <a:ext cx="0" cy="383572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72398" y="5500252"/>
            <a:ext cx="2744462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818502" y="5500253"/>
            <a:ext cx="1487657" cy="69866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80810" y="2363191"/>
            <a:ext cx="0" cy="383572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951607" y="91385"/>
            <a:ext cx="6670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cap="none" spc="0" dirty="0" smtClean="0">
                <a:ln/>
                <a:solidFill>
                  <a:srgbClr val="FFFF00"/>
                </a:solidFill>
                <a:effectLst/>
              </a:rPr>
              <a:t>Прямокутний паралелепіпед</a:t>
            </a:r>
            <a:endParaRPr lang="ru-RU" sz="4000" b="1" u="sng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8181216" y="5318183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216" y="5318183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729816" y="6026069"/>
                <a:ext cx="6703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16" y="6026069"/>
                <a:ext cx="6703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451347" y="6026069"/>
                <a:ext cx="62228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47" y="6026069"/>
                <a:ext cx="62228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397782" y="5428012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82" y="5428012"/>
                <a:ext cx="6848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181216" y="981340"/>
                <a:ext cx="88562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216" y="981340"/>
                <a:ext cx="8856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780810" y="1821894"/>
                <a:ext cx="91608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810" y="1821894"/>
                <a:ext cx="91608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307748" y="1821894"/>
                <a:ext cx="88562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748" y="1821894"/>
                <a:ext cx="88562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397782" y="956639"/>
                <a:ext cx="93051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 dirty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82" y="956639"/>
                <a:ext cx="93051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93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676894" y="4755997"/>
            <a:ext cx="2220686" cy="145182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97580" y="4758967"/>
            <a:ext cx="3063834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6894" y="6207825"/>
            <a:ext cx="306383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740728" y="4755997"/>
            <a:ext cx="2220686" cy="145182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305471" y="1163781"/>
            <a:ext cx="28750" cy="421177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366878" y="1163781"/>
            <a:ext cx="2594536" cy="359221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3376255" y="1202341"/>
            <a:ext cx="364473" cy="500251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76894" y="1199370"/>
            <a:ext cx="2657328" cy="500548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897580" y="1163780"/>
            <a:ext cx="478675" cy="3589245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111878" y="4399082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8" y="4399082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008998" y="5900076"/>
                <a:ext cx="6703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98" y="5900076"/>
                <a:ext cx="6703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53682" y="5850910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2" y="5850910"/>
                <a:ext cx="63991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212776" y="4220624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76" y="4220624"/>
                <a:ext cx="6848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112996" y="492965"/>
                <a:ext cx="59182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96" y="492965"/>
                <a:ext cx="59182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4940758" y="255459"/>
            <a:ext cx="680603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u="sng" dirty="0" smtClean="0">
                <a:ln/>
                <a:solidFill>
                  <a:srgbClr val="FFFF00"/>
                </a:solidFill>
              </a:rPr>
              <a:t>П</a:t>
            </a:r>
            <a:r>
              <a:rPr lang="uk-UA" sz="4000" b="1" u="sng" dirty="0" smtClean="0">
                <a:ln/>
                <a:solidFill>
                  <a:srgbClr val="FFFF00"/>
                </a:solidFill>
              </a:rPr>
              <a:t>іраміда 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– багатогранник, 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одна грань якого – довільний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б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агатокутник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, а всі інші 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грані – трикутники, які мають</a:t>
            </a:r>
          </a:p>
          <a:p>
            <a:pPr algn="ctr"/>
            <a:r>
              <a:rPr lang="uk-UA" sz="4000" b="1" dirty="0">
                <a:ln/>
                <a:solidFill>
                  <a:srgbClr val="FFFF00"/>
                </a:solidFill>
              </a:rPr>
              <a:t>с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пільну вершину.</a:t>
            </a:r>
            <a:endParaRPr lang="ru-RU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668414" y="5012104"/>
                <a:ext cx="67518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14" y="5012104"/>
                <a:ext cx="67518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35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669072" y="4293220"/>
            <a:ext cx="2815178" cy="173618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484250" y="4817327"/>
            <a:ext cx="2191720" cy="121208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9072" y="4293220"/>
            <a:ext cx="5006898" cy="52410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484250" y="1014761"/>
            <a:ext cx="128745" cy="501464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9072" y="1014761"/>
            <a:ext cx="2943923" cy="327845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12995" y="1014761"/>
            <a:ext cx="2062975" cy="380256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421780" y="306875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80" y="306875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05139" y="3624580"/>
                <a:ext cx="67037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9" y="3624580"/>
                <a:ext cx="67037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675465" y="5826729"/>
                <a:ext cx="62228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65" y="5826729"/>
                <a:ext cx="62228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797501" y="4201330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01" y="4201330"/>
                <a:ext cx="6848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5252992" y="192871"/>
            <a:ext cx="68060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Тетраедр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– чотиригранник, 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(грец. </a:t>
            </a:r>
            <a:r>
              <a:rPr lang="uk-UA" sz="4000" b="1" i="1" dirty="0">
                <a:ln/>
                <a:solidFill>
                  <a:srgbClr val="FFFF00"/>
                </a:solidFill>
              </a:rPr>
              <a:t>т</a:t>
            </a:r>
            <a:r>
              <a:rPr lang="uk-UA" sz="4000" b="1" i="1" dirty="0" smtClean="0">
                <a:ln/>
                <a:solidFill>
                  <a:srgbClr val="FFFF00"/>
                </a:solidFill>
              </a:rPr>
              <a:t>етра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 - чотири)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одна грань якого – довільний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б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агатокутник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, а всі інші </a:t>
            </a:r>
          </a:p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грані – трикутники, які мають</a:t>
            </a:r>
          </a:p>
          <a:p>
            <a:pPr algn="ctr"/>
            <a:r>
              <a:rPr lang="uk-UA" sz="4000" b="1" dirty="0">
                <a:ln/>
                <a:solidFill>
                  <a:srgbClr val="FFFF00"/>
                </a:solidFill>
              </a:rPr>
              <a:t>с</a:t>
            </a:r>
            <a:r>
              <a:rPr lang="uk-UA" sz="4000" b="1" dirty="0" smtClean="0">
                <a:ln/>
                <a:solidFill>
                  <a:srgbClr val="FFFF00"/>
                </a:solidFill>
              </a:rPr>
              <a:t>пільну вершину.</a:t>
            </a:r>
            <a:endParaRPr lang="ru-RU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903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832409" y="4348976"/>
            <a:ext cx="2910469" cy="1918011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91376" y="4828479"/>
            <a:ext cx="2141033" cy="143850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91376" y="4348975"/>
            <a:ext cx="5051502" cy="446049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00039" y="323386"/>
            <a:ext cx="2642839" cy="399213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351150" y="323385"/>
            <a:ext cx="748890" cy="139030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350942" y="-94568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942" y="-94568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89570" y="4129062"/>
                <a:ext cx="6703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70" y="4129062"/>
                <a:ext cx="6703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766923" y="3624362"/>
                <a:ext cx="62228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923" y="3624362"/>
                <a:ext cx="6222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150880" y="6056128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0" y="6056128"/>
                <a:ext cx="6848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934838" y="852847"/>
            <a:ext cx="219144" cy="304910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153982" y="3924802"/>
            <a:ext cx="79236" cy="80005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196240" y="6035874"/>
            <a:ext cx="755467" cy="48305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217767" y="4759323"/>
            <a:ext cx="1975794" cy="126335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1959434" y="1709590"/>
            <a:ext cx="368122" cy="683413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920089" y="853238"/>
            <a:ext cx="2737582" cy="175044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984045" y="2405698"/>
            <a:ext cx="1672683" cy="3334215"/>
          </a:xfrm>
          <a:custGeom>
            <a:avLst/>
            <a:gdLst>
              <a:gd name="connsiteX0" fmla="*/ 0 w 1672683"/>
              <a:gd name="connsiteY0" fmla="*/ 0 h 3334215"/>
              <a:gd name="connsiteX1" fmla="*/ 11151 w 1672683"/>
              <a:gd name="connsiteY1" fmla="*/ 2274849 h 3334215"/>
              <a:gd name="connsiteX2" fmla="*/ 1672683 w 1672683"/>
              <a:gd name="connsiteY2" fmla="*/ 3334215 h 3334215"/>
              <a:gd name="connsiteX3" fmla="*/ 959004 w 1672683"/>
              <a:gd name="connsiteY3" fmla="*/ 635620 h 3334215"/>
              <a:gd name="connsiteX4" fmla="*/ 0 w 1672683"/>
              <a:gd name="connsiteY4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3" h="3334215">
                <a:moveTo>
                  <a:pt x="0" y="0"/>
                </a:moveTo>
                <a:lnTo>
                  <a:pt x="11151" y="2274849"/>
                </a:lnTo>
                <a:lnTo>
                  <a:pt x="1672683" y="3334215"/>
                </a:lnTo>
                <a:lnTo>
                  <a:pt x="959004" y="63562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970341" y="2426044"/>
            <a:ext cx="993578" cy="635307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970340" y="2445971"/>
            <a:ext cx="1" cy="2239405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000176" y="4708091"/>
            <a:ext cx="1608842" cy="1028716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63919" y="3082111"/>
            <a:ext cx="669144" cy="265239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422907" y="1786235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07" y="1786235"/>
                <a:ext cx="69281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3029811" y="2603686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811" y="2603686"/>
                <a:ext cx="65274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683398" y="5514460"/>
                <a:ext cx="62068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398" y="5514460"/>
                <a:ext cx="62068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519632" y="4059737"/>
                <a:ext cx="59022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32" y="4059737"/>
                <a:ext cx="59022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5597911" y="94326"/>
            <a:ext cx="63338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</a:rPr>
              <a:t>Фігура, яка складається</a:t>
            </a:r>
          </a:p>
          <a:p>
            <a:pPr algn="ctr"/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з усіх точок, спільних для багатогранника і січної площини, називається </a:t>
            </a:r>
            <a:r>
              <a:rPr lang="uk-UA" sz="4000" b="1" u="sng" cap="none" spc="0" dirty="0" smtClean="0">
                <a:ln/>
                <a:solidFill>
                  <a:srgbClr val="FFFF00"/>
                </a:solidFill>
                <a:effectLst/>
              </a:rPr>
              <a:t>перерізом багатогранника</a:t>
            </a:r>
            <a:endParaRPr lang="uk-UA" sz="4000" b="1" dirty="0">
              <a:ln/>
              <a:solidFill>
                <a:srgbClr val="FFFF00"/>
              </a:solidFill>
            </a:endParaRPr>
          </a:p>
          <a:p>
            <a:pPr algn="ctr"/>
            <a:r>
              <a:rPr lang="uk-UA" sz="4000" b="1" dirty="0">
                <a:ln/>
                <a:solidFill>
                  <a:srgbClr val="FFFF00"/>
                </a:solidFill>
              </a:rPr>
              <a:t>д</a:t>
            </a:r>
            <a:r>
              <a:rPr lang="uk-UA" sz="4000" b="1" cap="none" spc="0" dirty="0" smtClean="0">
                <a:ln/>
                <a:solidFill>
                  <a:srgbClr val="FFFF00"/>
                </a:solidFill>
                <a:effectLst/>
              </a:rPr>
              <a:t>аною площиною.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077572" y="1187977"/>
                <a:ext cx="71045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72" y="1187977"/>
                <a:ext cx="710451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H="1">
            <a:off x="3017691" y="323385"/>
            <a:ext cx="82348" cy="1828801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846634" y="3061351"/>
            <a:ext cx="117816" cy="320286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963927" y="2189168"/>
            <a:ext cx="31616" cy="8594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74834" y="2603686"/>
            <a:ext cx="276873" cy="390274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688865" y="2413129"/>
            <a:ext cx="1263369" cy="238189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8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10" grpId="0" animBg="1"/>
      <p:bldP spid="43" grpId="0"/>
      <p:bldP spid="44" grpId="0"/>
      <p:bldP spid="45" grpId="0"/>
      <p:bldP spid="46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0323" y="94326"/>
            <a:ext cx="2888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u="sng" dirty="0" smtClean="0">
                <a:ln/>
                <a:solidFill>
                  <a:srgbClr val="FFFF00"/>
                </a:solidFill>
              </a:rPr>
              <a:t>ПРИКЛАД 1</a:t>
            </a:r>
            <a:endParaRPr lang="uk-UA" sz="4000" b="1" u="sng" cap="none" spc="0" dirty="0" smtClean="0">
              <a:ln/>
              <a:solidFill>
                <a:srgbClr val="FFFF00"/>
              </a:solidFill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69353" y="6040557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93697" y="427552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69353" y="251160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691411" y="1213805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252586" y="4752108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49393" y="1223158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85317" y="1223158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91411" y="4742755"/>
            <a:ext cx="1757982" cy="128733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449393" y="1257264"/>
            <a:ext cx="30812" cy="347502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94604" y="4742755"/>
            <a:ext cx="3515964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07375" y="2967261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427335" y="4275526"/>
            <a:ext cx="3515964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5400000"/>
            </a:camera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118410" y="4131249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064670" y="5319517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15579" y="5963186"/>
            <a:ext cx="133814" cy="1338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122482" y="4198156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482" y="4198156"/>
                <a:ext cx="63991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363701" y="5790811"/>
                <a:ext cx="6504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4000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01" y="5790811"/>
                <a:ext cx="65049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075710" y="5685503"/>
                <a:ext cx="63991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0" y="5685503"/>
                <a:ext cx="63991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854181" y="4198156"/>
                <a:ext cx="68480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181" y="4198156"/>
                <a:ext cx="6848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7010568" y="549378"/>
                <a:ext cx="88562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68" y="549378"/>
                <a:ext cx="8856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178630" y="1830831"/>
                <a:ext cx="91608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630" y="1830831"/>
                <a:ext cx="91608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75710" y="2026871"/>
                <a:ext cx="86799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0" y="2026871"/>
                <a:ext cx="86799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262969" y="436093"/>
                <a:ext cx="93051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 cap="none" spc="0" smtClean="0">
                              <a:ln/>
                              <a:solidFill>
                                <a:srgbClr val="FFFF00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69" y="436093"/>
                <a:ext cx="93051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5252224" y="3557177"/>
                <a:ext cx="65274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24" y="3557177"/>
                <a:ext cx="65274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235018" y="5132311"/>
                <a:ext cx="69281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18" y="5132311"/>
                <a:ext cx="69281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016553" y="5362709"/>
                <a:ext cx="62068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/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ru-RU" sz="4000" b="1" i="1" cap="none" spc="0" dirty="0">
                  <a:ln/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53" y="5362709"/>
                <a:ext cx="62068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5" grpId="0" animBg="1"/>
      <p:bldP spid="36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278</Words>
  <Application>Microsoft Office PowerPoint</Application>
  <PresentationFormat>Широкоэкранный</PresentationFormat>
  <Paragraphs>164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277</cp:revision>
  <dcterms:created xsi:type="dcterms:W3CDTF">2017-03-10T18:23:41Z</dcterms:created>
  <dcterms:modified xsi:type="dcterms:W3CDTF">2017-04-14T15:24:39Z</dcterms:modified>
</cp:coreProperties>
</file>