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690" autoAdjust="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8F5EEFE-5368-43A6-A0D8-ECB18000EAD1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3CC6611-2532-4452-9F21-7EBFA93EFC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Гетьман Петро Конашевич-Сагайдачний (1606-1619, 1621-1622 </a:t>
            </a:r>
            <a:r>
              <a:rPr lang="uk-UA" sz="2400" dirty="0" err="1" smtClean="0"/>
              <a:t>р.р</a:t>
            </a:r>
            <a:r>
              <a:rPr lang="uk-UA" sz="2400" dirty="0" smtClean="0"/>
              <a:t>.)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400" b="1" i="1" dirty="0" smtClean="0"/>
              <a:t>“…Слава цього гетьмана може позмагатися з </a:t>
            </a:r>
            <a:r>
              <a:rPr lang="uk-UA" sz="2400" b="1" i="1" dirty="0" err="1" smtClean="0"/>
              <a:t>вічністю.”</a:t>
            </a:r>
            <a:endParaRPr lang="ru-RU" sz="2400" b="1" i="1" dirty="0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3750640"/>
          </a:xfrm>
        </p:spPr>
      </p:sp>
      <p:pic>
        <p:nvPicPr>
          <p:cNvPr id="4" name="Рисунок 3" descr="220px-Piotr_Konaszewicz_Sahajdaczn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28"/>
            <a:ext cx="3357586" cy="3786214"/>
          </a:xfrm>
          <a:prstGeom prst="rect">
            <a:avLst/>
          </a:prstGeom>
        </p:spPr>
      </p:pic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285728"/>
            <a:ext cx="3571900" cy="3786214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Діяльність гетьмана Петра Конашевича-Сагайдачного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uk-UA" sz="2400" b="1" dirty="0" err="1" smtClean="0"/>
              <a:t>Поководець</a:t>
            </a:r>
            <a:r>
              <a:rPr lang="uk-UA" sz="2400" b="1" dirty="0" smtClean="0"/>
              <a:t> </a:t>
            </a:r>
            <a:r>
              <a:rPr lang="uk-UA" sz="2400" i="1" dirty="0" smtClean="0"/>
              <a:t>( дотримувався тактики активних наступальних дій та раптових нападів)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Реформатор війська</a:t>
            </a:r>
            <a:r>
              <a:rPr lang="uk-UA" sz="2400" i="1" dirty="0" smtClean="0"/>
              <a:t>( створив регулярне козацьке військо із залізною дисципліною)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Політичний діяч </a:t>
            </a:r>
            <a:r>
              <a:rPr lang="uk-UA" sz="2400" i="1" dirty="0" smtClean="0"/>
              <a:t>(був прибічником компромісів,укладав мирні угоди – Вільшанська,1617р., Роставицька,1619р.)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Захисник православної віри</a:t>
            </a:r>
            <a:r>
              <a:rPr lang="uk-UA" sz="2400" i="1" dirty="0" smtClean="0"/>
              <a:t> (разом з Військом Запорозьким вступив до Київського братства, домігся відновлення православної ієрархії у 1620р.)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 smtClean="0"/>
              <a:t>Меценат</a:t>
            </a:r>
            <a:r>
              <a:rPr lang="uk-UA" sz="2400" i="1" dirty="0" smtClean="0"/>
              <a:t> (опікувався школами, церквами, монастирями; після смерті частину грошей і маєтки заповів Київському і Львівському братствам</a:t>
            </a:r>
            <a:r>
              <a:rPr lang="uk-UA" sz="1400" i="1" dirty="0" smtClean="0"/>
              <a:t>(1,5 тисячі злотих  </a:t>
            </a:r>
            <a:r>
              <a:rPr lang="uk-UA" sz="1400" i="1" dirty="0" err="1" smtClean="0"/>
              <a:t>“на</a:t>
            </a:r>
            <a:r>
              <a:rPr lang="uk-UA" sz="1400" i="1" dirty="0" smtClean="0"/>
              <a:t> науку і на </a:t>
            </a:r>
            <a:r>
              <a:rPr lang="uk-UA" sz="1400" i="1" dirty="0" err="1" smtClean="0"/>
              <a:t>цвиченья</a:t>
            </a:r>
            <a:r>
              <a:rPr lang="uk-UA" sz="1400" i="1" dirty="0" smtClean="0"/>
              <a:t> </a:t>
            </a:r>
            <a:r>
              <a:rPr lang="uk-UA" sz="1400" i="1" dirty="0" err="1" smtClean="0"/>
              <a:t>бакаляров</a:t>
            </a:r>
            <a:r>
              <a:rPr lang="uk-UA" sz="1400" i="1" dirty="0" smtClean="0"/>
              <a:t> </a:t>
            </a:r>
            <a:r>
              <a:rPr lang="uk-UA" sz="1400" i="1" dirty="0" err="1" smtClean="0"/>
              <a:t>учоних”</a:t>
            </a:r>
            <a:r>
              <a:rPr lang="uk-UA" sz="1400" i="1" dirty="0" smtClean="0"/>
              <a:t> )</a:t>
            </a:r>
            <a:endParaRPr lang="uk-UA" sz="2400" b="1" dirty="0" smtClean="0"/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ЯК  УКРАЇНЦІ ВШАНОВУЮТЬ ПАМ</a:t>
            </a:r>
            <a:r>
              <a:rPr lang="en-US" sz="2800" b="1" dirty="0" smtClean="0">
                <a:solidFill>
                  <a:srgbClr val="FF0000"/>
                </a:solidFill>
              </a:rPr>
              <a:t>’</a:t>
            </a:r>
            <a:r>
              <a:rPr lang="uk-UA" sz="2800" b="1" dirty="0" smtClean="0">
                <a:solidFill>
                  <a:srgbClr val="FF0000"/>
                </a:solidFill>
              </a:rPr>
              <a:t>ЯТЬ ПРО ГЕТЬМАНА ПЕТРА КОНАШЕВИЧА САГАЙДАЧНОГО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f413795-sahajdak-monu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428736"/>
            <a:ext cx="3857652" cy="528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1500174"/>
            <a:ext cx="4357718" cy="38576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ЯК УКРАЇНЦІ ВШАНОВУЮТЬ ПАМ</a:t>
            </a:r>
            <a:r>
              <a:rPr lang="en-US" sz="2800" b="1" dirty="0" smtClean="0">
                <a:solidFill>
                  <a:srgbClr val="FF0000"/>
                </a:solidFill>
              </a:rPr>
              <a:t>’</a:t>
            </a:r>
            <a:r>
              <a:rPr lang="uk-UA" sz="2800" b="1" dirty="0" smtClean="0">
                <a:solidFill>
                  <a:srgbClr val="FF0000"/>
                </a:solidFill>
              </a:rPr>
              <a:t>ЯТЬ ПРО ГЕТЬМАНА ПЕТРА КОНАШЕВИЧА-САГАЙДАЧНОГО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54088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51819"/>
            <a:ext cx="8229600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ЯК УКРАЇНЦІ ВШАНОВУЮТЬ ПАМ</a:t>
            </a:r>
            <a:r>
              <a:rPr lang="en-US" sz="2800" b="1" dirty="0" smtClean="0">
                <a:solidFill>
                  <a:srgbClr val="FF0000"/>
                </a:solidFill>
              </a:rPr>
              <a:t>’</a:t>
            </a:r>
            <a:r>
              <a:rPr lang="uk-UA" sz="2800" b="1" dirty="0" smtClean="0">
                <a:solidFill>
                  <a:srgbClr val="FF0000"/>
                </a:solidFill>
              </a:rPr>
              <a:t>ЯТЬ ПРО ГЕТЬМАНА ПЕТРА </a:t>
            </a:r>
            <a:r>
              <a:rPr lang="uk-UA" sz="2800" b="1" dirty="0" err="1" smtClean="0">
                <a:solidFill>
                  <a:srgbClr val="FF0000"/>
                </a:solidFill>
              </a:rPr>
              <a:t>КОНАШЕВИЧА-</a:t>
            </a:r>
            <a:r>
              <a:rPr lang="uk-UA" sz="2800" b="1" dirty="0" smtClean="0">
                <a:solidFill>
                  <a:srgbClr val="FF0000"/>
                </a:solidFill>
              </a:rPr>
              <a:t> САГАЙДАЧНОГО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5" y="1428737"/>
            <a:ext cx="3009928" cy="354410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uk-UA" sz="2000" dirty="0" smtClean="0"/>
              <a:t>Єдиний портрет, створений сучасником гетьмана, гравюра з книги К. </a:t>
            </a:r>
            <a:r>
              <a:rPr lang="uk-UA" sz="2000" dirty="0" err="1" smtClean="0"/>
              <a:t>Саковича</a:t>
            </a:r>
            <a:r>
              <a:rPr lang="uk-UA" sz="2000" dirty="0" smtClean="0"/>
              <a:t> </a:t>
            </a:r>
            <a:r>
              <a:rPr lang="uk-UA" sz="2000" dirty="0" err="1" smtClean="0"/>
              <a:t>“Вірші</a:t>
            </a:r>
            <a:r>
              <a:rPr lang="uk-UA" sz="2000" dirty="0" smtClean="0"/>
              <a:t> на жалісний погреб шляхетного рицаря Петра Конашевича – Сагайдачного.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err="1" smtClean="0"/>
              <a:t>Увіковічнений</a:t>
            </a:r>
            <a:r>
              <a:rPr lang="uk-UA" sz="2000" dirty="0" smtClean="0"/>
              <a:t> у народній пісні </a:t>
            </a:r>
            <a:r>
              <a:rPr lang="uk-UA" sz="2000" dirty="0" err="1" smtClean="0"/>
              <a:t>“Ой</a:t>
            </a:r>
            <a:r>
              <a:rPr lang="uk-UA" sz="2000" dirty="0" smtClean="0"/>
              <a:t>, на горі </a:t>
            </a:r>
            <a:r>
              <a:rPr lang="uk-UA" sz="2000" dirty="0" err="1" smtClean="0"/>
              <a:t>да</a:t>
            </a:r>
            <a:r>
              <a:rPr lang="uk-UA" sz="2000" dirty="0" smtClean="0"/>
              <a:t> женці </a:t>
            </a:r>
            <a:r>
              <a:rPr lang="uk-UA" sz="2000" dirty="0" err="1" smtClean="0"/>
              <a:t>жнуть”</a:t>
            </a:r>
            <a:r>
              <a:rPr lang="uk-UA" sz="20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uk-UA" sz="2000" dirty="0" smtClean="0"/>
              <a:t>Отримав високу оцінку в істориків “…він підніс престиж українського козацтва, …повернув Києву значення культурного і релігійного </a:t>
            </a:r>
            <a:r>
              <a:rPr lang="uk-UA" sz="2000" dirty="0" err="1" smtClean="0"/>
              <a:t>осередку.”</a:t>
            </a:r>
            <a:r>
              <a:rPr lang="uk-UA" sz="1400" i="1" dirty="0" smtClean="0"/>
              <a:t>Н. </a:t>
            </a:r>
            <a:r>
              <a:rPr lang="uk-UA" sz="1400" i="1" dirty="0" err="1" smtClean="0"/>
              <a:t>Полонська-</a:t>
            </a:r>
            <a:r>
              <a:rPr lang="uk-UA" sz="1400" i="1" dirty="0" smtClean="0"/>
              <a:t> Василенко</a:t>
            </a:r>
            <a:endParaRPr lang="ru-RU" sz="20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4929198"/>
            <a:ext cx="5486400" cy="566738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rgbClr val="7030A0"/>
                </a:solidFill>
              </a:rPr>
              <a:t>РОДОВИЙ ГЕРБ </a:t>
            </a:r>
            <a:endParaRPr lang="ru-RU" sz="4000" i="1" dirty="0">
              <a:solidFill>
                <a:srgbClr val="7030A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sagaid_z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418" b="16418"/>
          <a:stretch>
            <a:fillRect/>
          </a:stretch>
        </p:blipFill>
        <p:spPr>
          <a:xfrm>
            <a:off x="1643042" y="285728"/>
            <a:ext cx="5772152" cy="4530737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50"/>
                </a:solidFill>
              </a:rPr>
              <a:t>ІСТОРИЧНІ ПЕРЕХРЕСТЯ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uk-UA" sz="2400" dirty="0" smtClean="0"/>
              <a:t>Самійло </a:t>
            </a:r>
            <a:r>
              <a:rPr lang="uk-UA" sz="2400" dirty="0" err="1" smtClean="0"/>
              <a:t>Кішка-</a:t>
            </a:r>
            <a:r>
              <a:rPr lang="uk-UA" sz="2400" dirty="0" smtClean="0"/>
              <a:t> в молоді роки був наставником і взірцем для майбутнього гетьмана.</a:t>
            </a:r>
          </a:p>
          <a:p>
            <a:pPr>
              <a:buFont typeface="Courier New" pitchFamily="49" charset="0"/>
              <a:buChar char="o"/>
            </a:pPr>
            <a:r>
              <a:rPr lang="uk-UA" sz="2400" dirty="0" smtClean="0"/>
              <a:t>Сигізмунд ІІІ </a:t>
            </a:r>
            <a:r>
              <a:rPr lang="uk-UA" sz="2400" dirty="0" err="1" smtClean="0"/>
              <a:t>ійого</a:t>
            </a:r>
            <a:r>
              <a:rPr lang="uk-UA" sz="2400" dirty="0" smtClean="0"/>
              <a:t> син </a:t>
            </a:r>
            <a:r>
              <a:rPr lang="uk-UA" sz="2400" dirty="0" err="1" smtClean="0"/>
              <a:t>Владислав-</a:t>
            </a:r>
            <a:r>
              <a:rPr lang="uk-UA" sz="2400" dirty="0" smtClean="0"/>
              <a:t> неодноразово звертались за допомогою до гетьмана.</a:t>
            </a:r>
          </a:p>
          <a:p>
            <a:pPr>
              <a:buFont typeface="Courier New" pitchFamily="49" charset="0"/>
              <a:buChar char="o"/>
            </a:pPr>
            <a:r>
              <a:rPr lang="uk-UA" sz="2400" dirty="0" smtClean="0"/>
              <a:t>Феофан, Єрусалимський патріарх – особисто знайшов час для висвячення православної </a:t>
            </a:r>
            <a:r>
              <a:rPr lang="uk-UA" sz="2400" dirty="0" err="1" smtClean="0"/>
              <a:t>ієпархії</a:t>
            </a:r>
            <a:r>
              <a:rPr lang="uk-UA" sz="2400" dirty="0" smtClean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uk-UA" sz="2400" dirty="0" smtClean="0"/>
              <a:t>Осман ІІ </a:t>
            </a:r>
            <a:r>
              <a:rPr lang="uk-UA" sz="2400" dirty="0" err="1" smtClean="0"/>
              <a:t>–молодий</a:t>
            </a:r>
            <a:r>
              <a:rPr lang="uk-UA" sz="2400" dirty="0" smtClean="0"/>
              <a:t> султан османів, що програв Хотинську битву.</a:t>
            </a:r>
          </a:p>
          <a:p>
            <a:pPr>
              <a:buFont typeface="Courier New" pitchFamily="49" charset="0"/>
              <a:buChar char="o"/>
            </a:pPr>
            <a:r>
              <a:rPr lang="uk-UA" sz="2400" dirty="0" smtClean="0"/>
              <a:t>Михайло Хмельницький – загинув під </a:t>
            </a:r>
            <a:r>
              <a:rPr lang="uk-UA" sz="2400" dirty="0" err="1" smtClean="0"/>
              <a:t>Цецорою</a:t>
            </a:r>
            <a:r>
              <a:rPr lang="uk-UA" sz="2400" dirty="0" smtClean="0"/>
              <a:t>, а його молодий син Богдан був поранений і потрапив </a:t>
            </a:r>
            <a:r>
              <a:rPr lang="uk-UA" sz="2400" smtClean="0"/>
              <a:t>у турецький полон.</a:t>
            </a:r>
            <a:endParaRPr lang="ru-RU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111</TotalTime>
  <Words>278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Гетьман Петро Конашевич-Сагайдачний (1606-1619, 1621-1622 р.р.)</vt:lpstr>
      <vt:lpstr>Діяльність гетьмана Петра Конашевича-Сагайдачного</vt:lpstr>
      <vt:lpstr>ЯК  УКРАЇНЦІ ВШАНОВУЮТЬ ПАМ’ЯТЬ ПРО ГЕТЬМАНА ПЕТРА КОНАШЕВИЧА САГАЙДАЧНОГО</vt:lpstr>
      <vt:lpstr>ЯК УКРАЇНЦІ ВШАНОВУЮТЬ ПАМ’ЯТЬ ПРО ГЕТЬМАНА ПЕТРА КОНАШЕВИЧА-САГАЙДАЧНОГО</vt:lpstr>
      <vt:lpstr>ЯК УКРАЇНЦІ ВШАНОВУЮТЬ ПАМ’ЯТЬ ПРО ГЕТЬМАНА ПЕТРА КОНАШЕВИЧА- САГАЙДАЧНОГО</vt:lpstr>
      <vt:lpstr>РОДОВИЙ ГЕРБ </vt:lpstr>
      <vt:lpstr>ІСТОРИЧНІ ПЕРЕХРЕСТЯ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Гетьман Петро Конашевич-Сагайдачн</dc:title>
  <dc:creator>Коваль</dc:creator>
  <cp:lastModifiedBy>Коваль</cp:lastModifiedBy>
  <cp:revision>12</cp:revision>
  <dcterms:created xsi:type="dcterms:W3CDTF">2017-04-02T15:40:17Z</dcterms:created>
  <dcterms:modified xsi:type="dcterms:W3CDTF">2017-04-03T14:45:24Z</dcterms:modified>
</cp:coreProperties>
</file>