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4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2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3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7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9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9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9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3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8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BADB5-D2AB-4DDC-B40C-10BAF0E2F08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C501-5A5E-4C5D-BDC1-91ED8BC9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6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1815">
            <a:off x="3145011" y="2406024"/>
            <a:ext cx="29397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 descr="ladybu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 descr="ladybug.png"/>
          <p:cNvPicPr/>
          <p:nvPr/>
        </p:nvPicPr>
        <p:blipFill>
          <a:blip r:embed="rId4" cstate="print"/>
          <a:stretch>
            <a:fillRect/>
          </a:stretch>
        </p:blipFill>
        <p:spPr>
          <a:xfrm rot="9757449">
            <a:off x="325888" y="351234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323528" y="1814959"/>
            <a:ext cx="8676456" cy="147002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uk-UA" sz="8800" b="1" dirty="0">
                <a:solidFill>
                  <a:srgbClr val="7030A0"/>
                </a:solidFill>
              </a:rPr>
              <a:t>Урок </a:t>
            </a:r>
            <a:r>
              <a:rPr lang="uk-UA" sz="8800" b="1" dirty="0" smtClean="0">
                <a:solidFill>
                  <a:srgbClr val="7030A0"/>
                </a:solidFill>
              </a:rPr>
              <a:t>читання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2" descr="C:\Documents and Settings\User\Local Settings\Temporary Internet Files\Content.IE5\QZKS4193\MC9001935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0565">
            <a:off x="5537256" y="2530998"/>
            <a:ext cx="3139001" cy="3870688"/>
          </a:xfrm>
          <a:prstGeom prst="rect">
            <a:avLst/>
          </a:prstGeom>
          <a:noFill/>
        </p:spPr>
      </p:pic>
      <p:pic>
        <p:nvPicPr>
          <p:cNvPr id="19" name="Picture 2" descr="C:\Documents and Settings\User\Local Settings\Temporary Internet Files\Content.IE5\QZKS4193\MC9001935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36912"/>
            <a:ext cx="3139001" cy="3870688"/>
          </a:xfrm>
          <a:prstGeom prst="rect">
            <a:avLst/>
          </a:prstGeom>
          <a:noFill/>
        </p:spPr>
      </p:pic>
      <p:pic>
        <p:nvPicPr>
          <p:cNvPr id="23" name="Picture 8" descr="C:\Documents and Settings\User\Local Settings\Temporary Internet Files\Content.IE5\G5PI7GUD\MC90043575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37565">
            <a:off x="2571" y="2983441"/>
            <a:ext cx="2899360" cy="277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0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428604"/>
            <a:ext cx="4929190" cy="56975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5400" b="1" i="1" dirty="0" smtClean="0">
                <a:solidFill>
                  <a:srgbClr val="7030A0"/>
                </a:solidFill>
              </a:rPr>
              <a:t>Чи буває легкий хліб?</a:t>
            </a:r>
          </a:p>
          <a:p>
            <a:pPr algn="r">
              <a:buNone/>
            </a:pPr>
            <a:endParaRPr lang="uk-UA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uk-UA" sz="5400" b="1" dirty="0" smtClean="0">
                <a:solidFill>
                  <a:srgbClr val="7030A0"/>
                </a:solidFill>
              </a:rPr>
              <a:t>Білоруська народна казка</a:t>
            </a:r>
          </a:p>
          <a:p>
            <a:pPr algn="ctr">
              <a:buNone/>
            </a:pPr>
            <a:r>
              <a:rPr lang="uk-UA" sz="5400" b="1" dirty="0" smtClean="0">
                <a:solidFill>
                  <a:srgbClr val="7030A0"/>
                </a:solidFill>
              </a:rPr>
              <a:t>“ Легкий хліб ”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44378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80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7030A0"/>
                </a:solidFill>
              </a:rPr>
              <a:t>Ребус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6" y="2276872"/>
            <a:ext cx="6412592" cy="3744415"/>
          </a:xfrm>
        </p:spPr>
      </p:pic>
      <p:pic>
        <p:nvPicPr>
          <p:cNvPr id="3074" name="Picture 2" descr="C:\Users\Admi\Desktop\g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75" y="1484784"/>
            <a:ext cx="29228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40" cy="1143000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7030A0"/>
                </a:solidFill>
              </a:rPr>
              <a:t>Ребус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Администратор\Рабочий стол\малюнки до ребусів\телевіз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74" y="1714488"/>
            <a:ext cx="1928826" cy="1928826"/>
          </a:xfrm>
          <a:prstGeom prst="rect">
            <a:avLst/>
          </a:prstGeom>
          <a:noFill/>
        </p:spPr>
      </p:pic>
      <p:pic>
        <p:nvPicPr>
          <p:cNvPr id="5" name="Рисунок 4" descr="Vesely_horovod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000108"/>
            <a:ext cx="2505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57422" y="1214422"/>
            <a:ext cx="930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, , , 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714356"/>
            <a:ext cx="103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, , 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135729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, , , , , , , , </a:t>
            </a:r>
            <a:endParaRPr lang="ru-RU" sz="36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8087" y="3857609"/>
            <a:ext cx="2478767" cy="290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95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Словникова робота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b="1" dirty="0"/>
              <a:t>Наливатись </a:t>
            </a:r>
            <a:r>
              <a:rPr lang="uk-UA" sz="1800" b="1" dirty="0"/>
              <a:t>(про зерно)</a:t>
            </a:r>
          </a:p>
          <a:p>
            <a:pPr>
              <a:buFont typeface="Wingdings" pitchFamily="2" charset="2"/>
              <a:buChar char="v"/>
            </a:pPr>
            <a:r>
              <a:rPr lang="uk-UA" b="1" dirty="0"/>
              <a:t>Марудна робота</a:t>
            </a:r>
            <a:endParaRPr lang="ru-RU" b="1" dirty="0"/>
          </a:p>
          <a:p>
            <a:pPr>
              <a:buFont typeface="Wingdings" pitchFamily="2" charset="2"/>
              <a:buChar char="v"/>
            </a:pPr>
            <a:r>
              <a:rPr lang="uk-UA" b="1" dirty="0"/>
              <a:t>Заборонувати</a:t>
            </a:r>
          </a:p>
          <a:p>
            <a:pPr>
              <a:buFont typeface="Wingdings" pitchFamily="2" charset="2"/>
              <a:buChar char="v"/>
            </a:pPr>
            <a:r>
              <a:rPr lang="uk-UA" b="1" dirty="0" err="1" smtClean="0"/>
              <a:t>Закрасує</a:t>
            </a:r>
            <a:endParaRPr lang="uk-UA" b="1" dirty="0" smtClean="0"/>
          </a:p>
          <a:p>
            <a:pPr>
              <a:buFont typeface="Wingdings" pitchFamily="2" charset="2"/>
              <a:buChar char="v"/>
            </a:pPr>
            <a:r>
              <a:rPr lang="uk-UA" b="1" dirty="0" smtClean="0"/>
              <a:t>Вигін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6854" y="1628800"/>
            <a:ext cx="3979946" cy="44973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- розрівняти </a:t>
            </a:r>
            <a:r>
              <a:rPr lang="uk-UA" b="1" dirty="0"/>
              <a:t>землю</a:t>
            </a:r>
          </a:p>
          <a:p>
            <a:pPr marL="0" indent="0">
              <a:buNone/>
            </a:pPr>
            <a:r>
              <a:rPr lang="uk-UA" b="1" dirty="0" smtClean="0"/>
              <a:t>- достигати</a:t>
            </a:r>
          </a:p>
          <a:p>
            <a:pPr marL="0" indent="0">
              <a:buNone/>
            </a:pPr>
            <a:r>
              <a:rPr lang="uk-UA" b="1" dirty="0" smtClean="0"/>
              <a:t>- нецікава, надокучлива            робота</a:t>
            </a:r>
          </a:p>
          <a:p>
            <a:pPr marL="0" indent="0">
              <a:buNone/>
            </a:pPr>
            <a:r>
              <a:rPr lang="uk-UA" b="1" dirty="0" smtClean="0"/>
              <a:t>- частина </a:t>
            </a:r>
            <a:r>
              <a:rPr lang="uk-UA" b="1" dirty="0"/>
              <a:t>лугу, куди виганяють пастись худобу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- зацвіте</a:t>
            </a:r>
          </a:p>
        </p:txBody>
      </p:sp>
      <p:sp>
        <p:nvSpPr>
          <p:cNvPr id="21" name="Стрелка вправо 20"/>
          <p:cNvSpPr/>
          <p:nvPr/>
        </p:nvSpPr>
        <p:spPr>
          <a:xfrm rot="1857295" flipV="1">
            <a:off x="3833512" y="2143258"/>
            <a:ext cx="924517" cy="570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422214" flipV="1">
            <a:off x="3445862" y="2658303"/>
            <a:ext cx="130692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211661">
            <a:off x="2037372" y="4256995"/>
            <a:ext cx="292641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817351" y="3867956"/>
            <a:ext cx="286764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9637644">
            <a:off x="2912570" y="2376193"/>
            <a:ext cx="1927108" cy="738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на дослідник -- той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3750">
            <a:off x="513994" y="4417411"/>
            <a:ext cx="2365976" cy="221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00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7030A0"/>
                </a:solidFill>
              </a:rPr>
              <a:t>Словникова робота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992888" cy="4680520"/>
          </a:xfrm>
        </p:spPr>
        <p:txBody>
          <a:bodyPr/>
          <a:lstStyle/>
          <a:p>
            <a:pPr algn="l"/>
            <a:r>
              <a:rPr lang="uk-UA" b="1" dirty="0">
                <a:solidFill>
                  <a:schemeClr val="tx1"/>
                </a:solidFill>
              </a:rPr>
              <a:t>с</a:t>
            </a:r>
            <a:r>
              <a:rPr lang="uk-UA" b="1" dirty="0" smtClean="0">
                <a:solidFill>
                  <a:schemeClr val="tx1"/>
                </a:solidFill>
              </a:rPr>
              <a:t>томився		дочекався		спершу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</a:rPr>
              <a:t>розв’язав		</a:t>
            </a:r>
            <a:r>
              <a:rPr lang="uk-UA" b="1" dirty="0" err="1" smtClean="0">
                <a:solidFill>
                  <a:schemeClr val="tx1"/>
                </a:solidFill>
              </a:rPr>
              <a:t>закрасує</a:t>
            </a:r>
            <a:r>
              <a:rPr lang="uk-UA" b="1" dirty="0" smtClean="0">
                <a:solidFill>
                  <a:schemeClr val="tx1"/>
                </a:solidFill>
              </a:rPr>
              <a:t>		щодня</a:t>
            </a:r>
          </a:p>
          <a:p>
            <a:pPr algn="l"/>
            <a:r>
              <a:rPr lang="uk-UA" b="1" dirty="0">
                <a:solidFill>
                  <a:schemeClr val="tx1"/>
                </a:solidFill>
              </a:rPr>
              <a:t>с</a:t>
            </a:r>
            <a:r>
              <a:rPr lang="uk-UA" b="1" dirty="0" smtClean="0">
                <a:solidFill>
                  <a:schemeClr val="tx1"/>
                </a:solidFill>
              </a:rPr>
              <a:t>подобався	стривай		порадь</a:t>
            </a:r>
          </a:p>
          <a:p>
            <a:pPr algn="l"/>
            <a:r>
              <a:rPr lang="uk-UA" b="1" dirty="0">
                <a:solidFill>
                  <a:schemeClr val="tx1"/>
                </a:solidFill>
              </a:rPr>
              <a:t>о</a:t>
            </a:r>
            <a:r>
              <a:rPr lang="uk-UA" b="1" dirty="0" smtClean="0">
                <a:solidFill>
                  <a:schemeClr val="tx1"/>
                </a:solidFill>
              </a:rPr>
              <a:t>близнувся	погодився		чоловіче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5329"/>
            <a:ext cx="2209427" cy="272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riad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41129"/>
            <a:ext cx="7056784" cy="1015663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фізкультхвилинка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b="1" i="1" dirty="0" smtClean="0">
                <a:solidFill>
                  <a:srgbClr val="7030A0"/>
                </a:solidFill>
              </a:rPr>
              <a:t>План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628799"/>
            <a:ext cx="6832848" cy="4464495"/>
          </a:xfrm>
        </p:spPr>
        <p:txBody>
          <a:bodyPr/>
          <a:lstStyle/>
          <a:p>
            <a:pPr algn="l"/>
            <a:r>
              <a:rPr lang="uk-UA" sz="4400" b="1" dirty="0" smtClean="0">
                <a:solidFill>
                  <a:schemeClr val="tx1"/>
                </a:solidFill>
              </a:rPr>
              <a:t>І група </a:t>
            </a:r>
            <a:r>
              <a:rPr lang="uk-UA" sz="4400" dirty="0" smtClean="0">
                <a:solidFill>
                  <a:schemeClr val="tx1"/>
                </a:solidFill>
              </a:rPr>
              <a:t>– зачин</a:t>
            </a:r>
          </a:p>
          <a:p>
            <a:pPr algn="l"/>
            <a:r>
              <a:rPr lang="uk-UA" sz="4400" b="1" dirty="0" smtClean="0">
                <a:solidFill>
                  <a:schemeClr val="tx1"/>
                </a:solidFill>
              </a:rPr>
              <a:t>ІІ група </a:t>
            </a:r>
            <a:r>
              <a:rPr lang="uk-UA" sz="4400" dirty="0" smtClean="0">
                <a:solidFill>
                  <a:schemeClr val="tx1"/>
                </a:solidFill>
              </a:rPr>
              <a:t>– основна частина</a:t>
            </a:r>
          </a:p>
          <a:p>
            <a:pPr algn="l"/>
            <a:r>
              <a:rPr lang="uk-UA" sz="4400" b="1" dirty="0" smtClean="0">
                <a:solidFill>
                  <a:schemeClr val="tx1"/>
                </a:solidFill>
              </a:rPr>
              <a:t>ІІІ група</a:t>
            </a:r>
            <a:r>
              <a:rPr lang="uk-UA" sz="4400" dirty="0" smtClean="0">
                <a:solidFill>
                  <a:schemeClr val="tx1"/>
                </a:solidFill>
              </a:rPr>
              <a:t> – кінцівка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робота в груп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55142">
            <a:off x="6226786" y="4073682"/>
            <a:ext cx="2195608" cy="221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7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7030A0"/>
                </a:solidFill>
              </a:rPr>
              <a:t>«Знайди речення»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408712" cy="3577952"/>
          </a:xfrm>
        </p:spPr>
        <p:txBody>
          <a:bodyPr/>
          <a:lstStyle/>
          <a:p>
            <a:pPr algn="l"/>
            <a:r>
              <a:rPr lang="uk-UA" b="1" dirty="0">
                <a:solidFill>
                  <a:schemeClr val="tx1"/>
                </a:solidFill>
              </a:rPr>
              <a:t>І група </a:t>
            </a:r>
            <a:r>
              <a:rPr lang="uk-UA" dirty="0">
                <a:solidFill>
                  <a:schemeClr val="tx1"/>
                </a:solidFill>
              </a:rPr>
              <a:t>– </a:t>
            </a:r>
            <a:r>
              <a:rPr lang="uk-UA" dirty="0" smtClean="0">
                <a:solidFill>
                  <a:schemeClr val="tx1"/>
                </a:solidFill>
              </a:rPr>
              <a:t>знайдіть речення за початком.</a:t>
            </a:r>
            <a:endParaRPr lang="uk-UA" dirty="0">
              <a:solidFill>
                <a:schemeClr val="tx1"/>
              </a:solidFill>
            </a:endParaRPr>
          </a:p>
          <a:p>
            <a:pPr algn="l"/>
            <a:r>
              <a:rPr lang="uk-UA" b="1" dirty="0">
                <a:solidFill>
                  <a:schemeClr val="tx1"/>
                </a:solidFill>
              </a:rPr>
              <a:t>ІІ група </a:t>
            </a:r>
            <a:r>
              <a:rPr lang="uk-UA" dirty="0" smtClean="0">
                <a:solidFill>
                  <a:schemeClr val="tx1"/>
                </a:solidFill>
              </a:rPr>
              <a:t>зайдіть речення за кінцівкою.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</a:rPr>
              <a:t>ІІІ група </a:t>
            </a:r>
            <a:r>
              <a:rPr lang="uk-UA" dirty="0" smtClean="0">
                <a:solidFill>
                  <a:schemeClr val="tx1"/>
                </a:solidFill>
              </a:rPr>
              <a:t>– знайдіть речення за його серединою.</a:t>
            </a:r>
            <a:endParaRPr lang="ru-RU" dirty="0"/>
          </a:p>
        </p:txBody>
      </p:sp>
      <p:pic>
        <p:nvPicPr>
          <p:cNvPr id="4" name="Picture 2" descr="C:\Documents and Settings\User\Local Settings\Temporary Internet Files\Content.IE5\G5PI7GUD\MC9003433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09120"/>
            <a:ext cx="2373551" cy="2141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7030A0"/>
                </a:solidFill>
              </a:rPr>
              <a:t>«Антивірус»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36904" cy="2088232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Знайдіть і виправте помилки у реченнях.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40968"/>
            <a:ext cx="4506633" cy="337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7030A0"/>
                </a:solidFill>
              </a:rPr>
              <a:t>«Це я»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5965"/>
            <a:ext cx="4038600" cy="30144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70" y="1600200"/>
            <a:ext cx="3688659" cy="4525963"/>
          </a:xfrm>
        </p:spPr>
      </p:pic>
    </p:spTree>
    <p:extLst>
      <p:ext uri="{BB962C8B-B14F-4D97-AF65-F5344CB8AC3E}">
        <p14:creationId xmlns:p14="http://schemas.microsoft.com/office/powerpoint/2010/main" val="22596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7030A0"/>
                </a:solidFill>
              </a:rPr>
              <a:t>Усмішка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87946"/>
            <a:ext cx="6624736" cy="5470054"/>
          </a:xfrm>
        </p:spPr>
      </p:pic>
    </p:spTree>
    <p:extLst>
      <p:ext uri="{BB962C8B-B14F-4D97-AF65-F5344CB8AC3E}">
        <p14:creationId xmlns:p14="http://schemas.microsoft.com/office/powerpoint/2010/main" val="1957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7030A0"/>
                </a:solidFill>
              </a:rPr>
              <a:t>Продовж прислів'я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b="1" dirty="0" smtClean="0"/>
              <a:t>Легкого хліба ніде….</a:t>
            </a:r>
          </a:p>
          <a:p>
            <a:pPr>
              <a:buNone/>
            </a:pPr>
            <a:r>
              <a:rPr lang="uk-UA" sz="3600" dirty="0" smtClean="0"/>
              <a:t>                                           </a:t>
            </a:r>
            <a:r>
              <a:rPr lang="uk-UA" sz="3600" b="1" dirty="0" smtClean="0"/>
              <a:t>нема.</a:t>
            </a:r>
          </a:p>
          <a:p>
            <a:pPr>
              <a:buNone/>
            </a:pPr>
            <a:r>
              <a:rPr lang="uk-UA" sz="3600" b="1" dirty="0" smtClean="0"/>
              <a:t>Хто дбає, той і…</a:t>
            </a:r>
          </a:p>
          <a:p>
            <a:pPr>
              <a:buNone/>
            </a:pPr>
            <a:r>
              <a:rPr lang="uk-UA" sz="3600" dirty="0" smtClean="0"/>
              <a:t>                                       </a:t>
            </a:r>
            <a:r>
              <a:rPr lang="uk-UA" sz="3600" b="1" dirty="0" smtClean="0"/>
              <a:t>має.</a:t>
            </a:r>
          </a:p>
          <a:p>
            <a:pPr>
              <a:buNone/>
            </a:pPr>
            <a:r>
              <a:rPr lang="uk-UA" sz="3600" b="1" dirty="0" smtClean="0"/>
              <a:t>Хто за чуже хапається, свого…</a:t>
            </a:r>
          </a:p>
          <a:p>
            <a:pPr>
              <a:buNone/>
            </a:pPr>
            <a:r>
              <a:rPr lang="uk-UA" sz="3600" dirty="0" smtClean="0"/>
              <a:t>                                             </a:t>
            </a:r>
            <a:r>
              <a:rPr lang="uk-UA" sz="3600" b="1" dirty="0" smtClean="0"/>
              <a:t>позбувається.</a:t>
            </a:r>
            <a:endParaRPr lang="ru-RU" sz="3600" b="1" dirty="0"/>
          </a:p>
        </p:txBody>
      </p:sp>
      <p:pic>
        <p:nvPicPr>
          <p:cNvPr id="4" name="Picture 2" descr="I:\мама\ukrajinska_mova_mova_velikogo_narod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1814554" cy="18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7030A0"/>
                </a:solidFill>
              </a:rPr>
              <a:t>Чи буває хліб легким?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408711" cy="5126970"/>
          </a:xfrm>
        </p:spPr>
      </p:pic>
    </p:spTree>
    <p:extLst>
      <p:ext uri="{BB962C8B-B14F-4D97-AF65-F5344CB8AC3E}">
        <p14:creationId xmlns:p14="http://schemas.microsoft.com/office/powerpoint/2010/main" val="2678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4249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Домашнє завдання</a:t>
            </a:r>
            <a:endParaRPr lang="ru-RU" sz="7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789039"/>
            <a:ext cx="5191122" cy="255454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с.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44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-</a:t>
            </a:r>
            <a:r>
              <a:rPr lang="en-US" sz="4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45</a:t>
            </a:r>
            <a:r>
              <a:rPr lang="uk-UA" sz="4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endParaRPr lang="uk-UA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Переказувати казку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(від імені косаря, вовка, коня).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6" name="Picture 2" descr="C:\Documents and Settings\User\Local Settings\Temporary Internet Files\Content.IE5\Q6JAXP10\MC9004380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765" y="2807099"/>
            <a:ext cx="2195736" cy="1492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9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357813"/>
            <a:ext cx="9468544" cy="1500187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9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урок!</a:t>
            </a:r>
            <a:endParaRPr lang="ru-RU" sz="9600" b="1" i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підсумок уроку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Розминка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356" y="1609148"/>
            <a:ext cx="8229600" cy="470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v"/>
            </a:pPr>
            <a:r>
              <a:rPr lang="uk-UA" b="1" dirty="0" smtClean="0"/>
              <a:t>Як кричить осел?</a:t>
            </a:r>
          </a:p>
          <a:p>
            <a:pPr marL="571500" indent="-571500" algn="l">
              <a:buFont typeface="Wingdings" pitchFamily="2" charset="2"/>
              <a:buChar char="v"/>
            </a:pPr>
            <a:endParaRPr lang="uk-UA" dirty="0" smtClean="0"/>
          </a:p>
          <a:p>
            <a:pPr marL="571500" indent="-571500" algn="l">
              <a:buFont typeface="Wingdings" pitchFamily="2" charset="2"/>
              <a:buChar char="v"/>
            </a:pPr>
            <a:r>
              <a:rPr lang="uk-UA" b="1" dirty="0" smtClean="0"/>
              <a:t>Як мукає корова?</a:t>
            </a:r>
          </a:p>
          <a:p>
            <a:pPr marL="571500" indent="-571500" algn="l">
              <a:buFont typeface="Wingdings" pitchFamily="2" charset="2"/>
              <a:buChar char="v"/>
            </a:pPr>
            <a:endParaRPr lang="uk-UA" dirty="0" smtClean="0"/>
          </a:p>
          <a:p>
            <a:pPr marL="571500" indent="-571500" algn="l">
              <a:buFont typeface="Wingdings" pitchFamily="2" charset="2"/>
              <a:buChar char="v"/>
            </a:pPr>
            <a:r>
              <a:rPr lang="uk-UA" b="1" dirty="0" smtClean="0"/>
              <a:t>Як гарчить собака?</a:t>
            </a:r>
          </a:p>
          <a:p>
            <a:pPr marL="571500" indent="-571500" algn="l">
              <a:buFont typeface="Wingdings" pitchFamily="2" charset="2"/>
              <a:buChar char="v"/>
            </a:pPr>
            <a:endParaRPr lang="uk-UA" dirty="0" smtClean="0"/>
          </a:p>
          <a:p>
            <a:pPr marL="571500" indent="-571500" algn="l">
              <a:buFont typeface="Wingdings" pitchFamily="2" charset="2"/>
              <a:buChar char="v"/>
            </a:pPr>
            <a:r>
              <a:rPr lang="uk-UA" b="1" dirty="0" smtClean="0"/>
              <a:t>Як виє вовк?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080">
            <a:off x="5816528" y="1240485"/>
            <a:ext cx="1347762" cy="1646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588">
            <a:off x="7398984" y="2036041"/>
            <a:ext cx="1541273" cy="1604325"/>
          </a:xfrm>
          <a:prstGeom prst="rect">
            <a:avLst/>
          </a:prstGeom>
        </p:spPr>
      </p:pic>
      <p:pic>
        <p:nvPicPr>
          <p:cNvPr id="1027" name="Picture 3" descr="E:\хліб\вол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410">
            <a:off x="7318137" y="4787356"/>
            <a:ext cx="1702967" cy="18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7">
            <a:off x="5860833" y="3575556"/>
            <a:ext cx="1445443" cy="213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8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</a:rPr>
              <a:t>Скоромовка</a:t>
            </a:r>
            <a:endParaRPr lang="ru-RU" sz="4000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99" y="273050"/>
            <a:ext cx="4712651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Вовк</a:t>
            </a:r>
            <a:r>
              <a:rPr lang="en-US" sz="3200" b="1" dirty="0" smtClean="0"/>
              <a:t> -</a:t>
            </a:r>
            <a:r>
              <a:rPr lang="uk-UA" sz="3200" b="1" dirty="0" smtClean="0"/>
              <a:t> вовцюг вівцю волік</a:t>
            </a:r>
            <a:r>
              <a:rPr lang="en-US" sz="3200" b="1" dirty="0" smtClean="0"/>
              <a:t>.</a:t>
            </a:r>
            <a:endParaRPr lang="uk-UA" sz="3200" b="1" dirty="0" smtClean="0"/>
          </a:p>
          <a:p>
            <a:r>
              <a:rPr lang="uk-UA" sz="3200" b="1" dirty="0" smtClean="0"/>
              <a:t>Вова вовку – вила в бік</a:t>
            </a:r>
            <a:r>
              <a:rPr lang="en-US" sz="3200" b="1" dirty="0" smtClean="0"/>
              <a:t>.</a:t>
            </a:r>
            <a:endParaRPr lang="uk-UA" sz="3200" b="1" dirty="0" smtClean="0"/>
          </a:p>
          <a:p>
            <a:r>
              <a:rPr lang="uk-UA" sz="3200" b="1" dirty="0" smtClean="0"/>
              <a:t>Як завив же вовк </a:t>
            </a:r>
            <a:r>
              <a:rPr lang="en-US" sz="3200" b="1" dirty="0" smtClean="0"/>
              <a:t>-</a:t>
            </a:r>
            <a:r>
              <a:rPr lang="uk-UA" sz="3200" b="1" dirty="0" smtClean="0"/>
              <a:t> вовцюг,</a:t>
            </a:r>
            <a:br>
              <a:rPr lang="uk-UA" sz="3200" b="1" dirty="0" smtClean="0"/>
            </a:br>
            <a:r>
              <a:rPr lang="uk-UA" sz="3200" b="1" dirty="0" smtClean="0"/>
              <a:t>миттю випустив вівцю.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603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7030A0"/>
                </a:solidFill>
              </a:rPr>
              <a:t>Плутаниця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400" b="1" dirty="0" smtClean="0"/>
              <a:t>Вірний, як вовк.</a:t>
            </a:r>
          </a:p>
          <a:p>
            <a:pPr marL="0" indent="0">
              <a:buNone/>
            </a:pPr>
            <a:r>
              <a:rPr lang="uk-UA" sz="4400" b="1" dirty="0" smtClean="0"/>
              <a:t>Голодний, як їжак.</a:t>
            </a:r>
          </a:p>
          <a:p>
            <a:pPr marL="0" indent="0">
              <a:buNone/>
            </a:pPr>
            <a:r>
              <a:rPr lang="uk-UA" sz="4400" b="1" dirty="0" smtClean="0"/>
              <a:t>Неповороткий ,як лисиця.</a:t>
            </a:r>
          </a:p>
          <a:p>
            <a:pPr marL="0" indent="0">
              <a:buNone/>
            </a:pPr>
            <a:r>
              <a:rPr lang="uk-UA" sz="4400" b="1" dirty="0" smtClean="0"/>
              <a:t>Колючий, як пес.</a:t>
            </a:r>
          </a:p>
          <a:p>
            <a:pPr marL="0" indent="0">
              <a:buNone/>
            </a:pPr>
            <a:r>
              <a:rPr lang="uk-UA" sz="4400" b="1" dirty="0" smtClean="0"/>
              <a:t>Хитрий, як ведмідь.</a:t>
            </a:r>
            <a:endParaRPr lang="ru-RU" sz="44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676">
            <a:off x="5082565" y="1233576"/>
            <a:ext cx="1656184" cy="1708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377">
            <a:off x="7120649" y="2191233"/>
            <a:ext cx="1719635" cy="1719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58" y="4218075"/>
            <a:ext cx="1559487" cy="2422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558">
            <a:off x="5501796" y="4284031"/>
            <a:ext cx="1457325" cy="20002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889">
            <a:off x="7248550" y="228485"/>
            <a:ext cx="1534021" cy="155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i="1" dirty="0" smtClean="0">
                <a:solidFill>
                  <a:srgbClr val="7030A0"/>
                </a:solidFill>
              </a:rPr>
              <a:t>Робота з прислів'ям</a:t>
            </a:r>
            <a:br>
              <a:rPr lang="uk-UA" sz="4800" b="1" i="1" dirty="0" smtClean="0">
                <a:solidFill>
                  <a:srgbClr val="7030A0"/>
                </a:solidFill>
              </a:rPr>
            </a:br>
            <a:r>
              <a:rPr lang="uk-UA" b="1" i="1" dirty="0" smtClean="0">
                <a:solidFill>
                  <a:srgbClr val="7030A0"/>
                </a:solidFill>
              </a:rPr>
              <a:t>(на одному мовному видиху)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 smtClean="0"/>
              <a:t>Казка –  вигадка, та в ній щось повчальне зрозумій.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9954">
            <a:off x="1182706" y="3785332"/>
            <a:ext cx="1842691" cy="2592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27143"/>
            <a:ext cx="2469059" cy="2461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641">
            <a:off x="6671634" y="3866512"/>
            <a:ext cx="1929141" cy="24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7030A0"/>
                </a:solidFill>
              </a:rPr>
              <a:t>Лисичка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28" y="1600200"/>
            <a:ext cx="3023343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888432" cy="4468798"/>
          </a:xfrm>
        </p:spPr>
      </p:pic>
    </p:spTree>
    <p:extLst>
      <p:ext uri="{BB962C8B-B14F-4D97-AF65-F5344CB8AC3E}">
        <p14:creationId xmlns:p14="http://schemas.microsoft.com/office/powerpoint/2010/main" val="10570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32656"/>
            <a:ext cx="3971924" cy="1944216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7030A0"/>
                </a:solidFill>
              </a:rPr>
              <a:t>Білорусія – </a:t>
            </a:r>
            <a:br>
              <a:rPr lang="uk-UA" sz="5400" b="1" i="1" dirty="0" smtClean="0">
                <a:solidFill>
                  <a:srgbClr val="7030A0"/>
                </a:solidFill>
              </a:rPr>
            </a:br>
            <a:r>
              <a:rPr lang="uk-UA" sz="5400" b="1" i="1" dirty="0" smtClean="0">
                <a:solidFill>
                  <a:srgbClr val="7030A0"/>
                </a:solidFill>
              </a:rPr>
              <a:t>столиця Мінськ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65104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1198" b="31472"/>
          <a:stretch>
            <a:fillRect/>
          </a:stretch>
        </p:blipFill>
        <p:spPr bwMode="auto">
          <a:xfrm>
            <a:off x="0" y="3266196"/>
            <a:ext cx="5500726" cy="359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верх 6"/>
          <p:cNvSpPr/>
          <p:nvPr/>
        </p:nvSpPr>
        <p:spPr>
          <a:xfrm flipH="1">
            <a:off x="1928794" y="3429000"/>
            <a:ext cx="142876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7030A0"/>
                </a:solidFill>
              </a:rPr>
              <a:t>Порівняй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214311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Легкий хліб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214311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Легка задача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2143115"/>
            <a:ext cx="276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Легка пір’їна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945">
            <a:off x="408348" y="3079762"/>
            <a:ext cx="2598936" cy="1949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284">
            <a:off x="5929321" y="3062290"/>
            <a:ext cx="2969957" cy="18504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30" y="4129607"/>
            <a:ext cx="2937239" cy="23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264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Урок читання </vt:lpstr>
      <vt:lpstr>Усмішка</vt:lpstr>
      <vt:lpstr>Розминка</vt:lpstr>
      <vt:lpstr>Скоромовка</vt:lpstr>
      <vt:lpstr>Плутаниця</vt:lpstr>
      <vt:lpstr>Робота з прислів'ям (на одному мовному видиху)</vt:lpstr>
      <vt:lpstr>Лисичка</vt:lpstr>
      <vt:lpstr>Білорусія –  столиця Мінськ</vt:lpstr>
      <vt:lpstr>Порівняй</vt:lpstr>
      <vt:lpstr>Презентация PowerPoint</vt:lpstr>
      <vt:lpstr>Ребус</vt:lpstr>
      <vt:lpstr>Ребус</vt:lpstr>
      <vt:lpstr>Словникова робота</vt:lpstr>
      <vt:lpstr>Словникова робота</vt:lpstr>
      <vt:lpstr>Презентация PowerPoint</vt:lpstr>
      <vt:lpstr>План</vt:lpstr>
      <vt:lpstr>«Знайди речення»</vt:lpstr>
      <vt:lpstr>«Антивірус»</vt:lpstr>
      <vt:lpstr>«Це я»</vt:lpstr>
      <vt:lpstr>Продовж прислів'я</vt:lpstr>
      <vt:lpstr>Чи буває хліб легким?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читання</dc:title>
  <dc:creator>Admin</dc:creator>
  <cp:lastModifiedBy>Admin</cp:lastModifiedBy>
  <cp:revision>45</cp:revision>
  <dcterms:created xsi:type="dcterms:W3CDTF">2013-03-16T20:58:40Z</dcterms:created>
  <dcterms:modified xsi:type="dcterms:W3CDTF">2017-04-09T14:35:54Z</dcterms:modified>
</cp:coreProperties>
</file>