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7" r:id="rId21"/>
    <p:sldId id="276" r:id="rId22"/>
    <p:sldId id="279" r:id="rId23"/>
    <p:sldId id="280" r:id="rId24"/>
    <p:sldId id="281" r:id="rId25"/>
    <p:sldId id="275" r:id="rId26"/>
    <p:sldId id="282" r:id="rId27"/>
    <p:sldId id="283" r:id="rId28"/>
    <p:sldId id="278" r:id="rId29"/>
    <p:sldId id="285" r:id="rId30"/>
    <p:sldId id="286" r:id="rId31"/>
    <p:sldId id="287" r:id="rId32"/>
    <p:sldId id="289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6120680"/>
          </a:xfrm>
        </p:spPr>
        <p:txBody>
          <a:bodyPr>
            <a:normAutofit lnSpcReduction="10000"/>
          </a:bodyPr>
          <a:lstStyle/>
          <a:p>
            <a:r>
              <a:rPr lang="uk-UA" b="1" i="1" dirty="0"/>
              <a:t>Сьогодні на уроці хочу я знайти</a:t>
            </a:r>
            <a:endParaRPr lang="ru-RU" dirty="0"/>
          </a:p>
          <a:p>
            <a:r>
              <a:rPr lang="uk-UA" b="1" i="1" dirty="0"/>
              <a:t>    У вас те ,що іншим непомітно:</a:t>
            </a:r>
            <a:endParaRPr lang="ru-RU" dirty="0"/>
          </a:p>
          <a:p>
            <a:r>
              <a:rPr lang="uk-UA" b="1" i="1" dirty="0"/>
              <a:t>    </a:t>
            </a:r>
            <a:r>
              <a:rPr lang="uk-UA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Відвагу -</a:t>
            </a:r>
            <a:r>
              <a:rPr lang="uk-UA" b="1" i="1" dirty="0"/>
              <a:t> в скромних</a:t>
            </a:r>
            <a:endParaRPr lang="ru-RU" dirty="0"/>
          </a:p>
          <a:p>
            <a:r>
              <a:rPr lang="uk-UA" b="1" i="1" dirty="0"/>
              <a:t>    </a:t>
            </a:r>
            <a:r>
              <a:rPr lang="uk-UA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Доброту </a:t>
            </a:r>
            <a:r>
              <a:rPr lang="uk-UA" b="1" i="1" dirty="0"/>
              <a:t>- в черствих,</a:t>
            </a:r>
            <a:endParaRPr lang="ru-RU" dirty="0"/>
          </a:p>
          <a:p>
            <a:r>
              <a:rPr lang="uk-UA" b="1" i="1" dirty="0"/>
              <a:t>    В лінивих – </a:t>
            </a:r>
            <a:r>
              <a:rPr lang="uk-UA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працелюбність,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uk-UA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Жагу до знань </a:t>
            </a:r>
            <a:r>
              <a:rPr lang="uk-UA" b="1" i="1" dirty="0"/>
              <a:t>у всіх -</a:t>
            </a:r>
            <a:endParaRPr lang="ru-RU" dirty="0"/>
          </a:p>
          <a:p>
            <a:r>
              <a:rPr lang="uk-UA" b="1" i="1" dirty="0"/>
              <a:t>    І непомітно струни</a:t>
            </a:r>
            <a:endParaRPr lang="ru-RU" dirty="0"/>
          </a:p>
          <a:p>
            <a:r>
              <a:rPr lang="uk-UA" b="1" i="1" dirty="0"/>
              <a:t>                           так торкнути,</a:t>
            </a:r>
            <a:endParaRPr lang="ru-RU" dirty="0"/>
          </a:p>
          <a:p>
            <a:r>
              <a:rPr lang="uk-UA" b="1" i="1" dirty="0"/>
              <a:t>    Щоб звуки всі злились</a:t>
            </a:r>
            <a:endParaRPr lang="ru-RU" dirty="0"/>
          </a:p>
          <a:p>
            <a:r>
              <a:rPr lang="uk-UA" b="1" i="1" dirty="0"/>
              <a:t>                           в один оркестр.</a:t>
            </a:r>
            <a:endParaRPr lang="ru-RU" dirty="0"/>
          </a:p>
          <a:p>
            <a:pPr algn="ctr"/>
            <a:r>
              <a:rPr lang="uk-UA" b="1" i="1" dirty="0">
                <a:solidFill>
                  <a:srgbClr val="FF0000"/>
                </a:solidFill>
              </a:rPr>
              <a:t>Назва якому успішний  урок.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36004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Вправа </a:t>
            </a:r>
            <a:r>
              <a:rPr lang="uk-UA" b="1" dirty="0">
                <a:solidFill>
                  <a:srgbClr val="FF0000"/>
                </a:solidFill>
              </a:rPr>
              <a:t>5. </a:t>
            </a:r>
            <a:r>
              <a:rPr lang="uk-UA" b="1" i="1" dirty="0">
                <a:solidFill>
                  <a:srgbClr val="FF0000"/>
                </a:solidFill>
              </a:rPr>
              <a:t>Що зайве?  </a:t>
            </a:r>
            <a:r>
              <a:rPr lang="uk-UA" sz="4000" b="1" i="1" dirty="0" smtClean="0">
                <a:solidFill>
                  <a:srgbClr val="00B0F0"/>
                </a:solidFill>
              </a:rPr>
              <a:t>ІІ </a:t>
            </a:r>
            <a:r>
              <a:rPr lang="uk-UA" sz="4000" b="1" i="1" dirty="0">
                <a:solidFill>
                  <a:srgbClr val="00B0F0"/>
                </a:solidFill>
              </a:rPr>
              <a:t>група</a:t>
            </a:r>
            <a:r>
              <a:rPr lang="uk-UA" sz="4000" b="1" i="1" dirty="0">
                <a:solidFill>
                  <a:srgbClr val="FF0000"/>
                </a:solidFill>
              </a:rPr>
              <a:t>  </a:t>
            </a:r>
            <a:r>
              <a:rPr lang="uk-UA" sz="3600" i="1" dirty="0"/>
              <a:t>( пояснити)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15944"/>
              </p:ext>
            </p:extLst>
          </p:nvPr>
        </p:nvGraphicFramePr>
        <p:xfrm>
          <a:off x="323528" y="1052734"/>
          <a:ext cx="8640961" cy="4032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923"/>
                <a:gridCol w="1892399"/>
                <a:gridCol w="2368417"/>
                <a:gridCol w="2542222"/>
              </a:tblGrid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CaO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</a:t>
                      </a:r>
                      <a:r>
                        <a:rPr lang="ru-RU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NaOH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</a:t>
                      </a: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ОН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MgO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CaCl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ZnS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NaNO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HBr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36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085184"/>
            <a:ext cx="851567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dirty="0" smtClean="0"/>
          </a:p>
          <a:p>
            <a:r>
              <a:rPr lang="uk-UA" sz="3600" b="1" dirty="0"/>
              <a:t> Відповідь :</a:t>
            </a:r>
            <a:r>
              <a:rPr lang="uk-UA" sz="3600" dirty="0"/>
              <a:t>  1 </a:t>
            </a:r>
            <a:r>
              <a:rPr lang="uk-UA" sz="3600" dirty="0" err="1"/>
              <a:t>ряд-</a:t>
            </a:r>
            <a:r>
              <a:rPr lang="uk-UA" sz="3600" dirty="0"/>
              <a:t> </a:t>
            </a:r>
            <a:r>
              <a:rPr lang="en-US" sz="3600" b="1" dirty="0"/>
              <a:t>CH</a:t>
            </a:r>
            <a:r>
              <a:rPr lang="uk-UA" sz="3600" b="1" baseline="-25000" dirty="0"/>
              <a:t>4 </a:t>
            </a:r>
            <a:r>
              <a:rPr lang="uk-UA" sz="3600" dirty="0"/>
              <a:t>; 2ряд-</a:t>
            </a:r>
            <a:r>
              <a:rPr lang="uk-UA" sz="3600" b="1" dirty="0"/>
              <a:t>   </a:t>
            </a:r>
            <a:r>
              <a:rPr lang="en-US" sz="3600" b="1" dirty="0" err="1"/>
              <a:t>MgO</a:t>
            </a:r>
            <a:r>
              <a:rPr lang="uk-UA" sz="3600" b="1" dirty="0"/>
              <a:t> </a:t>
            </a:r>
            <a:r>
              <a:rPr lang="uk-UA" sz="3600" b="1" dirty="0" smtClean="0"/>
              <a:t>;        </a:t>
            </a:r>
            <a:r>
              <a:rPr lang="uk-UA" sz="3600" dirty="0"/>
              <a:t>3 </a:t>
            </a:r>
            <a:r>
              <a:rPr lang="uk-UA" sz="3600" dirty="0" err="1"/>
              <a:t>ряд-</a:t>
            </a:r>
            <a:r>
              <a:rPr lang="uk-UA" sz="3600" b="1" dirty="0"/>
              <a:t>   </a:t>
            </a:r>
            <a:r>
              <a:rPr lang="en-US" sz="3600" b="1" dirty="0"/>
              <a:t>SO</a:t>
            </a:r>
            <a:r>
              <a:rPr lang="uk-UA" sz="3600" b="1" baseline="-25000" dirty="0"/>
              <a:t>3 </a:t>
            </a:r>
            <a:r>
              <a:rPr lang="uk-UA" sz="3600" dirty="0"/>
              <a:t>; 4 </a:t>
            </a:r>
            <a:r>
              <a:rPr lang="uk-UA" sz="3600" dirty="0" err="1"/>
              <a:t>ряд-</a:t>
            </a:r>
            <a:r>
              <a:rPr lang="uk-UA" sz="3600" b="1" dirty="0"/>
              <a:t> </a:t>
            </a:r>
            <a:r>
              <a:rPr lang="en-US" sz="3600" b="1" dirty="0"/>
              <a:t>N</a:t>
            </a:r>
            <a:r>
              <a:rPr lang="uk-UA" sz="3600" b="1" baseline="-25000" dirty="0"/>
              <a:t>2</a:t>
            </a:r>
            <a:r>
              <a:rPr lang="en-US" sz="3600" b="1" dirty="0"/>
              <a:t>O</a:t>
            </a:r>
            <a:r>
              <a:rPr lang="uk-UA" sz="3600" b="1" baseline="-25000" dirty="0"/>
              <a:t>5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77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>
                <a:solidFill>
                  <a:srgbClr val="FF0000"/>
                </a:solidFill>
              </a:rPr>
              <a:t>Вправа 5. </a:t>
            </a:r>
            <a:r>
              <a:rPr lang="uk-UA" b="1" i="1" dirty="0">
                <a:solidFill>
                  <a:srgbClr val="FF0000"/>
                </a:solidFill>
              </a:rPr>
              <a:t>Що </a:t>
            </a:r>
            <a:r>
              <a:rPr lang="uk-UA" b="1" i="1" dirty="0" smtClean="0">
                <a:solidFill>
                  <a:srgbClr val="FF0000"/>
                </a:solidFill>
              </a:rPr>
              <a:t>зайве?</a:t>
            </a:r>
            <a:r>
              <a:rPr lang="uk-UA" b="1" i="1" dirty="0" smtClean="0">
                <a:solidFill>
                  <a:srgbClr val="00B0F0"/>
                </a:solidFill>
              </a:rPr>
              <a:t>ІІІ група                </a:t>
            </a:r>
            <a:r>
              <a:rPr lang="uk-UA" sz="3100" i="1" dirty="0" smtClean="0"/>
              <a:t>( </a:t>
            </a:r>
            <a:r>
              <a:rPr lang="uk-UA" sz="3100" i="1" dirty="0"/>
              <a:t>пояснити)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68910"/>
              </p:ext>
            </p:extLst>
          </p:nvPr>
        </p:nvGraphicFramePr>
        <p:xfrm>
          <a:off x="323528" y="1052734"/>
          <a:ext cx="8640961" cy="4032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923"/>
                <a:gridCol w="1892399"/>
                <a:gridCol w="2368417"/>
                <a:gridCol w="2542222"/>
              </a:tblGrid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MgSO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baseline="-25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KCI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HPO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HBr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AI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NH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KOH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OH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NaOH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FeO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47511" y="5253107"/>
            <a:ext cx="8515672" cy="984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dirty="0" smtClean="0"/>
          </a:p>
          <a:p>
            <a:r>
              <a:rPr lang="uk-UA" sz="3600" dirty="0"/>
              <a:t>Відповідь :  1 </a:t>
            </a:r>
            <a:r>
              <a:rPr lang="uk-UA" sz="3600" dirty="0" err="1"/>
              <a:t>ряд-</a:t>
            </a:r>
            <a:r>
              <a:rPr lang="uk-UA" sz="3600" dirty="0"/>
              <a:t> </a:t>
            </a:r>
            <a:r>
              <a:rPr lang="en-US" sz="3600" dirty="0"/>
              <a:t>Ag</a:t>
            </a:r>
            <a:r>
              <a:rPr lang="uk-UA" sz="2400" dirty="0"/>
              <a:t>2</a:t>
            </a:r>
            <a:r>
              <a:rPr lang="en-US" sz="3600" dirty="0"/>
              <a:t>O</a:t>
            </a:r>
            <a:r>
              <a:rPr lang="uk-UA" sz="3600" dirty="0"/>
              <a:t>;  2ряд-</a:t>
            </a:r>
            <a:r>
              <a:rPr lang="uk-UA" sz="3600" b="1" dirty="0"/>
              <a:t>   </a:t>
            </a:r>
            <a:r>
              <a:rPr lang="en-US" sz="3600" dirty="0"/>
              <a:t>Zn</a:t>
            </a:r>
            <a:r>
              <a:rPr lang="uk-UA" sz="3600" dirty="0"/>
              <a:t>(</a:t>
            </a:r>
            <a:r>
              <a:rPr lang="en-US" sz="3600" dirty="0"/>
              <a:t>OH</a:t>
            </a:r>
            <a:r>
              <a:rPr lang="uk-UA" sz="3600" dirty="0"/>
              <a:t>)</a:t>
            </a:r>
            <a:r>
              <a:rPr lang="uk-UA" sz="2400" dirty="0"/>
              <a:t>2</a:t>
            </a:r>
            <a:r>
              <a:rPr lang="uk-UA" sz="3600" dirty="0"/>
              <a:t>; </a:t>
            </a:r>
            <a:endParaRPr lang="uk-UA" sz="3600" dirty="0" smtClean="0"/>
          </a:p>
          <a:p>
            <a:r>
              <a:rPr lang="uk-UA" sz="3600" dirty="0" smtClean="0"/>
              <a:t>3 </a:t>
            </a:r>
            <a:r>
              <a:rPr lang="uk-UA" sz="3600" dirty="0" err="1"/>
              <a:t>ряд-</a:t>
            </a:r>
            <a:r>
              <a:rPr lang="uk-UA" sz="3600" b="1" dirty="0"/>
              <a:t>   </a:t>
            </a:r>
            <a:r>
              <a:rPr lang="en-US" sz="3600" dirty="0"/>
              <a:t>NH</a:t>
            </a:r>
            <a:r>
              <a:rPr lang="uk-UA" sz="2400" dirty="0"/>
              <a:t>3</a:t>
            </a:r>
            <a:r>
              <a:rPr lang="uk-UA" sz="3600" dirty="0"/>
              <a:t>; 4 </a:t>
            </a:r>
            <a:r>
              <a:rPr lang="uk-UA" sz="3600" dirty="0" err="1"/>
              <a:t>ряд-</a:t>
            </a:r>
            <a:r>
              <a:rPr lang="uk-UA" sz="3600" b="1" dirty="0"/>
              <a:t> </a:t>
            </a:r>
            <a:r>
              <a:rPr lang="en-US" sz="3600" dirty="0"/>
              <a:t>Fe</a:t>
            </a:r>
            <a:r>
              <a:rPr lang="uk-UA" sz="3600" dirty="0"/>
              <a:t>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77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Вправа 5</a:t>
            </a:r>
            <a:r>
              <a:rPr lang="uk-UA" b="1" i="1" dirty="0">
                <a:solidFill>
                  <a:srgbClr val="FF0000"/>
                </a:solidFill>
              </a:rPr>
              <a:t>.   «</a:t>
            </a:r>
            <a:r>
              <a:rPr lang="uk-UA" b="1" dirty="0">
                <a:solidFill>
                  <a:srgbClr val="FF0000"/>
                </a:solidFill>
              </a:rPr>
              <a:t>Хімічний марафон</a:t>
            </a:r>
            <a:r>
              <a:rPr lang="uk-UA" b="1" i="1" dirty="0">
                <a:solidFill>
                  <a:srgbClr val="FF0000"/>
                </a:solidFill>
              </a:rPr>
              <a:t>»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3600" dirty="0"/>
              <a:t>Скласти формули речовин і дати їм назви. Сполуки класифікувати за класами. </a:t>
            </a:r>
            <a:endParaRPr lang="uk-UA" sz="3600" dirty="0" smtClean="0"/>
          </a:p>
          <a:p>
            <a:pPr marL="0" indent="0">
              <a:buNone/>
            </a:pPr>
            <a:endParaRPr lang="ru-RU" sz="3600" dirty="0"/>
          </a:p>
          <a:p>
            <a:r>
              <a:rPr lang="uk-UA" sz="3500" b="1" i="1" dirty="0">
                <a:solidFill>
                  <a:srgbClr val="00B050"/>
                </a:solidFill>
              </a:rPr>
              <a:t>І команда</a:t>
            </a:r>
            <a:r>
              <a:rPr lang="uk-UA" sz="3500" b="1" dirty="0">
                <a:solidFill>
                  <a:srgbClr val="00B050"/>
                </a:solidFill>
              </a:rPr>
              <a:t> </a:t>
            </a:r>
            <a:r>
              <a:rPr lang="uk-UA" sz="3500" i="1" dirty="0" smtClean="0"/>
              <a:t>:  </a:t>
            </a:r>
            <a:r>
              <a:rPr lang="uk-UA" sz="3500" dirty="0" smtClean="0"/>
              <a:t>АІ</a:t>
            </a:r>
            <a:r>
              <a:rPr lang="uk-UA" sz="3500" dirty="0"/>
              <a:t>, </a:t>
            </a:r>
            <a:r>
              <a:rPr lang="en-US" sz="3500" dirty="0"/>
              <a:t>Mg</a:t>
            </a:r>
            <a:r>
              <a:rPr lang="uk-UA" sz="3500" dirty="0"/>
              <a:t>, </a:t>
            </a:r>
            <a:r>
              <a:rPr lang="en-US" sz="3500" dirty="0"/>
              <a:t>Na</a:t>
            </a:r>
            <a:r>
              <a:rPr lang="uk-UA" sz="3500" dirty="0"/>
              <a:t>, </a:t>
            </a:r>
            <a:r>
              <a:rPr lang="en-US" sz="3500" dirty="0"/>
              <a:t>O</a:t>
            </a:r>
            <a:r>
              <a:rPr lang="uk-UA" sz="3500" dirty="0"/>
              <a:t>, Н, </a:t>
            </a:r>
            <a:r>
              <a:rPr lang="en-US" sz="3500" dirty="0"/>
              <a:t>OH</a:t>
            </a:r>
            <a:r>
              <a:rPr lang="uk-UA" sz="3500" dirty="0"/>
              <a:t>,  </a:t>
            </a:r>
            <a:r>
              <a:rPr lang="en-US" sz="3500" dirty="0"/>
              <a:t>SO</a:t>
            </a:r>
            <a:r>
              <a:rPr lang="uk-UA" sz="3500" dirty="0"/>
              <a:t>4,  </a:t>
            </a:r>
            <a:r>
              <a:rPr lang="en-US" sz="3500" dirty="0" err="1"/>
              <a:t>Cl</a:t>
            </a:r>
            <a:r>
              <a:rPr lang="uk-UA" sz="3500" dirty="0" smtClean="0"/>
              <a:t>.</a:t>
            </a:r>
          </a:p>
          <a:p>
            <a:pPr marL="0" indent="0">
              <a:buNone/>
            </a:pPr>
            <a:endParaRPr lang="ru-RU" sz="3500" dirty="0"/>
          </a:p>
          <a:p>
            <a:r>
              <a:rPr lang="uk-UA" sz="3500" b="1" i="1" dirty="0">
                <a:solidFill>
                  <a:srgbClr val="FF6699"/>
                </a:solidFill>
              </a:rPr>
              <a:t>ІІ команда</a:t>
            </a:r>
            <a:r>
              <a:rPr lang="uk-UA" sz="3500" b="1" i="1" dirty="0" smtClean="0">
                <a:solidFill>
                  <a:srgbClr val="FF6699"/>
                </a:solidFill>
              </a:rPr>
              <a:t>: </a:t>
            </a:r>
            <a:r>
              <a:rPr lang="en-US" sz="3500" dirty="0" smtClean="0"/>
              <a:t>Cr</a:t>
            </a:r>
            <a:r>
              <a:rPr lang="uk-UA" sz="3500" dirty="0"/>
              <a:t>(</a:t>
            </a:r>
            <a:r>
              <a:rPr lang="en-US" sz="3500" dirty="0"/>
              <a:t>III</a:t>
            </a:r>
            <a:r>
              <a:rPr lang="uk-UA" sz="3500" dirty="0"/>
              <a:t>),  </a:t>
            </a:r>
            <a:r>
              <a:rPr lang="en-US" sz="3500" dirty="0" err="1"/>
              <a:t>Ca</a:t>
            </a:r>
            <a:r>
              <a:rPr lang="en-US" sz="3500" dirty="0"/>
              <a:t> </a:t>
            </a:r>
            <a:r>
              <a:rPr lang="uk-UA" sz="3500" dirty="0"/>
              <a:t>, </a:t>
            </a:r>
            <a:r>
              <a:rPr lang="en-US" sz="3500" dirty="0"/>
              <a:t>K</a:t>
            </a:r>
            <a:r>
              <a:rPr lang="uk-UA" sz="3500" dirty="0"/>
              <a:t>,</a:t>
            </a:r>
            <a:r>
              <a:rPr lang="en-US" sz="3500" dirty="0"/>
              <a:t>O</a:t>
            </a:r>
            <a:r>
              <a:rPr lang="uk-UA" sz="3500" dirty="0"/>
              <a:t>, Н, </a:t>
            </a:r>
            <a:r>
              <a:rPr lang="en-US" sz="3500" dirty="0"/>
              <a:t>OH</a:t>
            </a:r>
            <a:r>
              <a:rPr lang="uk-UA" sz="3500" dirty="0"/>
              <a:t>,  </a:t>
            </a:r>
            <a:r>
              <a:rPr lang="en-US" sz="3500" dirty="0"/>
              <a:t>SO</a:t>
            </a:r>
            <a:r>
              <a:rPr lang="uk-UA" sz="3500" dirty="0"/>
              <a:t>3,  </a:t>
            </a:r>
            <a:r>
              <a:rPr lang="en-US" sz="3500" dirty="0"/>
              <a:t>F</a:t>
            </a:r>
            <a:r>
              <a:rPr lang="uk-UA" sz="3500" dirty="0" smtClean="0"/>
              <a:t>.</a:t>
            </a:r>
          </a:p>
          <a:p>
            <a:endParaRPr lang="ru-RU" sz="3500" dirty="0"/>
          </a:p>
          <a:p>
            <a:r>
              <a:rPr lang="uk-UA" sz="3500" b="1" i="1" dirty="0">
                <a:solidFill>
                  <a:srgbClr val="0070C0"/>
                </a:solidFill>
              </a:rPr>
              <a:t>ІІІ команда</a:t>
            </a:r>
            <a:r>
              <a:rPr lang="uk-UA" sz="3500" b="1" dirty="0">
                <a:solidFill>
                  <a:srgbClr val="0070C0"/>
                </a:solidFill>
              </a:rPr>
              <a:t> </a:t>
            </a:r>
            <a:r>
              <a:rPr lang="uk-UA" sz="3500" b="1" i="1" dirty="0" smtClean="0">
                <a:solidFill>
                  <a:srgbClr val="0070C0"/>
                </a:solidFill>
              </a:rPr>
              <a:t>: </a:t>
            </a:r>
            <a:r>
              <a:rPr lang="en-US" sz="3500" dirty="0" smtClean="0"/>
              <a:t>Fe</a:t>
            </a:r>
            <a:r>
              <a:rPr lang="uk-UA" sz="3500" dirty="0"/>
              <a:t>(</a:t>
            </a:r>
            <a:r>
              <a:rPr lang="en-US" sz="3500" dirty="0"/>
              <a:t>III</a:t>
            </a:r>
            <a:r>
              <a:rPr lang="uk-UA" sz="3500" dirty="0"/>
              <a:t>), </a:t>
            </a:r>
            <a:r>
              <a:rPr lang="uk-UA" sz="3500" dirty="0" err="1"/>
              <a:t>Ва</a:t>
            </a:r>
            <a:r>
              <a:rPr lang="uk-UA" sz="3500" dirty="0"/>
              <a:t>, </a:t>
            </a:r>
            <a:r>
              <a:rPr lang="en-US" sz="3500" dirty="0"/>
              <a:t>Li</a:t>
            </a:r>
            <a:r>
              <a:rPr lang="uk-UA" sz="3500" dirty="0"/>
              <a:t>, О, Н,  </a:t>
            </a:r>
            <a:r>
              <a:rPr lang="en-US" sz="3500" dirty="0"/>
              <a:t>OH</a:t>
            </a:r>
            <a:r>
              <a:rPr lang="uk-UA" sz="3500" dirty="0"/>
              <a:t>,  </a:t>
            </a:r>
            <a:r>
              <a:rPr lang="en-US" sz="3500" dirty="0"/>
              <a:t>NO</a:t>
            </a:r>
            <a:r>
              <a:rPr lang="uk-UA" sz="3500" dirty="0"/>
              <a:t>3,  </a:t>
            </a:r>
            <a:r>
              <a:rPr lang="en-US" sz="3500" dirty="0"/>
              <a:t>PO</a:t>
            </a:r>
            <a:r>
              <a:rPr lang="uk-UA" sz="3500" dirty="0"/>
              <a:t>4</a:t>
            </a:r>
            <a:r>
              <a:rPr lang="uk-UA" sz="3500" dirty="0" smtClean="0"/>
              <a:t>.</a:t>
            </a:r>
          </a:p>
          <a:p>
            <a:pPr marL="0" indent="0">
              <a:buNone/>
            </a:pPr>
            <a:endParaRPr lang="ru-RU" sz="3600" dirty="0"/>
          </a:p>
          <a:p>
            <a:pPr algn="ctr"/>
            <a:r>
              <a:rPr lang="uk-UA" sz="3600" b="1" dirty="0"/>
              <a:t>Відповідь</a:t>
            </a:r>
            <a:r>
              <a:rPr lang="uk-UA" sz="3600" b="1" i="1" dirty="0"/>
              <a:t>:</a:t>
            </a:r>
            <a:r>
              <a:rPr lang="uk-UA" sz="3600" i="1" dirty="0"/>
              <a:t>(кожна правильна формула – 0,5б)</a:t>
            </a:r>
            <a:r>
              <a:rPr lang="uk-UA" sz="3600" dirty="0"/>
              <a:t> 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16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 команда: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Оксиди</a:t>
            </a:r>
            <a:r>
              <a:rPr lang="uk-UA" sz="4000" b="1" dirty="0">
                <a:solidFill>
                  <a:srgbClr val="00B0F0"/>
                </a:solidFill>
              </a:rPr>
              <a:t>:</a:t>
            </a:r>
            <a:r>
              <a:rPr lang="uk-UA" sz="4000" dirty="0"/>
              <a:t> АІ</a:t>
            </a:r>
            <a:r>
              <a:rPr lang="uk-UA" sz="4000" baseline="-25000" dirty="0"/>
              <a:t>2</a:t>
            </a:r>
            <a:r>
              <a:rPr lang="uk-UA" sz="4000" dirty="0"/>
              <a:t>О</a:t>
            </a:r>
            <a:r>
              <a:rPr lang="uk-UA" sz="4000" baseline="-25000" dirty="0"/>
              <a:t>3</a:t>
            </a:r>
            <a:r>
              <a:rPr lang="uk-UA" sz="4000" dirty="0"/>
              <a:t> , </a:t>
            </a:r>
            <a:r>
              <a:rPr lang="en-US" sz="4000" dirty="0"/>
              <a:t>Mg</a:t>
            </a:r>
            <a:r>
              <a:rPr lang="uk-UA" sz="4000" dirty="0"/>
              <a:t> О,  Na</a:t>
            </a:r>
            <a:r>
              <a:rPr lang="uk-UA" sz="4000" baseline="-25000" dirty="0"/>
              <a:t>2</a:t>
            </a:r>
            <a:r>
              <a:rPr lang="uk-UA" sz="4000" dirty="0"/>
              <a:t>О ,</a:t>
            </a:r>
            <a:r>
              <a:rPr lang="uk-UA" sz="4000" dirty="0" smtClean="0"/>
              <a:t>Н</a:t>
            </a:r>
            <a:r>
              <a:rPr lang="uk-UA" sz="4000" baseline="-25000" dirty="0" smtClean="0"/>
              <a:t>2</a:t>
            </a:r>
            <a:r>
              <a:rPr lang="uk-UA" sz="4000" dirty="0" smtClean="0"/>
              <a:t>О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uk-UA" sz="4000" b="1" dirty="0">
                <a:solidFill>
                  <a:srgbClr val="00B050"/>
                </a:solidFill>
              </a:rPr>
              <a:t>Основи: </a:t>
            </a:r>
            <a:r>
              <a:rPr lang="uk-UA" sz="4000" dirty="0"/>
              <a:t>АІ(ОН)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Mg</a:t>
            </a:r>
            <a:r>
              <a:rPr lang="uk-UA" sz="4000" dirty="0"/>
              <a:t> (ОН)</a:t>
            </a:r>
            <a:r>
              <a:rPr lang="uk-UA" sz="4000" baseline="-25000" dirty="0"/>
              <a:t>2</a:t>
            </a:r>
            <a:r>
              <a:rPr lang="uk-UA" sz="4000" dirty="0"/>
              <a:t> , </a:t>
            </a:r>
            <a:r>
              <a:rPr lang="uk-UA" sz="4000" dirty="0" err="1" smtClean="0"/>
              <a:t>NaОН</a:t>
            </a:r>
            <a:endParaRPr lang="uk-UA" sz="4000" dirty="0" smtClean="0"/>
          </a:p>
          <a:p>
            <a:pPr marL="0" indent="0">
              <a:buNone/>
            </a:pPr>
            <a:endParaRPr lang="ru-RU" sz="800" dirty="0"/>
          </a:p>
          <a:p>
            <a:r>
              <a:rPr lang="uk-UA" sz="4000" b="1" dirty="0">
                <a:solidFill>
                  <a:srgbClr val="CC99FF"/>
                </a:solidFill>
              </a:rPr>
              <a:t>Кислоти:  </a:t>
            </a:r>
            <a:r>
              <a:rPr lang="uk-UA" sz="4000" dirty="0"/>
              <a:t>Н</a:t>
            </a:r>
            <a:r>
              <a:rPr lang="uk-UA" sz="4000" baseline="-25000" dirty="0"/>
              <a:t>2</a:t>
            </a:r>
            <a:r>
              <a:rPr lang="uk-UA" sz="4000" dirty="0"/>
              <a:t>SО</a:t>
            </a:r>
            <a:r>
              <a:rPr lang="uk-UA" sz="4000" baseline="-25000" dirty="0"/>
              <a:t>4</a:t>
            </a:r>
            <a:r>
              <a:rPr lang="uk-UA" sz="4000" dirty="0"/>
              <a:t>, </a:t>
            </a:r>
            <a:r>
              <a:rPr lang="uk-UA" sz="4000" dirty="0" smtClean="0"/>
              <a:t>НСІ</a:t>
            </a:r>
          </a:p>
          <a:p>
            <a:pPr marL="0" indent="0">
              <a:buNone/>
            </a:pPr>
            <a:endParaRPr lang="ru-RU" sz="800" dirty="0"/>
          </a:p>
          <a:p>
            <a:r>
              <a:rPr lang="uk-UA" sz="4000" b="1" dirty="0">
                <a:solidFill>
                  <a:srgbClr val="FFC000"/>
                </a:solidFill>
              </a:rPr>
              <a:t>Солі: </a:t>
            </a:r>
            <a:r>
              <a:rPr lang="uk-UA" sz="4000" dirty="0"/>
              <a:t>АІ</a:t>
            </a:r>
            <a:r>
              <a:rPr lang="uk-UA" sz="4000" baseline="-25000" dirty="0"/>
              <a:t>2</a:t>
            </a:r>
            <a:r>
              <a:rPr lang="uk-UA" sz="4000" dirty="0"/>
              <a:t>(SО</a:t>
            </a:r>
            <a:r>
              <a:rPr lang="uk-UA" sz="4000" baseline="-25000" dirty="0"/>
              <a:t>4</a:t>
            </a:r>
            <a:r>
              <a:rPr lang="uk-UA" sz="4000" dirty="0"/>
              <a:t>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Mg</a:t>
            </a:r>
            <a:r>
              <a:rPr lang="uk-UA" sz="4000" dirty="0"/>
              <a:t> SО</a:t>
            </a:r>
            <a:r>
              <a:rPr lang="uk-UA" sz="4000" baseline="-25000" dirty="0"/>
              <a:t>4, </a:t>
            </a:r>
            <a:r>
              <a:rPr lang="uk-UA" sz="4000" dirty="0"/>
              <a:t>Na</a:t>
            </a:r>
            <a:r>
              <a:rPr lang="uk-UA" sz="4000" baseline="-25000" dirty="0"/>
              <a:t>2</a:t>
            </a:r>
            <a:r>
              <a:rPr lang="uk-UA" sz="4000" dirty="0"/>
              <a:t>SО</a:t>
            </a:r>
            <a:r>
              <a:rPr lang="uk-UA" sz="4000" baseline="-25000" dirty="0"/>
              <a:t>4</a:t>
            </a:r>
            <a:r>
              <a:rPr lang="uk-UA" sz="4000" dirty="0"/>
              <a:t>, АІСІ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Mg </a:t>
            </a:r>
            <a:r>
              <a:rPr lang="uk-UA" sz="4000" dirty="0"/>
              <a:t>СІ</a:t>
            </a:r>
            <a:r>
              <a:rPr lang="uk-UA" sz="4000" baseline="-25000" dirty="0"/>
              <a:t>2, </a:t>
            </a:r>
            <a:r>
              <a:rPr lang="uk-UA" sz="4000" dirty="0" err="1"/>
              <a:t>NaСІ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44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ІІ команда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61662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Оксиди</a:t>
            </a:r>
            <a:r>
              <a:rPr lang="uk-UA" sz="4000" b="1" dirty="0">
                <a:solidFill>
                  <a:srgbClr val="00B0F0"/>
                </a:solidFill>
              </a:rPr>
              <a:t>:</a:t>
            </a:r>
            <a:r>
              <a:rPr lang="uk-UA" sz="4000" dirty="0"/>
              <a:t> </a:t>
            </a:r>
            <a:r>
              <a:rPr lang="en-US" sz="4000" dirty="0"/>
              <a:t>Cr</a:t>
            </a:r>
            <a:r>
              <a:rPr lang="en-US" sz="4000" baseline="-25000" dirty="0"/>
              <a:t> </a:t>
            </a:r>
            <a:r>
              <a:rPr lang="uk-UA" sz="4000" baseline="-25000" dirty="0"/>
              <a:t>2</a:t>
            </a:r>
            <a:r>
              <a:rPr lang="en-US" sz="4000" dirty="0"/>
              <a:t>O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uk-UA" sz="4000" dirty="0" err="1"/>
              <a:t>СаО</a:t>
            </a:r>
            <a:r>
              <a:rPr lang="uk-UA" sz="4000" dirty="0"/>
              <a:t>, </a:t>
            </a:r>
            <a:r>
              <a:rPr lang="en-US" sz="4000" dirty="0"/>
              <a:t>K</a:t>
            </a:r>
            <a:r>
              <a:rPr lang="uk-UA" sz="4000" baseline="-25000" dirty="0"/>
              <a:t>2</a:t>
            </a:r>
            <a:r>
              <a:rPr lang="en-US" sz="4000" dirty="0"/>
              <a:t>O</a:t>
            </a:r>
            <a:r>
              <a:rPr lang="uk-UA" sz="4000" dirty="0"/>
              <a:t>,</a:t>
            </a:r>
            <a:r>
              <a:rPr lang="en-US" sz="4000" dirty="0"/>
              <a:t>H</a:t>
            </a:r>
            <a:r>
              <a:rPr lang="uk-UA" sz="4000" baseline="-25000" dirty="0"/>
              <a:t>2</a:t>
            </a:r>
            <a:r>
              <a:rPr lang="en-US" sz="4000" dirty="0" smtClean="0"/>
              <a:t>O</a:t>
            </a:r>
            <a:endParaRPr lang="uk-UA" sz="4000" dirty="0" smtClean="0"/>
          </a:p>
          <a:p>
            <a:pPr marL="0" indent="0">
              <a:buNone/>
            </a:pPr>
            <a:endParaRPr lang="ru-RU" sz="900" dirty="0"/>
          </a:p>
          <a:p>
            <a:r>
              <a:rPr lang="uk-UA" sz="4000" b="1" dirty="0">
                <a:solidFill>
                  <a:srgbClr val="CC99FF"/>
                </a:solidFill>
              </a:rPr>
              <a:t>Основи: </a:t>
            </a:r>
            <a:r>
              <a:rPr lang="en-US" sz="4000" dirty="0"/>
              <a:t>Cr</a:t>
            </a:r>
            <a:r>
              <a:rPr lang="uk-UA" sz="4000" dirty="0"/>
              <a:t>(ОН)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 err="1"/>
              <a:t>Ca</a:t>
            </a:r>
            <a:r>
              <a:rPr lang="uk-UA" sz="4000" dirty="0"/>
              <a:t> (ОН)</a:t>
            </a:r>
            <a:r>
              <a:rPr lang="uk-UA" sz="4000" baseline="-25000" dirty="0"/>
              <a:t>2</a:t>
            </a:r>
            <a:r>
              <a:rPr lang="uk-UA" sz="4000" dirty="0"/>
              <a:t> , </a:t>
            </a:r>
            <a:r>
              <a:rPr lang="en-US" sz="4000" dirty="0"/>
              <a:t>K</a:t>
            </a:r>
            <a:r>
              <a:rPr lang="uk-UA" sz="4000" dirty="0" smtClean="0"/>
              <a:t>ОН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uk-UA" sz="4000" b="1" dirty="0">
                <a:solidFill>
                  <a:srgbClr val="00B050"/>
                </a:solidFill>
              </a:rPr>
              <a:t>Кислоти:</a:t>
            </a:r>
            <a:r>
              <a:rPr lang="uk-UA" sz="4000" dirty="0"/>
              <a:t>  Н</a:t>
            </a:r>
            <a:r>
              <a:rPr lang="uk-UA" sz="4000" baseline="-25000" dirty="0"/>
              <a:t>2</a:t>
            </a:r>
            <a:r>
              <a:rPr lang="uk-UA" sz="4000" dirty="0"/>
              <a:t>SО</a:t>
            </a:r>
            <a:r>
              <a:rPr lang="uk-UA" sz="4000" baseline="-25000" dirty="0"/>
              <a:t>3</a:t>
            </a:r>
            <a:r>
              <a:rPr lang="uk-UA" sz="4000" dirty="0"/>
              <a:t>, Н</a:t>
            </a:r>
            <a:r>
              <a:rPr lang="en-US" sz="4000" dirty="0" smtClean="0"/>
              <a:t>F</a:t>
            </a:r>
            <a:endParaRPr lang="uk-UA" sz="4000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uk-UA" sz="4000" b="1" dirty="0">
                <a:solidFill>
                  <a:srgbClr val="FFC000"/>
                </a:solidFill>
              </a:rPr>
              <a:t>Солі: </a:t>
            </a:r>
            <a:r>
              <a:rPr lang="en-US" sz="4000" dirty="0"/>
              <a:t>Cr</a:t>
            </a:r>
            <a:r>
              <a:rPr lang="uk-UA" sz="4000" baseline="-25000" dirty="0"/>
              <a:t>2</a:t>
            </a:r>
            <a:r>
              <a:rPr lang="uk-UA" sz="4000" dirty="0"/>
              <a:t>(SО</a:t>
            </a:r>
            <a:r>
              <a:rPr lang="uk-UA" sz="4000" baseline="-25000" dirty="0"/>
              <a:t>3</a:t>
            </a:r>
            <a:r>
              <a:rPr lang="uk-UA" sz="4000" dirty="0"/>
              <a:t>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 err="1"/>
              <a:t>Ca</a:t>
            </a:r>
            <a:r>
              <a:rPr lang="uk-UA" sz="4000" dirty="0"/>
              <a:t> SО</a:t>
            </a:r>
            <a:r>
              <a:rPr lang="uk-UA" sz="4000" baseline="-25000" dirty="0"/>
              <a:t>3, </a:t>
            </a:r>
            <a:r>
              <a:rPr lang="en-US" sz="4000" dirty="0"/>
              <a:t>K</a:t>
            </a:r>
            <a:r>
              <a:rPr lang="uk-UA" sz="4000" baseline="-25000" dirty="0"/>
              <a:t>2</a:t>
            </a:r>
            <a:r>
              <a:rPr lang="uk-UA" sz="4000" dirty="0"/>
              <a:t>SО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 err="1"/>
              <a:t>CrF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 err="1"/>
              <a:t>Ca</a:t>
            </a:r>
            <a:r>
              <a:rPr lang="en-US" sz="4000" dirty="0"/>
              <a:t> F</a:t>
            </a:r>
            <a:r>
              <a:rPr lang="uk-UA" sz="4000" baseline="-25000" dirty="0"/>
              <a:t>2, </a:t>
            </a:r>
            <a:r>
              <a:rPr lang="en-US" sz="4000" dirty="0"/>
              <a:t>KF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17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І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uk-UA" b="1" dirty="0">
                <a:solidFill>
                  <a:srgbClr val="FF0000"/>
                </a:solidFill>
              </a:rPr>
              <a:t>І команда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32859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</a:rPr>
              <a:t>Оксиди</a:t>
            </a:r>
            <a:r>
              <a:rPr lang="uk-UA" sz="4000" b="1" dirty="0">
                <a:solidFill>
                  <a:srgbClr val="00B0F0"/>
                </a:solidFill>
              </a:rPr>
              <a:t>:</a:t>
            </a:r>
            <a:r>
              <a:rPr lang="uk-UA" sz="4000" dirty="0"/>
              <a:t> </a:t>
            </a:r>
            <a:r>
              <a:rPr lang="en-US" sz="4000" dirty="0"/>
              <a:t>Fe</a:t>
            </a:r>
            <a:r>
              <a:rPr lang="uk-UA" sz="4000" baseline="-25000" dirty="0"/>
              <a:t> 2</a:t>
            </a:r>
            <a:r>
              <a:rPr lang="en-US" sz="4000" dirty="0"/>
              <a:t>O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B</a:t>
            </a:r>
            <a:r>
              <a:rPr lang="uk-UA" sz="4000" dirty="0" err="1"/>
              <a:t>аО</a:t>
            </a:r>
            <a:r>
              <a:rPr lang="uk-UA" sz="4000" dirty="0"/>
              <a:t>, </a:t>
            </a:r>
            <a:r>
              <a:rPr lang="en-US" sz="4000" dirty="0"/>
              <a:t>Li</a:t>
            </a:r>
            <a:r>
              <a:rPr lang="uk-UA" sz="4000" baseline="-25000" dirty="0"/>
              <a:t>2</a:t>
            </a:r>
            <a:r>
              <a:rPr lang="en-US" sz="4000" dirty="0"/>
              <a:t>O</a:t>
            </a:r>
            <a:r>
              <a:rPr lang="uk-UA" sz="4000" dirty="0"/>
              <a:t>,</a:t>
            </a:r>
            <a:r>
              <a:rPr lang="en-US" sz="4000" dirty="0"/>
              <a:t>H</a:t>
            </a:r>
            <a:r>
              <a:rPr lang="uk-UA" sz="4000" baseline="-25000" dirty="0"/>
              <a:t>2</a:t>
            </a:r>
            <a:r>
              <a:rPr lang="en-US" sz="4000" dirty="0" smtClean="0"/>
              <a:t>O</a:t>
            </a:r>
            <a:endParaRPr lang="uk-UA" sz="4000" dirty="0" smtClean="0"/>
          </a:p>
          <a:p>
            <a:pPr marL="0" indent="0">
              <a:buNone/>
            </a:pPr>
            <a:endParaRPr lang="ru-RU" sz="1000" dirty="0"/>
          </a:p>
          <a:p>
            <a:r>
              <a:rPr lang="uk-UA" sz="4000" b="1" dirty="0">
                <a:solidFill>
                  <a:srgbClr val="00B050"/>
                </a:solidFill>
              </a:rPr>
              <a:t>Основи:</a:t>
            </a:r>
            <a:r>
              <a:rPr lang="uk-UA" sz="4000" dirty="0"/>
              <a:t> </a:t>
            </a:r>
            <a:r>
              <a:rPr lang="en-US" sz="4000" dirty="0"/>
              <a:t>Fe</a:t>
            </a:r>
            <a:r>
              <a:rPr lang="uk-UA" sz="4000" dirty="0"/>
              <a:t>(ОН)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Ba</a:t>
            </a:r>
            <a:r>
              <a:rPr lang="uk-UA" sz="4000" dirty="0"/>
              <a:t> (ОН)</a:t>
            </a:r>
            <a:r>
              <a:rPr lang="uk-UA" sz="4000" baseline="-25000" dirty="0"/>
              <a:t>2</a:t>
            </a:r>
            <a:r>
              <a:rPr lang="uk-UA" sz="4000" dirty="0"/>
              <a:t> , </a:t>
            </a:r>
            <a:r>
              <a:rPr lang="en-US" sz="4000" dirty="0"/>
              <a:t>Li</a:t>
            </a:r>
            <a:r>
              <a:rPr lang="uk-UA" sz="4000" dirty="0" smtClean="0"/>
              <a:t>ОН</a:t>
            </a:r>
          </a:p>
          <a:p>
            <a:endParaRPr lang="ru-RU" sz="1000" dirty="0"/>
          </a:p>
          <a:p>
            <a:r>
              <a:rPr lang="uk-UA" sz="4000" b="1" dirty="0">
                <a:solidFill>
                  <a:srgbClr val="CC99FF"/>
                </a:solidFill>
              </a:rPr>
              <a:t>Кислоти:  </a:t>
            </a:r>
            <a:r>
              <a:rPr lang="uk-UA" sz="4000" dirty="0"/>
              <a:t>Н</a:t>
            </a:r>
            <a:r>
              <a:rPr lang="en-US" sz="4000" dirty="0"/>
              <a:t>N</a:t>
            </a:r>
            <a:r>
              <a:rPr lang="uk-UA" sz="4000" dirty="0"/>
              <a:t>О</a:t>
            </a:r>
            <a:r>
              <a:rPr lang="uk-UA" sz="4000" baseline="-25000" dirty="0"/>
              <a:t>3</a:t>
            </a:r>
            <a:r>
              <a:rPr lang="uk-UA" sz="4000" dirty="0"/>
              <a:t>, Н</a:t>
            </a:r>
            <a:r>
              <a:rPr lang="uk-UA" sz="4000" baseline="-25000" dirty="0"/>
              <a:t>2</a:t>
            </a:r>
            <a:r>
              <a:rPr lang="en-US" sz="4000" dirty="0"/>
              <a:t>PO</a:t>
            </a:r>
            <a:r>
              <a:rPr lang="uk-UA" sz="4000" baseline="-25000" dirty="0" smtClean="0"/>
              <a:t>4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uk-UA" sz="4000" b="1" dirty="0">
                <a:solidFill>
                  <a:srgbClr val="FFC000"/>
                </a:solidFill>
              </a:rPr>
              <a:t>Солі:</a:t>
            </a:r>
            <a:r>
              <a:rPr lang="uk-UA" sz="4000" dirty="0"/>
              <a:t> </a:t>
            </a:r>
            <a:r>
              <a:rPr lang="en-US" sz="4000" dirty="0"/>
              <a:t>Fe</a:t>
            </a:r>
            <a:r>
              <a:rPr lang="uk-UA" sz="4000" dirty="0"/>
              <a:t>(</a:t>
            </a:r>
            <a:r>
              <a:rPr lang="en-US" sz="4000" dirty="0"/>
              <a:t>N</a:t>
            </a:r>
            <a:r>
              <a:rPr lang="uk-UA" sz="4000" dirty="0"/>
              <a:t>О</a:t>
            </a:r>
            <a:r>
              <a:rPr lang="uk-UA" sz="4000" baseline="-25000" dirty="0"/>
              <a:t>3</a:t>
            </a:r>
            <a:r>
              <a:rPr lang="uk-UA" sz="4000" dirty="0"/>
              <a:t>)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Ba </a:t>
            </a:r>
            <a:r>
              <a:rPr lang="uk-UA" sz="4000" dirty="0"/>
              <a:t>(</a:t>
            </a:r>
            <a:r>
              <a:rPr lang="en-US" sz="4000" dirty="0"/>
              <a:t>N</a:t>
            </a:r>
            <a:r>
              <a:rPr lang="uk-UA" sz="4000" dirty="0"/>
              <a:t>О</a:t>
            </a:r>
            <a:r>
              <a:rPr lang="uk-UA" sz="4000" baseline="-25000" dirty="0"/>
              <a:t>3</a:t>
            </a:r>
            <a:r>
              <a:rPr lang="uk-UA" sz="4000" dirty="0"/>
              <a:t>)</a:t>
            </a:r>
            <a:r>
              <a:rPr lang="uk-UA" sz="4000" baseline="-25000" dirty="0"/>
              <a:t>2, </a:t>
            </a:r>
            <a:r>
              <a:rPr lang="en-US" sz="4000" dirty="0" err="1"/>
              <a:t>LiN</a:t>
            </a:r>
            <a:r>
              <a:rPr lang="uk-UA" sz="4000" dirty="0"/>
              <a:t>О</a:t>
            </a:r>
            <a:r>
              <a:rPr lang="uk-UA" sz="4000" baseline="-25000" dirty="0"/>
              <a:t>3</a:t>
            </a:r>
            <a:r>
              <a:rPr lang="uk-UA" sz="4000" dirty="0"/>
              <a:t>, </a:t>
            </a:r>
            <a:r>
              <a:rPr lang="en-US" sz="4000" dirty="0"/>
              <a:t>Fe PO</a:t>
            </a:r>
            <a:r>
              <a:rPr lang="uk-UA" sz="4000" baseline="-25000" dirty="0"/>
              <a:t>4</a:t>
            </a:r>
            <a:r>
              <a:rPr lang="uk-UA" sz="4000" dirty="0"/>
              <a:t>, </a:t>
            </a:r>
            <a:r>
              <a:rPr lang="en-US" sz="4000" dirty="0" err="1"/>
              <a:t>Ca</a:t>
            </a:r>
            <a:r>
              <a:rPr lang="en-US" sz="4000" dirty="0"/>
              <a:t> </a:t>
            </a:r>
            <a:r>
              <a:rPr lang="uk-UA" sz="4000" baseline="-25000" dirty="0"/>
              <a:t>3</a:t>
            </a:r>
            <a:r>
              <a:rPr lang="uk-UA" sz="4000" dirty="0"/>
              <a:t>(</a:t>
            </a:r>
            <a:r>
              <a:rPr lang="en-US" sz="4000" dirty="0"/>
              <a:t>PO</a:t>
            </a:r>
            <a:r>
              <a:rPr lang="uk-UA" sz="4000" baseline="-25000" dirty="0"/>
              <a:t>4</a:t>
            </a:r>
            <a:r>
              <a:rPr lang="uk-UA" sz="4000" dirty="0"/>
              <a:t>)</a:t>
            </a:r>
            <a:r>
              <a:rPr lang="uk-UA" sz="4000" baseline="-25000" dirty="0"/>
              <a:t>2, </a:t>
            </a:r>
            <a:r>
              <a:rPr lang="en-US" sz="4000" dirty="0"/>
              <a:t>Li</a:t>
            </a:r>
            <a:r>
              <a:rPr lang="uk-UA" sz="4000" baseline="-25000" dirty="0"/>
              <a:t>3</a:t>
            </a:r>
            <a:r>
              <a:rPr lang="uk-UA" sz="4000" dirty="0"/>
              <a:t> </a:t>
            </a:r>
            <a:r>
              <a:rPr lang="en-US" sz="4000" dirty="0"/>
              <a:t>PO</a:t>
            </a:r>
            <a:r>
              <a:rPr lang="uk-UA" sz="4000" baseline="-25000" dirty="0"/>
              <a:t>4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1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Ти мені – я тобі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8.Головоломка </a:t>
            </a:r>
          </a:p>
          <a:p>
            <a:pPr marL="0" indent="0">
              <a:buNone/>
            </a:pPr>
            <a:endParaRPr lang="uk-UA" sz="1800" i="1" u="sng" dirty="0"/>
          </a:p>
          <a:p>
            <a:r>
              <a:rPr lang="uk-UA" b="1" dirty="0" smtClean="0">
                <a:solidFill>
                  <a:srgbClr val="00B0F0"/>
                </a:solidFill>
              </a:rPr>
              <a:t>Визначте </a:t>
            </a:r>
            <a:r>
              <a:rPr lang="uk-UA" b="1" dirty="0">
                <a:solidFill>
                  <a:srgbClr val="00B0F0"/>
                </a:solidFill>
              </a:rPr>
              <a:t>речовини  А, Б, В, Г, Д  ?</a:t>
            </a:r>
            <a:endParaRPr lang="ru-RU" b="1" dirty="0">
              <a:solidFill>
                <a:srgbClr val="00B0F0"/>
              </a:solidFill>
            </a:endParaRPr>
          </a:p>
          <a:p>
            <a:pPr lvl="0"/>
            <a:r>
              <a:rPr lang="uk-UA" sz="4000" b="1" dirty="0"/>
              <a:t>А</a:t>
            </a:r>
            <a:r>
              <a:rPr lang="uk-UA" sz="4000" dirty="0"/>
              <a:t>    +   </a:t>
            </a:r>
            <a:r>
              <a:rPr lang="en-US" sz="4000" dirty="0"/>
              <a:t>C</a:t>
            </a:r>
            <a:r>
              <a:rPr lang="uk-UA" sz="4000" dirty="0"/>
              <a:t>а</a:t>
            </a:r>
            <a:r>
              <a:rPr lang="en-US" sz="4000" dirty="0"/>
              <a:t>O</a:t>
            </a:r>
            <a:r>
              <a:rPr lang="uk-UA" sz="4000" dirty="0"/>
              <a:t>   =  </a:t>
            </a:r>
            <a:r>
              <a:rPr lang="en-US" sz="4000" dirty="0"/>
              <a:t>C</a:t>
            </a:r>
            <a:r>
              <a:rPr lang="uk-UA" sz="4000" dirty="0"/>
              <a:t>а(ОН)</a:t>
            </a:r>
            <a:r>
              <a:rPr lang="uk-UA" sz="4000" baseline="-25000" dirty="0"/>
              <a:t>2</a:t>
            </a:r>
            <a:endParaRPr lang="ru-RU" sz="4000" dirty="0"/>
          </a:p>
          <a:p>
            <a:pPr lvl="0"/>
            <a:r>
              <a:rPr lang="uk-UA" sz="4000" b="1" dirty="0"/>
              <a:t>Б  </a:t>
            </a:r>
            <a:r>
              <a:rPr lang="uk-UA" sz="4000" dirty="0"/>
              <a:t>  +   </a:t>
            </a:r>
            <a:r>
              <a:rPr lang="uk-UA" sz="4000" b="1" dirty="0"/>
              <a:t>Д</a:t>
            </a:r>
            <a:r>
              <a:rPr lang="uk-UA" sz="4000" dirty="0"/>
              <a:t>      =    </a:t>
            </a:r>
            <a:r>
              <a:rPr lang="en-US" sz="4000" dirty="0" err="1"/>
              <a:t>MgSO</a:t>
            </a:r>
            <a:r>
              <a:rPr lang="ru-RU" sz="4000" baseline="-25000" dirty="0"/>
              <a:t>4</a:t>
            </a:r>
            <a:r>
              <a:rPr lang="uk-UA" sz="4000" dirty="0"/>
              <a:t>  +   </a:t>
            </a:r>
            <a:r>
              <a:rPr lang="uk-UA" sz="4000" b="1" dirty="0"/>
              <a:t>А</a:t>
            </a:r>
            <a:endParaRPr lang="ru-RU" sz="4000" dirty="0"/>
          </a:p>
          <a:p>
            <a:pPr lvl="0"/>
            <a:r>
              <a:rPr lang="uk-UA" sz="4000" b="1" dirty="0"/>
              <a:t>В </a:t>
            </a:r>
            <a:r>
              <a:rPr lang="uk-UA" sz="4000" dirty="0"/>
              <a:t>   +  </a:t>
            </a:r>
            <a:r>
              <a:rPr lang="en-US" sz="4000" dirty="0"/>
              <a:t>Na</a:t>
            </a:r>
            <a:r>
              <a:rPr lang="uk-UA" sz="4000" baseline="-25000" dirty="0"/>
              <a:t>2</a:t>
            </a:r>
            <a:r>
              <a:rPr lang="uk-UA" sz="4000" dirty="0"/>
              <a:t>О    =    </a:t>
            </a:r>
            <a:r>
              <a:rPr lang="en-US" sz="4000" dirty="0"/>
              <a:t>Na</a:t>
            </a:r>
            <a:r>
              <a:rPr lang="uk-UA" sz="4000" dirty="0"/>
              <a:t>СІ</a:t>
            </a:r>
            <a:r>
              <a:rPr lang="uk-UA" sz="4000" b="1" dirty="0"/>
              <a:t> </a:t>
            </a:r>
            <a:r>
              <a:rPr lang="uk-UA" sz="4000" dirty="0"/>
              <a:t>   +   </a:t>
            </a:r>
            <a:r>
              <a:rPr lang="uk-UA" sz="4000" b="1" dirty="0"/>
              <a:t>А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нового матеріалу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>
                <a:solidFill>
                  <a:srgbClr val="7030A0"/>
                </a:solidFill>
              </a:rPr>
              <a:t>1.Дія кислот на індикатори</a:t>
            </a:r>
            <a:endParaRPr lang="ru-RU" sz="4000" dirty="0">
              <a:solidFill>
                <a:srgbClr val="7030A0"/>
              </a:solidFill>
            </a:endParaRPr>
          </a:p>
          <a:p>
            <a:r>
              <a:rPr lang="uk-UA" sz="4000" dirty="0">
                <a:solidFill>
                  <a:schemeClr val="accent2">
                    <a:lumMod val="75000"/>
                  </a:schemeClr>
                </a:solidFill>
              </a:rPr>
              <a:t>2.Взаємодія кислот з металами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000" dirty="0">
                <a:solidFill>
                  <a:srgbClr val="FF6699"/>
                </a:solidFill>
              </a:rPr>
              <a:t>3.Взаємодія кислот з оксидами</a:t>
            </a:r>
            <a:endParaRPr lang="ru-RU" sz="4000" dirty="0">
              <a:solidFill>
                <a:srgbClr val="FF6699"/>
              </a:solidFill>
            </a:endParaRPr>
          </a:p>
          <a:p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4.Взаємодія кислот з основами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4000" dirty="0">
                <a:solidFill>
                  <a:srgbClr val="7030A0"/>
                </a:solidFill>
              </a:rPr>
              <a:t>5.Взаємодія кислот із солями</a:t>
            </a:r>
            <a:endParaRPr lang="ru-RU" sz="40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2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009900"/>
                </a:solidFill>
              </a:rPr>
              <a:t>Що є спільного?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3132138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1326039378_zheleynye-pomid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95275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287662658_1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2784475" cy="19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0055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481263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kvashenaya-kapusta-video-re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tea-1-620x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1663"/>
            <a:ext cx="8208963" cy="51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u="sng" dirty="0">
                <a:solidFill>
                  <a:srgbClr val="FF0000"/>
                </a:solidFill>
              </a:rPr>
              <a:t>Тема.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uk-UA" sz="4800" b="1" u="sng" dirty="0" smtClean="0">
                <a:solidFill>
                  <a:srgbClr val="00B050"/>
                </a:solidFill>
              </a:rPr>
              <a:t>Х</a:t>
            </a:r>
            <a:r>
              <a:rPr lang="ru-RU" sz="4800" b="1" u="sng" dirty="0" err="1">
                <a:solidFill>
                  <a:srgbClr val="00B050"/>
                </a:solidFill>
              </a:rPr>
              <a:t>імічні</a:t>
            </a:r>
            <a:r>
              <a:rPr lang="ru-RU" sz="4800" b="1" u="sng" dirty="0">
                <a:solidFill>
                  <a:srgbClr val="00B050"/>
                </a:solidFill>
              </a:rPr>
              <a:t> </a:t>
            </a:r>
            <a:r>
              <a:rPr lang="ru-RU" sz="4800" b="1" u="sng" dirty="0" err="1">
                <a:solidFill>
                  <a:srgbClr val="00B050"/>
                </a:solidFill>
              </a:rPr>
              <a:t>властивості</a:t>
            </a:r>
            <a:r>
              <a:rPr lang="ru-RU" sz="4800" b="1" u="sng" dirty="0">
                <a:solidFill>
                  <a:srgbClr val="00B050"/>
                </a:solidFill>
              </a:rPr>
              <a:t> кислот.</a:t>
            </a: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674" y="3344788"/>
            <a:ext cx="6400800" cy="1752600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урок – дослідження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Квіти-індикатори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9" name="Picture 7" descr="498_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239712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75974409_2834233_58769364_IMG_3576_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1686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FlowersOnDesk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3399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ro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malvaa-ma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1811338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загруженное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7527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9900"/>
                </a:solidFill>
              </a:rPr>
              <a:t>Зміна кольору індикаторів під дією кислот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5366" name="Picture 6" descr="547px-Прозорий_квадр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84763"/>
            <a:ext cx="865188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purple-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855663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красный квадр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862013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оранжевый-квадра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MC90043156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0795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MC90043156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1008063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расный квадра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3100"/>
            <a:ext cx="865188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MC90043156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868863"/>
            <a:ext cx="1081088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547px-Прозорий_квадр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1888"/>
            <a:ext cx="792162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116013" y="2708275"/>
            <a:ext cx="93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лакмус</a:t>
            </a:r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900113" y="4292600"/>
            <a:ext cx="167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/>
              <a:t>метилооранж</a:t>
            </a:r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755650" y="5949950"/>
            <a:ext cx="175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/>
              <a:t>фенолфталеїн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9900"/>
                </a:solidFill>
              </a:rPr>
              <a:t>В харчовій промисловості визначають кислотність продукту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298248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8082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planiruetsya-stroitelstvo-sovremennog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3165475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770188" cy="1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1289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9lsjv0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916113"/>
            <a:ext cx="1744663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image-00003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44900"/>
            <a:ext cx="2249488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9900"/>
                </a:solidFill>
              </a:rPr>
              <a:t>На підприємствах кислотність визначають у такій продукції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8796650274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26638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1274917972_SHampun_dlya_okrashennyh_vo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8321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g_0d445af019d205da0da7d53dec8cc3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167063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Mi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449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с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1990725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9900"/>
                </a:solidFill>
              </a:rPr>
              <a:t>Кислотність </a:t>
            </a:r>
            <a:r>
              <a:rPr lang="uk-UA" sz="4000" b="1" dirty="0" err="1">
                <a:solidFill>
                  <a:srgbClr val="009900"/>
                </a:solidFill>
              </a:rPr>
              <a:t>грунтів</a:t>
            </a:r>
            <a:r>
              <a:rPr lang="uk-UA" sz="4000" b="1" dirty="0">
                <a:solidFill>
                  <a:srgbClr val="009900"/>
                </a:solidFill>
              </a:rPr>
              <a:t> впливає на врожайність</a:t>
            </a:r>
            <a:endParaRPr lang="ru-RU" sz="4000" b="1" dirty="0">
              <a:solidFill>
                <a:srgbClr val="0099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704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562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663825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6ef598b10d1539793d4ace8d8b7b613f_Gener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0b26be6363c0ac7c21e49f46b76f78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490912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mulchirovan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2519362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86886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3600" dirty="0">
                <a:solidFill>
                  <a:srgbClr val="FF0000"/>
                </a:solidFill>
              </a:rPr>
              <a:t>  </a:t>
            </a:r>
            <a:r>
              <a:rPr lang="uk-UA" sz="3600" b="1" dirty="0">
                <a:solidFill>
                  <a:srgbClr val="FF0000"/>
                </a:solidFill>
              </a:rPr>
              <a:t>Неухильно дотримуйтесь правил   техніки безпеки при роботі з                       кислотами!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4341" name="Picture 5" descr="traffic_light_450x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9900"/>
                </a:solidFill>
              </a:rPr>
              <a:t>Ряд активності металів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9540875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K </a:t>
            </a:r>
            <a:r>
              <a:rPr lang="uk-UA" b="1" dirty="0" smtClean="0"/>
              <a:t> </a:t>
            </a:r>
            <a:r>
              <a:rPr lang="en-US" b="1" dirty="0" smtClean="0"/>
              <a:t>Na</a:t>
            </a:r>
            <a:r>
              <a:rPr lang="uk-UA" b="1" dirty="0" smtClean="0"/>
              <a:t> </a:t>
            </a:r>
            <a:r>
              <a:rPr lang="en-US" b="1" dirty="0" smtClean="0"/>
              <a:t> Mg</a:t>
            </a:r>
            <a:r>
              <a:rPr lang="uk-UA" b="1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Al </a:t>
            </a:r>
            <a:r>
              <a:rPr lang="uk-UA" b="1" dirty="0" smtClean="0"/>
              <a:t> </a:t>
            </a:r>
            <a:r>
              <a:rPr lang="en-US" b="1" dirty="0" smtClean="0"/>
              <a:t>Zn</a:t>
            </a:r>
            <a:r>
              <a:rPr lang="uk-UA" b="1" dirty="0" smtClean="0"/>
              <a:t> </a:t>
            </a:r>
            <a:r>
              <a:rPr lang="en-US" b="1" dirty="0" smtClean="0"/>
              <a:t> Fe</a:t>
            </a:r>
            <a:r>
              <a:rPr lang="uk-UA" b="1" dirty="0" smtClean="0"/>
              <a:t> </a:t>
            </a:r>
            <a:r>
              <a:rPr lang="en-US" b="1" dirty="0" smtClean="0"/>
              <a:t> Ni</a:t>
            </a:r>
            <a:r>
              <a:rPr lang="uk-UA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/>
              <a:t>Sn</a:t>
            </a:r>
            <a:r>
              <a:rPr lang="en-US" b="1" dirty="0"/>
              <a:t> </a:t>
            </a:r>
            <a:r>
              <a:rPr lang="uk-UA" b="1" dirty="0" smtClean="0"/>
              <a:t> </a:t>
            </a:r>
            <a:r>
              <a:rPr lang="en-US" b="1" dirty="0" err="1" smtClean="0"/>
              <a:t>Pb</a:t>
            </a:r>
            <a:r>
              <a:rPr lang="uk-UA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(H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Cu</a:t>
            </a:r>
            <a:r>
              <a:rPr lang="uk-UA" b="1" dirty="0" smtClean="0"/>
              <a:t> </a:t>
            </a:r>
            <a:r>
              <a:rPr lang="en-US" b="1" dirty="0" smtClean="0"/>
              <a:t> Ag</a:t>
            </a:r>
            <a:r>
              <a:rPr lang="uk-UA" b="1" dirty="0" smtClean="0"/>
              <a:t> </a:t>
            </a:r>
            <a:r>
              <a:rPr lang="en-US" b="1" dirty="0" smtClean="0"/>
              <a:t> Hg</a:t>
            </a:r>
            <a:r>
              <a:rPr lang="uk-UA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uk-UA" b="1" dirty="0" smtClean="0"/>
              <a:t> </a:t>
            </a:r>
            <a:r>
              <a:rPr lang="en-US" b="1" dirty="0" smtClean="0"/>
              <a:t>Au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</a:t>
            </a:r>
            <a:endParaRPr lang="uk-UA" dirty="0"/>
          </a:p>
          <a:p>
            <a:pPr>
              <a:buFontTx/>
              <a:buNone/>
            </a:pPr>
            <a:r>
              <a:rPr lang="uk-UA" dirty="0"/>
              <a:t>                               </a:t>
            </a:r>
          </a:p>
          <a:p>
            <a:pPr>
              <a:buFontTx/>
              <a:buNone/>
            </a:pPr>
            <a:endParaRPr lang="uk-UA" dirty="0"/>
          </a:p>
          <a:p>
            <a:pPr>
              <a:buFontTx/>
              <a:buNone/>
            </a:pPr>
            <a:r>
              <a:rPr lang="uk-UA" dirty="0"/>
              <a:t>                                        </a:t>
            </a:r>
            <a:r>
              <a:rPr lang="en-US" dirty="0"/>
              <a:t> </a:t>
            </a:r>
            <a:r>
              <a:rPr lang="uk-UA" b="1" dirty="0"/>
              <a:t>М.М.</a:t>
            </a:r>
            <a:r>
              <a:rPr lang="uk-UA" b="1" dirty="0" err="1"/>
              <a:t>Бекетов</a:t>
            </a:r>
            <a:endParaRPr lang="ru-RU" b="1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0" y="2564904"/>
            <a:ext cx="2938417" cy="40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>
                <a:solidFill>
                  <a:srgbClr val="009900"/>
                </a:solidFill>
              </a:rPr>
              <a:t>Засіб для лікування печії</a:t>
            </a:r>
            <a:endParaRPr lang="ru-RU" sz="4800">
              <a:solidFill>
                <a:srgbClr val="0099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295775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9139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45598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Завдання </a:t>
            </a:r>
            <a:r>
              <a:rPr lang="uk-U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uk-UA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uk-UA" sz="4000" u="sng" dirty="0"/>
              <a:t>Знайдіть невідому речовину та запишіть рівняння</a:t>
            </a:r>
            <a:r>
              <a:rPr lang="uk-UA" sz="4000" u="sng" dirty="0" smtClean="0"/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80920" cy="4137323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а</a:t>
            </a:r>
            <a:r>
              <a:rPr lang="uk-UA" sz="4400" dirty="0"/>
              <a:t>) </a:t>
            </a:r>
            <a:r>
              <a:rPr lang="en-US" sz="4400" dirty="0" err="1"/>
              <a:t>CuO</a:t>
            </a:r>
            <a:r>
              <a:rPr lang="en-US" sz="4400" dirty="0"/>
              <a:t>   +     …  =  CuCI</a:t>
            </a:r>
            <a:r>
              <a:rPr lang="en-US" dirty="0"/>
              <a:t>2</a:t>
            </a:r>
            <a:r>
              <a:rPr lang="en-US" sz="4400" dirty="0"/>
              <a:t>   +   H</a:t>
            </a:r>
            <a:r>
              <a:rPr lang="en-US" dirty="0"/>
              <a:t>2</a:t>
            </a:r>
            <a:r>
              <a:rPr lang="en-US" sz="4400" dirty="0"/>
              <a:t>O </a:t>
            </a:r>
            <a:endParaRPr lang="uk-UA" sz="4400" dirty="0"/>
          </a:p>
          <a:p>
            <a:r>
              <a:rPr lang="uk-UA" sz="4400" dirty="0" smtClean="0"/>
              <a:t>б</a:t>
            </a:r>
            <a:r>
              <a:rPr lang="uk-UA" sz="4400" dirty="0"/>
              <a:t>)</a:t>
            </a:r>
            <a:r>
              <a:rPr lang="en-US" sz="4400" dirty="0"/>
              <a:t>  </a:t>
            </a:r>
            <a:r>
              <a:rPr lang="en-US" sz="4400" dirty="0" smtClean="0"/>
              <a:t>…  </a:t>
            </a:r>
            <a:r>
              <a:rPr lang="en-US" sz="4400" dirty="0"/>
              <a:t>+    K</a:t>
            </a:r>
            <a:r>
              <a:rPr lang="en-US" dirty="0"/>
              <a:t>2</a:t>
            </a:r>
            <a:r>
              <a:rPr lang="en-US" sz="4400" dirty="0"/>
              <a:t>SO</a:t>
            </a:r>
            <a:r>
              <a:rPr lang="en-US" dirty="0"/>
              <a:t>4 </a:t>
            </a:r>
            <a:r>
              <a:rPr lang="en-US" sz="4400" dirty="0" smtClean="0"/>
              <a:t>  </a:t>
            </a:r>
            <a:r>
              <a:rPr lang="en-US" sz="4400" dirty="0"/>
              <a:t>=   BaSO</a:t>
            </a:r>
            <a:r>
              <a:rPr lang="en-US" dirty="0"/>
              <a:t>4</a:t>
            </a:r>
            <a:r>
              <a:rPr lang="en-US" sz="4400" dirty="0"/>
              <a:t>   +   KCI</a:t>
            </a:r>
            <a:endParaRPr lang="ru-RU" sz="4400" dirty="0"/>
          </a:p>
          <a:p>
            <a:r>
              <a:rPr lang="uk-UA" sz="4400" dirty="0"/>
              <a:t> в) </a:t>
            </a:r>
            <a:r>
              <a:rPr lang="en-US" sz="4400" dirty="0"/>
              <a:t>Mg</a:t>
            </a:r>
            <a:r>
              <a:rPr lang="uk-UA" sz="4400" dirty="0"/>
              <a:t>  +     …  =  </a:t>
            </a:r>
            <a:r>
              <a:rPr lang="en-US" sz="4400" dirty="0" err="1"/>
              <a:t>MgSO</a:t>
            </a:r>
            <a:r>
              <a:rPr lang="uk-UA" sz="3600" dirty="0"/>
              <a:t>4</a:t>
            </a:r>
            <a:r>
              <a:rPr lang="uk-UA" sz="4400" dirty="0"/>
              <a:t>   +   </a:t>
            </a:r>
            <a:r>
              <a:rPr lang="en-US" sz="4400" dirty="0"/>
              <a:t>H</a:t>
            </a:r>
            <a:r>
              <a:rPr lang="uk-UA" sz="3600" dirty="0"/>
              <a:t>2</a:t>
            </a:r>
            <a:r>
              <a:rPr lang="uk-UA" sz="4400" dirty="0"/>
              <a:t>                  </a:t>
            </a:r>
            <a:r>
              <a:rPr lang="uk-UA" sz="4400" dirty="0" smtClean="0"/>
              <a:t>    </a:t>
            </a:r>
          </a:p>
          <a:p>
            <a:r>
              <a:rPr lang="uk-UA" sz="4400" dirty="0" smtClean="0"/>
              <a:t>г</a:t>
            </a:r>
            <a:r>
              <a:rPr lang="uk-UA" sz="4400" dirty="0"/>
              <a:t>)  …     +    </a:t>
            </a:r>
            <a:r>
              <a:rPr lang="en-US" sz="4400" dirty="0"/>
              <a:t>H</a:t>
            </a:r>
            <a:r>
              <a:rPr lang="uk-UA" sz="3600" dirty="0"/>
              <a:t>2</a:t>
            </a:r>
            <a:r>
              <a:rPr lang="en-US" sz="4400" dirty="0"/>
              <a:t>O</a:t>
            </a:r>
            <a:r>
              <a:rPr lang="uk-UA" sz="4400" dirty="0"/>
              <a:t>   =  </a:t>
            </a:r>
            <a:r>
              <a:rPr lang="en-US" sz="4400" dirty="0" err="1"/>
              <a:t>NaOH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114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План уроку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30120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32" y="1024821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8251" y="1196753"/>
            <a:ext cx="659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>
                <a:solidFill>
                  <a:srgbClr val="7030A0"/>
                </a:solidFill>
              </a:rPr>
              <a:t>Перевірка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домашнього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завдання</a:t>
            </a:r>
            <a:r>
              <a:rPr lang="ru-RU" sz="2400" b="1" u="sng" dirty="0">
                <a:solidFill>
                  <a:srgbClr val="7030A0"/>
                </a:solidFill>
              </a:rPr>
              <a:t>, </a:t>
            </a:r>
          </a:p>
          <a:p>
            <a:r>
              <a:rPr lang="ru-RU" sz="2400" b="1" u="sng" dirty="0" err="1">
                <a:solidFill>
                  <a:srgbClr val="7030A0"/>
                </a:solidFill>
              </a:rPr>
              <a:t>актуалізація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опорних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знань</a:t>
            </a:r>
            <a:r>
              <a:rPr lang="ru-RU" sz="2400" b="1" u="sng" dirty="0">
                <a:solidFill>
                  <a:srgbClr val="7030A0"/>
                </a:solidFill>
              </a:rPr>
              <a:t>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7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26" y="1964308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2488" y="2132856"/>
            <a:ext cx="48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 </a:t>
            </a:r>
            <a:r>
              <a:rPr lang="ru-RU" sz="2400" b="1" u="sng" dirty="0" err="1"/>
              <a:t>Вивчення</a:t>
            </a:r>
            <a:r>
              <a:rPr lang="ru-RU" sz="2400" b="1" u="sng" dirty="0"/>
              <a:t> нового </a:t>
            </a:r>
            <a:r>
              <a:rPr lang="ru-RU" sz="2400" b="1" u="sng" dirty="0" err="1"/>
              <a:t>матеріалу</a:t>
            </a:r>
            <a:r>
              <a:rPr lang="ru-RU" b="1" u="sng" dirty="0"/>
              <a:t>.</a:t>
            </a:r>
            <a:endParaRPr lang="ru-RU" dirty="0"/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21" y="5118251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7008" y="5244016"/>
            <a:ext cx="53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Закріплення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вивченого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  <a:r>
              <a:rPr lang="ru-RU" sz="2400" b="1" u="sng" dirty="0" err="1">
                <a:solidFill>
                  <a:srgbClr val="7030A0"/>
                </a:solidFill>
              </a:rPr>
              <a:t>матеріалу</a:t>
            </a:r>
            <a:r>
              <a:rPr lang="ru-RU" sz="2400" b="1" u="sng" dirty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30" y="283242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5040" y="2810972"/>
            <a:ext cx="307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Дія кислот на індикатори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2" y="315238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72490" y="3211082"/>
            <a:ext cx="418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C000"/>
                </a:solidFill>
              </a:rPr>
              <a:t>Взаємодія кислот з металами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9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12" y="349337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22570" y="3581351"/>
            <a:ext cx="388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6699"/>
                </a:solidFill>
              </a:rPr>
              <a:t>Взаємодія кислот з оксидами</a:t>
            </a:r>
            <a:endParaRPr lang="ru-RU" sz="2000" b="1" dirty="0">
              <a:solidFill>
                <a:srgbClr val="FF6699"/>
              </a:solidFill>
            </a:endParaRPr>
          </a:p>
        </p:txBody>
      </p:sp>
      <p:pic>
        <p:nvPicPr>
          <p:cNvPr id="16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6" y="315238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76" y="3860091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98" y="4258227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662022" y="4073561"/>
            <a:ext cx="3432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CC99FF"/>
                </a:solidFill>
              </a:rPr>
              <a:t>Взаємодія кислот з </a:t>
            </a:r>
            <a:r>
              <a:rPr lang="uk-UA" sz="2000" b="1" dirty="0" smtClean="0">
                <a:solidFill>
                  <a:srgbClr val="CC99FF"/>
                </a:solidFill>
              </a:rPr>
              <a:t>основами</a:t>
            </a:r>
            <a:endParaRPr lang="ru-RU" sz="2000" b="1" dirty="0">
              <a:solidFill>
                <a:srgbClr val="CC99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2022" y="4476868"/>
            <a:ext cx="356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Взаємодія кислот із солями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Завдання 2</a:t>
            </a:r>
            <a:r>
              <a:rPr lang="uk-UA" sz="4000" dirty="0"/>
              <a:t>: </a:t>
            </a:r>
            <a:r>
              <a:rPr lang="uk-UA" sz="4000" u="sng" dirty="0"/>
              <a:t>Складіть рівняння реакцій за поданими схемами:</a:t>
            </a:r>
            <a:r>
              <a:rPr lang="ru-RU" sz="4000" dirty="0"/>
              <a:t/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1)</a:t>
            </a:r>
            <a:r>
              <a:rPr lang="en-US" sz="4000" dirty="0"/>
              <a:t>Na</a:t>
            </a:r>
            <a:r>
              <a:rPr lang="uk-UA" sz="2800" dirty="0"/>
              <a:t>2</a:t>
            </a:r>
            <a:r>
              <a:rPr lang="en-US" sz="4000" dirty="0"/>
              <a:t>O</a:t>
            </a:r>
            <a:r>
              <a:rPr lang="uk-UA" sz="4000" dirty="0"/>
              <a:t>  +</a:t>
            </a:r>
            <a:r>
              <a:rPr lang="en-US" sz="4000" dirty="0"/>
              <a:t>HCI </a:t>
            </a:r>
            <a:r>
              <a:rPr lang="uk-UA" sz="4000" dirty="0"/>
              <a:t>=         </a:t>
            </a:r>
            <a:endParaRPr lang="uk-UA" sz="4000" dirty="0" smtClean="0"/>
          </a:p>
          <a:p>
            <a:r>
              <a:rPr lang="uk-UA" sz="4000" dirty="0" smtClean="0"/>
              <a:t>  </a:t>
            </a:r>
            <a:r>
              <a:rPr lang="uk-UA" sz="4000" dirty="0"/>
              <a:t>2)</a:t>
            </a:r>
            <a:r>
              <a:rPr lang="en-US" sz="4000" dirty="0"/>
              <a:t>SO</a:t>
            </a:r>
            <a:r>
              <a:rPr lang="uk-UA" sz="2800" dirty="0"/>
              <a:t>3</a:t>
            </a:r>
            <a:r>
              <a:rPr lang="uk-UA" sz="4000" dirty="0"/>
              <a:t>  +  </a:t>
            </a:r>
            <a:r>
              <a:rPr lang="en-US" sz="4000" dirty="0"/>
              <a:t>H</a:t>
            </a:r>
            <a:r>
              <a:rPr lang="uk-UA" sz="2800" dirty="0"/>
              <a:t>2</a:t>
            </a:r>
            <a:r>
              <a:rPr lang="en-US" sz="4000" dirty="0"/>
              <a:t>O</a:t>
            </a:r>
            <a:r>
              <a:rPr lang="uk-UA" sz="4000" dirty="0"/>
              <a:t>  =             </a:t>
            </a:r>
            <a:endParaRPr lang="uk-UA" sz="4000" dirty="0" smtClean="0"/>
          </a:p>
          <a:p>
            <a:r>
              <a:rPr lang="uk-UA" sz="4000" dirty="0" smtClean="0"/>
              <a:t> </a:t>
            </a:r>
            <a:r>
              <a:rPr lang="uk-UA" sz="4000" dirty="0"/>
              <a:t>3) </a:t>
            </a:r>
            <a:r>
              <a:rPr lang="en-US" sz="4000" dirty="0" err="1"/>
              <a:t>MgO</a:t>
            </a:r>
            <a:r>
              <a:rPr lang="uk-UA" sz="4000" dirty="0"/>
              <a:t>  +</a:t>
            </a:r>
            <a:r>
              <a:rPr lang="en-US" sz="4000" dirty="0"/>
              <a:t>HCI</a:t>
            </a:r>
            <a:r>
              <a:rPr lang="uk-UA" sz="4000" dirty="0"/>
              <a:t> =                                 </a:t>
            </a:r>
            <a:endParaRPr lang="uk-UA" sz="4000" dirty="0" smtClean="0"/>
          </a:p>
          <a:p>
            <a:r>
              <a:rPr lang="uk-UA" sz="4000" dirty="0" smtClean="0"/>
              <a:t>4)</a:t>
            </a:r>
            <a:r>
              <a:rPr lang="en-US" sz="4000" dirty="0" smtClean="0"/>
              <a:t>CO</a:t>
            </a:r>
            <a:r>
              <a:rPr lang="uk-UA" sz="2800" dirty="0"/>
              <a:t>2</a:t>
            </a:r>
            <a:r>
              <a:rPr lang="uk-UA" sz="4000" dirty="0" smtClean="0"/>
              <a:t>  </a:t>
            </a:r>
            <a:r>
              <a:rPr lang="uk-UA" sz="4000" dirty="0"/>
              <a:t>+  </a:t>
            </a:r>
            <a:r>
              <a:rPr lang="en-US" sz="4000" dirty="0"/>
              <a:t>H</a:t>
            </a:r>
            <a:r>
              <a:rPr lang="uk-UA" sz="2800" dirty="0"/>
              <a:t>2</a:t>
            </a:r>
            <a:r>
              <a:rPr lang="en-US" sz="4000" dirty="0"/>
              <a:t>O</a:t>
            </a:r>
            <a:r>
              <a:rPr lang="uk-UA" sz="4000" dirty="0"/>
              <a:t>  =         </a:t>
            </a:r>
            <a:endParaRPr lang="uk-UA" sz="4000" dirty="0" smtClean="0"/>
          </a:p>
          <a:p>
            <a:r>
              <a:rPr lang="uk-UA" sz="4000" dirty="0" smtClean="0"/>
              <a:t> </a:t>
            </a:r>
            <a:r>
              <a:rPr lang="uk-UA" sz="4000" dirty="0"/>
              <a:t>5)</a:t>
            </a:r>
            <a:r>
              <a:rPr lang="en-US" sz="4000" dirty="0"/>
              <a:t>Zn</a:t>
            </a:r>
            <a:r>
              <a:rPr lang="uk-UA" sz="4000" dirty="0"/>
              <a:t>  +</a:t>
            </a:r>
            <a:r>
              <a:rPr lang="en-US" sz="4000" dirty="0"/>
              <a:t>H</a:t>
            </a:r>
            <a:r>
              <a:rPr lang="uk-UA" sz="2800" dirty="0"/>
              <a:t>2</a:t>
            </a:r>
            <a:r>
              <a:rPr lang="en-US" sz="4000" dirty="0"/>
              <a:t>S</a:t>
            </a:r>
            <a:r>
              <a:rPr lang="uk-UA" sz="4000" dirty="0"/>
              <a:t>=                    </a:t>
            </a:r>
            <a:endParaRPr lang="uk-UA" sz="4000" dirty="0" smtClean="0"/>
          </a:p>
          <a:p>
            <a:r>
              <a:rPr lang="uk-UA" sz="4000" dirty="0" smtClean="0"/>
              <a:t> 6)К  + </a:t>
            </a:r>
            <a:r>
              <a:rPr lang="en-US" sz="4000" dirty="0" smtClean="0"/>
              <a:t>H</a:t>
            </a:r>
            <a:r>
              <a:rPr lang="uk-UA" sz="2800" dirty="0"/>
              <a:t>2</a:t>
            </a:r>
            <a:r>
              <a:rPr lang="en-US" sz="4000" dirty="0"/>
              <a:t>SO</a:t>
            </a:r>
            <a:r>
              <a:rPr lang="uk-UA" sz="2800" dirty="0"/>
              <a:t>4</a:t>
            </a:r>
            <a:r>
              <a:rPr lang="uk-UA" sz="4000" dirty="0"/>
              <a:t> =                                       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31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Вправа </a:t>
            </a:r>
            <a:r>
              <a:rPr lang="uk-UA" b="1" i="1" dirty="0">
                <a:solidFill>
                  <a:srgbClr val="FF0000"/>
                </a:solidFill>
              </a:rPr>
              <a:t>«Лови помилку»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а</a:t>
            </a:r>
            <a:r>
              <a:rPr lang="uk-UA" sz="4000" dirty="0"/>
              <a:t>) </a:t>
            </a:r>
            <a:r>
              <a:rPr lang="en-US" sz="4000" dirty="0"/>
              <a:t>H</a:t>
            </a:r>
            <a:r>
              <a:rPr lang="ru-RU" sz="2800" dirty="0"/>
              <a:t>2</a:t>
            </a:r>
            <a:r>
              <a:rPr lang="en-US" sz="4000" dirty="0"/>
              <a:t>SO</a:t>
            </a:r>
            <a:r>
              <a:rPr lang="uk-UA" sz="2800" dirty="0"/>
              <a:t>4</a:t>
            </a:r>
            <a:r>
              <a:rPr lang="ru-RU" sz="4000" dirty="0"/>
              <a:t>+ </a:t>
            </a:r>
            <a:r>
              <a:rPr lang="en-US" sz="4000" dirty="0" smtClean="0"/>
              <a:t>KOH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K</a:t>
            </a:r>
            <a:r>
              <a:rPr lang="ru-RU" sz="2800" dirty="0"/>
              <a:t>2</a:t>
            </a:r>
            <a:r>
              <a:rPr lang="en-US" sz="4000" dirty="0"/>
              <a:t>SO</a:t>
            </a:r>
            <a:r>
              <a:rPr lang="ru-RU" sz="2800" dirty="0"/>
              <a:t>4</a:t>
            </a:r>
            <a:r>
              <a:rPr lang="ru-RU" sz="4000" dirty="0"/>
              <a:t>  +  </a:t>
            </a:r>
            <a:r>
              <a:rPr lang="en-US" sz="4000" dirty="0"/>
              <a:t>H</a:t>
            </a:r>
            <a:r>
              <a:rPr lang="ru-RU" sz="2800" dirty="0"/>
              <a:t>2</a:t>
            </a:r>
            <a:r>
              <a:rPr lang="en-US" sz="4000" dirty="0"/>
              <a:t>O</a:t>
            </a:r>
            <a:endParaRPr lang="ru-RU" sz="4000" dirty="0"/>
          </a:p>
          <a:p>
            <a:r>
              <a:rPr lang="uk-UA" sz="4000" dirty="0"/>
              <a:t>б</a:t>
            </a:r>
            <a:r>
              <a:rPr lang="en-US" sz="4000" dirty="0"/>
              <a:t>)H</a:t>
            </a:r>
            <a:r>
              <a:rPr lang="en-US" dirty="0"/>
              <a:t>2</a:t>
            </a:r>
            <a:r>
              <a:rPr lang="en-US" sz="4000" dirty="0"/>
              <a:t>SO</a:t>
            </a:r>
            <a:r>
              <a:rPr lang="en-US" dirty="0"/>
              <a:t>4</a:t>
            </a:r>
            <a:r>
              <a:rPr lang="en-US" sz="4000" dirty="0"/>
              <a:t>  +  </a:t>
            </a:r>
            <a:r>
              <a:rPr lang="en-US" sz="4000" dirty="0" err="1" smtClean="0"/>
              <a:t>BaOH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 </a:t>
            </a:r>
            <a:r>
              <a:rPr lang="en-US" sz="4000" dirty="0"/>
              <a:t>H</a:t>
            </a:r>
            <a:r>
              <a:rPr lang="en-US" sz="2800" dirty="0"/>
              <a:t>2</a:t>
            </a:r>
            <a:r>
              <a:rPr lang="en-US" sz="4000" dirty="0"/>
              <a:t>O+BaSO</a:t>
            </a:r>
            <a:r>
              <a:rPr lang="en-US" sz="2800" dirty="0"/>
              <a:t>4</a:t>
            </a:r>
            <a:endParaRPr lang="ru-RU" sz="2800" dirty="0"/>
          </a:p>
          <a:p>
            <a:r>
              <a:rPr lang="uk-UA" sz="4000" dirty="0"/>
              <a:t>в</a:t>
            </a:r>
            <a:r>
              <a:rPr lang="en-US" sz="4000" dirty="0"/>
              <a:t>) SO</a:t>
            </a:r>
            <a:r>
              <a:rPr lang="en-US" sz="2800" dirty="0"/>
              <a:t>3</a:t>
            </a:r>
            <a:r>
              <a:rPr lang="uk-UA" sz="4000" dirty="0"/>
              <a:t> +   </a:t>
            </a:r>
            <a:r>
              <a:rPr lang="en-US" sz="4000" dirty="0" smtClean="0"/>
              <a:t>NaOH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NaSO</a:t>
            </a:r>
            <a:r>
              <a:rPr lang="en-US" sz="2800" dirty="0" smtClean="0"/>
              <a:t>3</a:t>
            </a:r>
            <a:r>
              <a:rPr lang="uk-UA" sz="4000" dirty="0"/>
              <a:t>+</a:t>
            </a:r>
            <a:r>
              <a:rPr lang="en-US" sz="4000" dirty="0"/>
              <a:t>H</a:t>
            </a:r>
            <a:r>
              <a:rPr lang="uk-UA" sz="2800" dirty="0"/>
              <a:t>2</a:t>
            </a:r>
            <a:r>
              <a:rPr lang="en-US" sz="4000" dirty="0"/>
              <a:t>O</a:t>
            </a:r>
            <a:endParaRPr lang="ru-RU" sz="4000" dirty="0"/>
          </a:p>
          <a:p>
            <a:r>
              <a:rPr lang="uk-UA" sz="4000" dirty="0"/>
              <a:t>г) </a:t>
            </a:r>
            <a:r>
              <a:rPr lang="en-US" sz="4000" dirty="0"/>
              <a:t>Mg</a:t>
            </a:r>
            <a:r>
              <a:rPr lang="uk-UA" sz="4000" dirty="0"/>
              <a:t>(</a:t>
            </a:r>
            <a:r>
              <a:rPr lang="en-US" sz="4000" dirty="0"/>
              <a:t>OH</a:t>
            </a:r>
            <a:r>
              <a:rPr lang="uk-UA" sz="4000" dirty="0"/>
              <a:t>)</a:t>
            </a:r>
            <a:r>
              <a:rPr lang="uk-UA" sz="2800" dirty="0"/>
              <a:t>2 </a:t>
            </a:r>
            <a:r>
              <a:rPr lang="uk-UA" sz="4000" dirty="0"/>
              <a:t>  + </a:t>
            </a:r>
            <a:r>
              <a:rPr lang="en-US" sz="4000" dirty="0"/>
              <a:t>HNO</a:t>
            </a:r>
            <a:r>
              <a:rPr lang="uk-UA" dirty="0" smtClean="0"/>
              <a:t>3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err="1" smtClean="0"/>
              <a:t>MgNO</a:t>
            </a:r>
            <a:r>
              <a:rPr lang="uk-UA" sz="2800" dirty="0"/>
              <a:t>3</a:t>
            </a:r>
            <a:r>
              <a:rPr lang="uk-UA" sz="4000" dirty="0"/>
              <a:t>+  </a:t>
            </a:r>
            <a:r>
              <a:rPr lang="en-US" sz="4000" dirty="0"/>
              <a:t>H</a:t>
            </a:r>
            <a:r>
              <a:rPr lang="uk-UA" sz="2800" dirty="0"/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523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dirty="0" smtClean="0"/>
              <a:t>Д.І.Менделєєв: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7030A0"/>
                </a:solidFill>
              </a:rPr>
              <a:t>“ </a:t>
            </a:r>
            <a:r>
              <a:rPr lang="uk-UA" sz="4400" b="1" i="1" dirty="0">
                <a:solidFill>
                  <a:srgbClr val="7030A0"/>
                </a:solidFill>
              </a:rPr>
              <a:t>Самі працюючи , ви зробите багато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   для себе і для близьких,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  а  якщо у праці успіху не буде,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uk-UA" sz="4400" b="1" i="1" dirty="0">
                <a:solidFill>
                  <a:srgbClr val="7030A0"/>
                </a:solidFill>
              </a:rPr>
              <a:t> буде невдача, не біда -  спробуйте ще .</a:t>
            </a:r>
            <a:endParaRPr lang="ru-RU" sz="4400" b="1" dirty="0">
              <a:solidFill>
                <a:srgbClr val="7030A0"/>
              </a:solidFill>
            </a:endParaRPr>
          </a:p>
          <a:p>
            <a:pPr algn="ctr"/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uk-UA" sz="9600" dirty="0"/>
              <a:t>  </a:t>
            </a:r>
            <a:r>
              <a:rPr lang="uk-UA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Дякую </a:t>
            </a:r>
            <a:r>
              <a:rPr lang="uk-UA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  </a:t>
            </a:r>
            <a:r>
              <a:rPr lang="uk-UA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урок!</a:t>
            </a:r>
            <a:endParaRPr lang="ru-RU" sz="9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181" name="Picture 5" descr="MC90008895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279775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MC90043779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082940" cy="18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/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4000" b="1" u="sng" dirty="0" err="1" smtClean="0">
                <a:solidFill>
                  <a:srgbClr val="FF0000"/>
                </a:solidFill>
              </a:rPr>
              <a:t>Перевірка</a:t>
            </a:r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домашнього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завдання</a:t>
            </a:r>
            <a:r>
              <a:rPr lang="ru-RU" sz="4000" b="1" u="sng" dirty="0">
                <a:solidFill>
                  <a:srgbClr val="FF0000"/>
                </a:solidFill>
              </a:rPr>
              <a:t>, </a:t>
            </a:r>
            <a:r>
              <a:rPr lang="ru-RU" sz="4000" b="1" u="sng" dirty="0" err="1" smtClean="0">
                <a:solidFill>
                  <a:srgbClr val="FF0000"/>
                </a:solidFill>
              </a:rPr>
              <a:t>актуалізація</a:t>
            </a:r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err="1" smtClean="0">
                <a:solidFill>
                  <a:srgbClr val="FF0000"/>
                </a:solidFill>
              </a:rPr>
              <a:t>опорних</a:t>
            </a:r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err="1" smtClean="0">
                <a:solidFill>
                  <a:srgbClr val="FF0000"/>
                </a:solidFill>
              </a:rPr>
              <a:t>знань</a:t>
            </a:r>
            <a:r>
              <a:rPr lang="ru-RU" sz="4000" b="1" u="sng" dirty="0" smtClean="0">
                <a:solidFill>
                  <a:srgbClr val="FF0000"/>
                </a:solidFill>
              </a:rPr>
              <a:t>.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2" y="5514131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45259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/>
              <a:t>Вправа</a:t>
            </a:r>
            <a:r>
              <a:rPr lang="ru-RU" dirty="0" smtClean="0"/>
              <a:t> </a:t>
            </a:r>
            <a:r>
              <a:rPr lang="uk-UA" b="1" i="1" dirty="0" smtClean="0"/>
              <a:t>1.Термінологічний </a:t>
            </a:r>
            <a:r>
              <a:rPr lang="uk-UA" b="1" i="1" dirty="0"/>
              <a:t>бій. </a:t>
            </a:r>
            <a:endParaRPr lang="uk-UA" b="1" i="1" dirty="0" smtClean="0"/>
          </a:p>
          <a:p>
            <a:r>
              <a:rPr lang="uk-UA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Дати відповідь: </a:t>
            </a:r>
            <a:endParaRPr lang="ru-RU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solidFill>
                  <a:srgbClr val="00B050"/>
                </a:solidFill>
              </a:rPr>
              <a:t>Оксид,</a:t>
            </a:r>
            <a:r>
              <a:rPr lang="uk-UA" dirty="0"/>
              <a:t> </a:t>
            </a:r>
            <a:r>
              <a:rPr lang="uk-UA" b="1" dirty="0">
                <a:solidFill>
                  <a:srgbClr val="FF6699"/>
                </a:solidFill>
              </a:rPr>
              <a:t>основа,</a:t>
            </a:r>
            <a:r>
              <a:rPr lang="uk-UA" b="1" dirty="0" smtClean="0">
                <a:solidFill>
                  <a:srgbClr val="FF6699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луг,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b="1" dirty="0" smtClean="0">
                <a:solidFill>
                  <a:srgbClr val="00B050"/>
                </a:solidFill>
              </a:rPr>
              <a:t>кислотний </a:t>
            </a:r>
            <a:r>
              <a:rPr lang="uk-UA" b="1" dirty="0">
                <a:solidFill>
                  <a:srgbClr val="00B050"/>
                </a:solidFill>
              </a:rPr>
              <a:t>оксид, </a:t>
            </a:r>
            <a:r>
              <a:rPr lang="uk-UA" b="1" dirty="0">
                <a:solidFill>
                  <a:srgbClr val="FF6699"/>
                </a:solidFill>
              </a:rPr>
              <a:t>основний оксид, </a:t>
            </a:r>
            <a:r>
              <a:rPr lang="uk-UA" b="1" dirty="0" smtClean="0">
                <a:solidFill>
                  <a:srgbClr val="0070C0"/>
                </a:solidFill>
              </a:rPr>
              <a:t>сіль,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кислота</a:t>
            </a:r>
            <a:r>
              <a:rPr lang="uk-UA" b="1" dirty="0">
                <a:solidFill>
                  <a:srgbClr val="00B050"/>
                </a:solidFill>
              </a:rPr>
              <a:t>, </a:t>
            </a:r>
            <a:r>
              <a:rPr lang="uk-UA" b="1" dirty="0" err="1" smtClean="0">
                <a:solidFill>
                  <a:srgbClr val="FF6699"/>
                </a:solidFill>
              </a:rPr>
              <a:t>багатоосновна</a:t>
            </a:r>
            <a:r>
              <a:rPr lang="uk-UA" b="1" dirty="0" smtClean="0">
                <a:solidFill>
                  <a:srgbClr val="FF6699"/>
                </a:solidFill>
              </a:rPr>
              <a:t> кислота</a:t>
            </a:r>
            <a:r>
              <a:rPr lang="ru-RU" b="1" dirty="0" smtClean="0">
                <a:solidFill>
                  <a:srgbClr val="FF6699"/>
                </a:solidFill>
              </a:rPr>
              <a:t>, </a:t>
            </a:r>
            <a:r>
              <a:rPr lang="uk-UA" b="1" dirty="0" smtClean="0">
                <a:solidFill>
                  <a:srgbClr val="0070C0"/>
                </a:solidFill>
              </a:rPr>
              <a:t>амфотерний оксид,</a:t>
            </a:r>
          </a:p>
          <a:p>
            <a:r>
              <a:rPr lang="uk-UA" b="1" dirty="0">
                <a:solidFill>
                  <a:srgbClr val="00B050"/>
                </a:solidFill>
              </a:rPr>
              <a:t>одноосновна  кислота</a:t>
            </a:r>
            <a:r>
              <a:rPr lang="ru-RU" b="1" dirty="0">
                <a:solidFill>
                  <a:srgbClr val="00B050"/>
                </a:solidFill>
              </a:rPr>
              <a:t>,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FF6699"/>
                </a:solidFill>
              </a:rPr>
              <a:t>оксигеновмісна</a:t>
            </a:r>
            <a:r>
              <a:rPr lang="uk-UA" b="1" dirty="0" smtClean="0">
                <a:solidFill>
                  <a:srgbClr val="FF6699"/>
                </a:solidFill>
              </a:rPr>
              <a:t> </a:t>
            </a:r>
            <a:r>
              <a:rPr lang="uk-UA" b="1" dirty="0">
                <a:solidFill>
                  <a:srgbClr val="FF6699"/>
                </a:solidFill>
              </a:rPr>
              <a:t>кислота,</a:t>
            </a:r>
            <a:r>
              <a:rPr lang="uk-UA" dirty="0">
                <a:solidFill>
                  <a:srgbClr val="FF6699"/>
                </a:solidFill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</a:rPr>
              <a:t>безоксигенова</a:t>
            </a:r>
            <a:r>
              <a:rPr lang="uk-UA" b="1" dirty="0" smtClean="0">
                <a:solidFill>
                  <a:srgbClr val="0070C0"/>
                </a:solidFill>
              </a:rPr>
              <a:t> кислота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2. Вправа: «Хто швидше</a:t>
            </a:r>
            <a:r>
              <a:rPr lang="uk-UA" b="1" i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980728"/>
            <a:ext cx="8583989" cy="5544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300" b="1" dirty="0" smtClean="0">
                <a:solidFill>
                  <a:srgbClr val="7030A0"/>
                </a:solidFill>
              </a:rPr>
              <a:t>Дано  </a:t>
            </a:r>
            <a:r>
              <a:rPr lang="uk-UA" sz="3300" b="1" dirty="0">
                <a:solidFill>
                  <a:srgbClr val="7030A0"/>
                </a:solidFill>
              </a:rPr>
              <a:t>ряд  кислот. </a:t>
            </a:r>
            <a:endParaRPr lang="uk-UA" sz="33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uk-UA" sz="3300" b="1" dirty="0" smtClean="0">
                <a:solidFill>
                  <a:srgbClr val="7030A0"/>
                </a:solidFill>
              </a:rPr>
              <a:t>Потрібно </a:t>
            </a:r>
            <a:r>
              <a:rPr lang="uk-UA" sz="3300" b="1" dirty="0">
                <a:solidFill>
                  <a:srgbClr val="7030A0"/>
                </a:solidFill>
              </a:rPr>
              <a:t>визначити зайву, та вказати за яким принципом ви її виключили.</a:t>
            </a:r>
            <a:endParaRPr lang="ru-RU" sz="3300" dirty="0">
              <a:solidFill>
                <a:srgbClr val="7030A0"/>
              </a:solidFill>
            </a:endParaRPr>
          </a:p>
          <a:p>
            <a:r>
              <a:rPr lang="uk-UA" sz="3900" b="1" dirty="0">
                <a:solidFill>
                  <a:srgbClr val="00B050"/>
                </a:solidFill>
              </a:rPr>
              <a:t>І команда .  </a:t>
            </a:r>
            <a:r>
              <a:rPr lang="en-US" sz="4600" dirty="0"/>
              <a:t>H</a:t>
            </a:r>
            <a:r>
              <a:rPr lang="uk-UA" sz="3600" dirty="0"/>
              <a:t>2</a:t>
            </a:r>
            <a:r>
              <a:rPr lang="en-US" sz="4600" dirty="0"/>
              <a:t>S</a:t>
            </a:r>
            <a:r>
              <a:rPr lang="uk-UA" sz="4600" dirty="0"/>
              <a:t>;  </a:t>
            </a:r>
            <a:r>
              <a:rPr lang="en-US" sz="4600" dirty="0"/>
              <a:t>H</a:t>
            </a:r>
            <a:r>
              <a:rPr lang="uk-UA" sz="3100" dirty="0"/>
              <a:t>2</a:t>
            </a:r>
            <a:r>
              <a:rPr lang="en-US" sz="4600" dirty="0"/>
              <a:t>CO</a:t>
            </a:r>
            <a:r>
              <a:rPr lang="uk-UA" sz="3100" dirty="0"/>
              <a:t>3</a:t>
            </a:r>
            <a:r>
              <a:rPr lang="uk-UA" sz="4600" dirty="0"/>
              <a:t>;  </a:t>
            </a:r>
            <a:r>
              <a:rPr lang="en-US" sz="4600" dirty="0"/>
              <a:t>H</a:t>
            </a:r>
            <a:r>
              <a:rPr lang="uk-UA" sz="3100" dirty="0"/>
              <a:t>3</a:t>
            </a:r>
            <a:r>
              <a:rPr lang="en-US" sz="4600" dirty="0"/>
              <a:t>PO</a:t>
            </a:r>
            <a:r>
              <a:rPr lang="uk-UA" sz="3100" dirty="0"/>
              <a:t>4</a:t>
            </a:r>
            <a:r>
              <a:rPr lang="uk-UA" sz="4600" dirty="0"/>
              <a:t>;  </a:t>
            </a:r>
            <a:r>
              <a:rPr lang="en-US" sz="4600" dirty="0"/>
              <a:t>H</a:t>
            </a:r>
            <a:r>
              <a:rPr lang="uk-UA" sz="3100" dirty="0"/>
              <a:t>2</a:t>
            </a:r>
            <a:r>
              <a:rPr lang="en-US" sz="4600" dirty="0"/>
              <a:t>SO</a:t>
            </a:r>
            <a:r>
              <a:rPr lang="uk-UA" sz="3100" dirty="0"/>
              <a:t>4</a:t>
            </a:r>
            <a:r>
              <a:rPr lang="uk-UA" sz="4600" dirty="0"/>
              <a:t>;  </a:t>
            </a:r>
            <a:r>
              <a:rPr lang="en-US" sz="4300" dirty="0"/>
              <a:t>H</a:t>
            </a:r>
            <a:r>
              <a:rPr lang="uk-UA" sz="2600" dirty="0"/>
              <a:t>2</a:t>
            </a:r>
            <a:r>
              <a:rPr lang="en-US" sz="4300" dirty="0"/>
              <a:t>SO</a:t>
            </a:r>
            <a:r>
              <a:rPr lang="uk-UA" sz="3100" dirty="0"/>
              <a:t>3</a:t>
            </a:r>
            <a:r>
              <a:rPr lang="uk-UA" sz="4300" dirty="0"/>
              <a:t>.</a:t>
            </a:r>
            <a:endParaRPr lang="ru-RU" sz="4300" dirty="0"/>
          </a:p>
          <a:p>
            <a:pPr marL="0" indent="0">
              <a:buNone/>
            </a:pPr>
            <a:endParaRPr lang="ru-RU" sz="3900" dirty="0"/>
          </a:p>
          <a:p>
            <a:r>
              <a:rPr lang="uk-UA" sz="3900" b="1" dirty="0">
                <a:solidFill>
                  <a:srgbClr val="FF6699"/>
                </a:solidFill>
              </a:rPr>
              <a:t>ІІ команда </a:t>
            </a:r>
            <a:r>
              <a:rPr lang="uk-UA" sz="3900" dirty="0">
                <a:solidFill>
                  <a:srgbClr val="FF6699"/>
                </a:solidFill>
              </a:rPr>
              <a:t>. </a:t>
            </a:r>
            <a:r>
              <a:rPr lang="en-US" sz="4700" dirty="0"/>
              <a:t>HNO</a:t>
            </a:r>
            <a:r>
              <a:rPr lang="uk-UA" sz="3100" dirty="0"/>
              <a:t>3</a:t>
            </a:r>
            <a:r>
              <a:rPr lang="uk-UA" sz="4700" dirty="0"/>
              <a:t>;  </a:t>
            </a:r>
            <a:r>
              <a:rPr lang="en-US" sz="4700" dirty="0"/>
              <a:t>HCI</a:t>
            </a:r>
            <a:r>
              <a:rPr lang="uk-UA" sz="4700" dirty="0"/>
              <a:t>;  </a:t>
            </a:r>
            <a:r>
              <a:rPr lang="en-US" sz="4700" dirty="0" err="1"/>
              <a:t>HBr</a:t>
            </a:r>
            <a:r>
              <a:rPr lang="uk-UA" sz="4700" dirty="0"/>
              <a:t>;  </a:t>
            </a:r>
            <a:r>
              <a:rPr lang="en-US" sz="4700" dirty="0"/>
              <a:t>HI</a:t>
            </a:r>
            <a:r>
              <a:rPr lang="uk-UA" sz="4700" dirty="0"/>
              <a:t>;  </a:t>
            </a:r>
            <a:r>
              <a:rPr lang="en-US" sz="4700" dirty="0"/>
              <a:t>HF</a:t>
            </a:r>
            <a:r>
              <a:rPr lang="uk-UA" sz="4700" dirty="0"/>
              <a:t>.</a:t>
            </a:r>
            <a:endParaRPr lang="ru-RU" sz="4700" dirty="0"/>
          </a:p>
          <a:p>
            <a:pPr marL="0" indent="0">
              <a:buNone/>
            </a:pPr>
            <a:r>
              <a:rPr lang="uk-UA" sz="4700" dirty="0"/>
              <a:t> </a:t>
            </a:r>
            <a:endParaRPr lang="ru-RU" sz="4700" dirty="0"/>
          </a:p>
          <a:p>
            <a:r>
              <a:rPr lang="uk-UA" sz="3900" b="1" dirty="0">
                <a:solidFill>
                  <a:srgbClr val="0070C0"/>
                </a:solidFill>
              </a:rPr>
              <a:t>ІІІ команда .  </a:t>
            </a:r>
            <a:r>
              <a:rPr lang="en-US" sz="5200" dirty="0"/>
              <a:t>H</a:t>
            </a:r>
            <a:r>
              <a:rPr lang="uk-UA" sz="3600" dirty="0"/>
              <a:t>2</a:t>
            </a:r>
            <a:r>
              <a:rPr lang="en-US" sz="5200" dirty="0"/>
              <a:t>CO</a:t>
            </a:r>
            <a:r>
              <a:rPr lang="uk-UA" sz="3600" dirty="0"/>
              <a:t>3</a:t>
            </a:r>
            <a:r>
              <a:rPr lang="uk-UA" sz="5200" dirty="0"/>
              <a:t>;  </a:t>
            </a:r>
            <a:r>
              <a:rPr lang="en-US" sz="5200" dirty="0"/>
              <a:t>H</a:t>
            </a:r>
            <a:r>
              <a:rPr lang="uk-UA" sz="3600" dirty="0"/>
              <a:t>2</a:t>
            </a:r>
            <a:r>
              <a:rPr lang="en-US" sz="5200" dirty="0"/>
              <a:t>SO</a:t>
            </a:r>
            <a:r>
              <a:rPr lang="uk-UA" sz="3600" dirty="0"/>
              <a:t>4</a:t>
            </a:r>
            <a:r>
              <a:rPr lang="uk-UA" sz="5200" dirty="0"/>
              <a:t>;  </a:t>
            </a:r>
            <a:r>
              <a:rPr lang="en-US" sz="5200" dirty="0"/>
              <a:t>HNO</a:t>
            </a:r>
            <a:r>
              <a:rPr lang="uk-UA" sz="3600" dirty="0"/>
              <a:t>3</a:t>
            </a:r>
            <a:r>
              <a:rPr lang="uk-UA" sz="5200" dirty="0" smtClean="0"/>
              <a:t>; </a:t>
            </a:r>
            <a:r>
              <a:rPr lang="en-US" sz="5200" dirty="0" smtClean="0"/>
              <a:t>H</a:t>
            </a:r>
            <a:r>
              <a:rPr lang="uk-UA" sz="3600" dirty="0"/>
              <a:t>2</a:t>
            </a:r>
            <a:r>
              <a:rPr lang="en-US" sz="5200" dirty="0"/>
              <a:t>SO</a:t>
            </a:r>
            <a:r>
              <a:rPr lang="uk-UA" sz="3600" dirty="0"/>
              <a:t>3</a:t>
            </a:r>
            <a:r>
              <a:rPr lang="uk-UA" sz="5200" dirty="0"/>
              <a:t>;  </a:t>
            </a:r>
            <a:r>
              <a:rPr lang="en-US" sz="5200" dirty="0"/>
              <a:t>H</a:t>
            </a:r>
            <a:r>
              <a:rPr lang="uk-UA" sz="3600" dirty="0"/>
              <a:t>2</a:t>
            </a:r>
            <a:r>
              <a:rPr lang="en-US" sz="5200" dirty="0" err="1"/>
              <a:t>SiO</a:t>
            </a:r>
            <a:r>
              <a:rPr lang="uk-UA" sz="3600" dirty="0"/>
              <a:t>3</a:t>
            </a:r>
            <a:r>
              <a:rPr lang="uk-UA" sz="5200" dirty="0"/>
              <a:t>.</a:t>
            </a:r>
            <a:endParaRPr lang="ru-RU" sz="5200" dirty="0"/>
          </a:p>
          <a:p>
            <a:pPr marL="0" indent="0">
              <a:buNone/>
            </a:pPr>
            <a:r>
              <a:rPr lang="uk-UA" sz="5200" dirty="0"/>
              <a:t> </a:t>
            </a:r>
            <a:endParaRPr lang="ru-RU" sz="52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33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Відповідь</a:t>
            </a:r>
            <a:r>
              <a:rPr lang="uk-UA" b="1" dirty="0">
                <a:solidFill>
                  <a:srgbClr val="0070C0"/>
                </a:solidFill>
              </a:rPr>
              <a:t>: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256584"/>
          </a:xfrm>
        </p:spPr>
        <p:txBody>
          <a:bodyPr>
            <a:normAutofit lnSpcReduction="10000"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>І </a:t>
            </a:r>
            <a:r>
              <a:rPr lang="uk-UA" sz="4000" b="1" dirty="0">
                <a:solidFill>
                  <a:srgbClr val="00B050"/>
                </a:solidFill>
              </a:rPr>
              <a:t>-  </a:t>
            </a:r>
            <a:r>
              <a:rPr lang="uk-UA" sz="4000" b="1" dirty="0" err="1">
                <a:solidFill>
                  <a:srgbClr val="00B050"/>
                </a:solidFill>
              </a:rPr>
              <a:t>Ортофосфатна</a:t>
            </a:r>
            <a:r>
              <a:rPr lang="uk-UA" sz="4000" b="1" dirty="0">
                <a:solidFill>
                  <a:srgbClr val="00B050"/>
                </a:solidFill>
              </a:rPr>
              <a:t> кислота – </a:t>
            </a:r>
            <a:r>
              <a:rPr lang="uk-UA" sz="4000" dirty="0"/>
              <a:t>трьохосновна, а інші – двохосновні</a:t>
            </a:r>
            <a:endParaRPr lang="ru-RU" sz="4000" dirty="0"/>
          </a:p>
          <a:p>
            <a:r>
              <a:rPr lang="uk-UA" sz="4000" b="1" dirty="0">
                <a:solidFill>
                  <a:srgbClr val="FF6699"/>
                </a:solidFill>
              </a:rPr>
              <a:t>ІІ – Нітратна кислота – </a:t>
            </a:r>
            <a:r>
              <a:rPr lang="uk-UA" sz="4000" dirty="0" err="1"/>
              <a:t>оксигеновмісна</a:t>
            </a:r>
            <a:r>
              <a:rPr lang="uk-UA" sz="4000" dirty="0"/>
              <a:t>, а інші – </a:t>
            </a:r>
            <a:r>
              <a:rPr lang="uk-UA" sz="4000" dirty="0" err="1"/>
              <a:t>безоксигенні</a:t>
            </a:r>
            <a:endParaRPr lang="ru-RU" sz="4000" dirty="0"/>
          </a:p>
          <a:p>
            <a:r>
              <a:rPr lang="uk-UA" sz="4000" b="1" dirty="0">
                <a:solidFill>
                  <a:srgbClr val="0070C0"/>
                </a:solidFill>
              </a:rPr>
              <a:t>ІІІ – Нітратна кислота – </a:t>
            </a:r>
            <a:r>
              <a:rPr lang="uk-UA" sz="4000" dirty="0"/>
              <a:t>одноосновна, а інші – двохосновні.</a:t>
            </a:r>
            <a:endParaRPr lang="ru-RU" sz="4000" dirty="0"/>
          </a:p>
          <a:p>
            <a:r>
              <a:rPr lang="uk-UA" sz="4000" dirty="0"/>
              <a:t> 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uk-UA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u="sng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Вправи </a:t>
            </a:r>
            <a:r>
              <a:rPr lang="uk-UA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«Хрестики – нулики».</a:t>
            </a:r>
            <a:r>
              <a:rPr lang="uk-UA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Визначити </a:t>
            </a:r>
            <a:r>
              <a:rPr lang="uk-UA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виграшний шлях. Чому?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5400" dirty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891733"/>
              </p:ext>
            </p:extLst>
          </p:nvPr>
        </p:nvGraphicFramePr>
        <p:xfrm>
          <a:off x="2051721" y="4221088"/>
          <a:ext cx="4248471" cy="23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106"/>
                <a:gridCol w="1308917"/>
                <a:gridCol w="1307448"/>
              </a:tblGrid>
              <a:tr h="7927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Fe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r>
                        <a:rPr lang="en-US" sz="2400" dirty="0">
                          <a:effectLst/>
                        </a:rPr>
                        <a:t>3 </a:t>
                      </a:r>
                      <a:r>
                        <a:rPr lang="en-US" sz="3200" dirty="0">
                          <a:effectLst/>
                        </a:rPr>
                        <a:t>  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K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CO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14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Na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r>
                        <a:rPr lang="en-US" sz="1400" dirty="0">
                          <a:effectLst/>
                        </a:rPr>
                        <a:t>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</a:rPr>
                        <a:t>SO</a:t>
                      </a:r>
                      <a:r>
                        <a:rPr lang="en-US" sz="2400" b="1" dirty="0">
                          <a:effectLst/>
                        </a:rPr>
                        <a:t>3</a:t>
                      </a:r>
                      <a:r>
                        <a:rPr lang="en-US" sz="3200" b="1" dirty="0">
                          <a:effectLst/>
                        </a:rPr>
                        <a:t>  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>
                          <a:effectLst/>
                        </a:rPr>
                        <a:t>CaO</a:t>
                      </a:r>
                      <a:endParaRPr lang="ru-RU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r>
                        <a:rPr lang="en-US" sz="240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MgO</a:t>
                      </a:r>
                      <a:r>
                        <a:rPr lang="en-US" sz="3200" b="1" dirty="0">
                          <a:effectLst/>
                        </a:rPr>
                        <a:t>     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</a:rPr>
                        <a:t>CO</a:t>
                      </a:r>
                      <a:endParaRPr lang="ru-RU" sz="3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7033"/>
              </p:ext>
            </p:extLst>
          </p:nvPr>
        </p:nvGraphicFramePr>
        <p:xfrm>
          <a:off x="4572000" y="1700808"/>
          <a:ext cx="3600399" cy="2088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735"/>
                <a:gridCol w="1285857"/>
                <a:gridCol w="1120807"/>
              </a:tblGrid>
              <a:tr h="696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SO</a:t>
                      </a:r>
                      <a:r>
                        <a:rPr lang="en-US" sz="2400" dirty="0">
                          <a:effectLst/>
                        </a:rPr>
                        <a:t>2 </a:t>
                      </a:r>
                      <a:r>
                        <a:rPr lang="en-US" sz="3200" dirty="0">
                          <a:effectLst/>
                        </a:rPr>
                        <a:t>   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err="1">
                          <a:effectLst/>
                        </a:rPr>
                        <a:t>ZnO</a:t>
                      </a:r>
                      <a:r>
                        <a:rPr lang="en-US" sz="3200" dirty="0">
                          <a:effectLst/>
                        </a:rPr>
                        <a:t>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CaO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H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</a:rPr>
                        <a:t>Al</a:t>
                      </a:r>
                      <a:r>
                        <a:rPr lang="en-US" sz="2400" b="1" dirty="0">
                          <a:effectLst/>
                        </a:rPr>
                        <a:t>2</a:t>
                      </a:r>
                      <a:r>
                        <a:rPr lang="en-US" sz="3200" b="1" dirty="0">
                          <a:effectLst/>
                        </a:rPr>
                        <a:t>O</a:t>
                      </a:r>
                      <a:r>
                        <a:rPr lang="en-US" sz="2400" b="1" dirty="0">
                          <a:effectLst/>
                        </a:rPr>
                        <a:t>3</a:t>
                      </a:r>
                      <a:r>
                        <a:rPr lang="en-US" sz="3200" b="1" dirty="0">
                          <a:effectLst/>
                        </a:rPr>
                        <a:t>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</a:rPr>
                        <a:t>Na</a:t>
                      </a:r>
                      <a:r>
                        <a:rPr lang="en-US" sz="2400" b="1" dirty="0">
                          <a:effectLst/>
                        </a:rPr>
                        <a:t>2</a:t>
                      </a:r>
                      <a:r>
                        <a:rPr lang="en-US" sz="3200" b="1" dirty="0">
                          <a:effectLst/>
                        </a:rPr>
                        <a:t>O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P</a:t>
                      </a: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r>
                        <a:rPr lang="en-US" sz="2400" dirty="0">
                          <a:effectLst/>
                        </a:rPr>
                        <a:t>5</a:t>
                      </a:r>
                      <a:r>
                        <a:rPr lang="en-US" sz="3200" dirty="0">
                          <a:effectLst/>
                        </a:rPr>
                        <a:t>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>
                          <a:effectLst/>
                        </a:rPr>
                        <a:t>CO</a:t>
                      </a:r>
                      <a:r>
                        <a:rPr lang="en-US" sz="2000" b="1" dirty="0">
                          <a:effectLst/>
                        </a:rPr>
                        <a:t>2</a:t>
                      </a:r>
                      <a:r>
                        <a:rPr lang="en-US" sz="3200" b="1" dirty="0">
                          <a:effectLst/>
                        </a:rPr>
                        <a:t>   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CuO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75926"/>
              </p:ext>
            </p:extLst>
          </p:nvPr>
        </p:nvGraphicFramePr>
        <p:xfrm>
          <a:off x="611560" y="1700808"/>
          <a:ext cx="3441729" cy="214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243"/>
                <a:gridCol w="1147243"/>
                <a:gridCol w="1147243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Zn</a:t>
                      </a:r>
                      <a:r>
                        <a:rPr lang="uk-UA" sz="2800" b="1" dirty="0">
                          <a:effectLst/>
                        </a:rPr>
                        <a:t>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MgO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err="1">
                          <a:effectLst/>
                        </a:rPr>
                        <a:t>ВеО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>
                          <a:effectLst/>
                        </a:rPr>
                        <a:t>К</a:t>
                      </a:r>
                      <a:r>
                        <a:rPr lang="uk-UA" sz="2800" b="1" baseline="-25000">
                          <a:effectLst/>
                        </a:rPr>
                        <a:t>2</a:t>
                      </a:r>
                      <a:r>
                        <a:rPr lang="uk-UA" sz="28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А1</a:t>
                      </a:r>
                      <a:r>
                        <a:rPr lang="en-US" sz="2800" b="1" baseline="-25000" dirty="0">
                          <a:effectLst/>
                        </a:rPr>
                        <a:t>2</a:t>
                      </a:r>
                      <a:r>
                        <a:rPr lang="en-US" sz="2800" b="1" dirty="0">
                          <a:effectLst/>
                        </a:rPr>
                        <a:t>О</a:t>
                      </a:r>
                      <a:r>
                        <a:rPr lang="en-US" sz="2800" b="1" baseline="-25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err="1">
                          <a:effectLst/>
                        </a:rPr>
                        <a:t>СаО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S</a:t>
                      </a:r>
                      <a:r>
                        <a:rPr lang="uk-UA" sz="2800" b="1">
                          <a:effectLst/>
                        </a:rPr>
                        <a:t>О</a:t>
                      </a:r>
                      <a:r>
                        <a:rPr lang="uk-UA" sz="2800" b="1" baseline="-25000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>
                          <a:effectLst/>
                        </a:rPr>
                        <a:t>L</a:t>
                      </a:r>
                      <a:r>
                        <a:rPr lang="uk-UA" sz="2800" b="1">
                          <a:effectLst/>
                        </a:rPr>
                        <a:t>і</a:t>
                      </a:r>
                      <a:r>
                        <a:rPr lang="uk-UA" sz="2800" b="1" baseline="-25000">
                          <a:effectLst/>
                        </a:rPr>
                        <a:t>2</a:t>
                      </a:r>
                      <a:r>
                        <a:rPr lang="uk-UA" sz="2800" b="1">
                          <a:effectLst/>
                        </a:rPr>
                        <a:t>О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effectLst/>
                        </a:rPr>
                        <a:t>Cr</a:t>
                      </a:r>
                      <a:r>
                        <a:rPr lang="en-US" sz="2800" b="1" baseline="-25000" dirty="0">
                          <a:effectLst/>
                        </a:rPr>
                        <a:t>2</a:t>
                      </a:r>
                      <a:r>
                        <a:rPr lang="uk-UA" sz="2800" b="1" dirty="0">
                          <a:effectLst/>
                        </a:rPr>
                        <a:t>О</a:t>
                      </a:r>
                      <a:r>
                        <a:rPr lang="en-US" sz="2800" b="1" baseline="-25000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971600" y="1916832"/>
            <a:ext cx="252028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555776" y="4437112"/>
            <a:ext cx="309634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24328" y="1628800"/>
            <a:ext cx="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0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FF0000"/>
                </a:solidFill>
              </a:rPr>
              <a:t>Вправа 4. Розмальовка</a:t>
            </a:r>
            <a:r>
              <a:rPr lang="uk-UA" b="1" i="1" u="sng" dirty="0">
                <a:solidFill>
                  <a:srgbClr val="FF0000"/>
                </a:solidFill>
              </a:rPr>
              <a:t>.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338281"/>
              </p:ext>
            </p:extLst>
          </p:nvPr>
        </p:nvGraphicFramePr>
        <p:xfrm>
          <a:off x="251522" y="1340767"/>
          <a:ext cx="8424933" cy="55554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74436"/>
                <a:gridCol w="1573393"/>
                <a:gridCol w="1573393"/>
                <a:gridCol w="1774436"/>
                <a:gridCol w="1729275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H2SO4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Na2O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(OH)2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HCl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KOH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HNO3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Fe(OH)3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HBr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PbSO4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Na2S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K3PO4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H3BO3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NaOH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SiO2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Ва</a:t>
                      </a: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(ОН)2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3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>
                <a:solidFill>
                  <a:srgbClr val="FF0000"/>
                </a:solidFill>
              </a:rPr>
              <a:t>Вправа 5</a:t>
            </a:r>
            <a:r>
              <a:rPr lang="uk-UA" sz="4000" b="1" dirty="0">
                <a:solidFill>
                  <a:srgbClr val="FF0000"/>
                </a:solidFill>
              </a:rPr>
              <a:t>. </a:t>
            </a:r>
            <a:r>
              <a:rPr lang="uk-UA" sz="4000" b="1" i="1" dirty="0">
                <a:solidFill>
                  <a:srgbClr val="FF0000"/>
                </a:solidFill>
              </a:rPr>
              <a:t>Що зайве</a:t>
            </a:r>
            <a:r>
              <a:rPr lang="uk-UA" sz="4000" b="1" i="1" dirty="0" smtClean="0">
                <a:solidFill>
                  <a:srgbClr val="FF0000"/>
                </a:solidFill>
              </a:rPr>
              <a:t>?  </a:t>
            </a:r>
            <a:r>
              <a:rPr lang="uk-UA" sz="4000" b="1" i="1" dirty="0" smtClean="0">
                <a:solidFill>
                  <a:srgbClr val="00B0F0"/>
                </a:solidFill>
              </a:rPr>
              <a:t>І група</a:t>
            </a:r>
            <a:r>
              <a:rPr lang="uk-UA" sz="4000" b="1" i="1" dirty="0" smtClean="0">
                <a:solidFill>
                  <a:srgbClr val="FF0000"/>
                </a:solidFill>
              </a:rPr>
              <a:t>  </a:t>
            </a:r>
            <a:r>
              <a:rPr lang="uk-UA" sz="3600" i="1" dirty="0" smtClean="0"/>
              <a:t>( пояснити)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052998"/>
              </p:ext>
            </p:extLst>
          </p:nvPr>
        </p:nvGraphicFramePr>
        <p:xfrm>
          <a:off x="323528" y="1052734"/>
          <a:ext cx="8640961" cy="4032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923"/>
                <a:gridCol w="1892399"/>
                <a:gridCol w="2368417"/>
                <a:gridCol w="2542222"/>
              </a:tblGrid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NaCl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MgCl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MgO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CaSO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PO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(ОН)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CaO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marL="171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KOH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r>
                        <a:rPr lang="uk-UA" sz="3600" dirty="0">
                          <a:solidFill>
                            <a:schemeClr val="tx1"/>
                          </a:solidFill>
                          <a:effectLst/>
                        </a:rPr>
                        <a:t>(ОН)</a:t>
                      </a:r>
                      <a:r>
                        <a:rPr lang="uk-UA" sz="36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</a:rPr>
                        <a:t>ZnO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085184"/>
            <a:ext cx="851567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b="1" dirty="0" smtClean="0"/>
          </a:p>
          <a:p>
            <a:r>
              <a:rPr lang="uk-UA" sz="3600" b="1" dirty="0" smtClean="0"/>
              <a:t>Відповідь </a:t>
            </a:r>
            <a:r>
              <a:rPr lang="uk-UA" sz="3600" b="1" dirty="0"/>
              <a:t>:</a:t>
            </a:r>
            <a:r>
              <a:rPr lang="uk-UA" sz="3600" dirty="0"/>
              <a:t>  1 </a:t>
            </a:r>
            <a:r>
              <a:rPr lang="uk-UA" sz="3600" dirty="0" err="1"/>
              <a:t>ряд-</a:t>
            </a:r>
            <a:r>
              <a:rPr lang="uk-UA" sz="3600" dirty="0"/>
              <a:t> </a:t>
            </a:r>
            <a:r>
              <a:rPr lang="en-US" sz="3600" b="1" dirty="0" err="1"/>
              <a:t>MgO</a:t>
            </a:r>
            <a:r>
              <a:rPr lang="en-US" sz="3600" b="1" dirty="0"/>
              <a:t> </a:t>
            </a:r>
            <a:r>
              <a:rPr lang="uk-UA" sz="3600" b="1" dirty="0"/>
              <a:t>; </a:t>
            </a:r>
            <a:r>
              <a:rPr lang="uk-UA" sz="3600" dirty="0"/>
              <a:t>2ряд-</a:t>
            </a:r>
            <a:r>
              <a:rPr lang="uk-UA" sz="3600" b="1" dirty="0"/>
              <a:t> </a:t>
            </a:r>
            <a:r>
              <a:rPr lang="en-US" sz="3600" b="1" dirty="0" err="1"/>
              <a:t>Ca</a:t>
            </a:r>
            <a:r>
              <a:rPr lang="uk-UA" sz="3600" b="1" dirty="0"/>
              <a:t>(ОН)</a:t>
            </a:r>
            <a:r>
              <a:rPr lang="uk-UA" sz="3600" b="1" baseline="-25000" dirty="0"/>
              <a:t>2 </a:t>
            </a:r>
            <a:r>
              <a:rPr lang="uk-UA" sz="3600" dirty="0" smtClean="0"/>
              <a:t>;   </a:t>
            </a:r>
            <a:r>
              <a:rPr lang="uk-UA" sz="3600" dirty="0"/>
              <a:t>3 </a:t>
            </a:r>
            <a:r>
              <a:rPr lang="uk-UA" sz="3600" dirty="0" err="1"/>
              <a:t>ряд-</a:t>
            </a:r>
            <a:r>
              <a:rPr lang="uk-UA" sz="3600" b="1" dirty="0"/>
              <a:t> </a:t>
            </a:r>
            <a:r>
              <a:rPr lang="en-US" sz="3600" b="1" dirty="0"/>
              <a:t>PH</a:t>
            </a:r>
            <a:r>
              <a:rPr lang="uk-UA" sz="3600" b="1" baseline="-25000" dirty="0"/>
              <a:t>3 </a:t>
            </a:r>
            <a:r>
              <a:rPr lang="uk-UA" sz="3600" dirty="0"/>
              <a:t>;4 </a:t>
            </a:r>
            <a:r>
              <a:rPr lang="uk-UA" sz="3600" dirty="0" err="1"/>
              <a:t>ряд-</a:t>
            </a:r>
            <a:r>
              <a:rPr lang="uk-UA" sz="3600" dirty="0"/>
              <a:t> </a:t>
            </a:r>
            <a:r>
              <a:rPr lang="en-US" sz="3600" b="1" dirty="0" err="1"/>
              <a:t>ZnO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40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1060</Words>
  <Application>Microsoft Office PowerPoint</Application>
  <PresentationFormat>Экран (4:3)</PresentationFormat>
  <Paragraphs>243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Тема.  Хімічні властивості кислот. </vt:lpstr>
      <vt:lpstr>План уроку</vt:lpstr>
      <vt:lpstr> Перевірка домашнього завдання, актуалізація опорних знань. </vt:lpstr>
      <vt:lpstr>2. Вправа: «Хто швидше» </vt:lpstr>
      <vt:lpstr> Відповідь:  </vt:lpstr>
      <vt:lpstr>  3. Вправи «Хрестики – нулики». Визначити виграшний шлях. Чому?  </vt:lpstr>
      <vt:lpstr>Вправа 4. Розмальовка. </vt:lpstr>
      <vt:lpstr> Вправа 5. Що зайве?  І група  ( пояснити) </vt:lpstr>
      <vt:lpstr> Вправа 5. Що зайве?  ІІ група  ( пояснити) </vt:lpstr>
      <vt:lpstr> Вправа 5. Що зайве?ІІІ група                ( пояснити) </vt:lpstr>
      <vt:lpstr>Вправа 5.   «Хімічний марафон»  </vt:lpstr>
      <vt:lpstr>І команда: </vt:lpstr>
      <vt:lpstr>ІІ команда </vt:lpstr>
      <vt:lpstr>ІIІ команда </vt:lpstr>
      <vt:lpstr>7. Ти мені – я тобі  </vt:lpstr>
      <vt:lpstr>Вивчення нового матеріалу</vt:lpstr>
      <vt:lpstr>Що є спільного?</vt:lpstr>
      <vt:lpstr>Презентация PowerPoint</vt:lpstr>
      <vt:lpstr>Квіти-індикатори</vt:lpstr>
      <vt:lpstr>Зміна кольору індикаторів під дією кислот</vt:lpstr>
      <vt:lpstr>В харчовій промисловості визначають кислотність продукту</vt:lpstr>
      <vt:lpstr>На підприємствах кислотність визначають у такій продукції</vt:lpstr>
      <vt:lpstr>Кислотність грунтів впливає на врожайність</vt:lpstr>
      <vt:lpstr>Презентация PowerPoint</vt:lpstr>
      <vt:lpstr>Ряд активності металів</vt:lpstr>
      <vt:lpstr>Засіб для лікування печії</vt:lpstr>
      <vt:lpstr>Презентация PowerPoint</vt:lpstr>
      <vt:lpstr> Завдання 1: Знайдіть невідому речовину та запишіть рівняння: </vt:lpstr>
      <vt:lpstr>Завдання 2: Складіть рівняння реакцій за поданими схемами: </vt:lpstr>
      <vt:lpstr>  Вправа «Лови помилку» </vt:lpstr>
      <vt:lpstr> Д.І.Менделєєв: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user</cp:lastModifiedBy>
  <cp:revision>97</cp:revision>
  <dcterms:created xsi:type="dcterms:W3CDTF">2014-07-22T11:28:51Z</dcterms:created>
  <dcterms:modified xsi:type="dcterms:W3CDTF">2017-02-19T11:55:45Z</dcterms:modified>
</cp:coreProperties>
</file>