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92" r:id="rId1"/>
  </p:sldMasterIdLst>
  <p:notesMasterIdLst>
    <p:notesMasterId r:id="rId20"/>
  </p:notesMasterIdLst>
  <p:sldIdLst>
    <p:sldId id="256" r:id="rId2"/>
    <p:sldId id="257" r:id="rId3"/>
    <p:sldId id="258" r:id="rId4"/>
    <p:sldId id="259" r:id="rId5"/>
    <p:sldId id="261" r:id="rId6"/>
    <p:sldId id="260" r:id="rId7"/>
    <p:sldId id="262" r:id="rId8"/>
    <p:sldId id="263" r:id="rId9"/>
    <p:sldId id="264" r:id="rId10"/>
    <p:sldId id="266" r:id="rId11"/>
    <p:sldId id="265" r:id="rId12"/>
    <p:sldId id="268" r:id="rId13"/>
    <p:sldId id="269" r:id="rId14"/>
    <p:sldId id="270" r:id="rId15"/>
    <p:sldId id="271" r:id="rId16"/>
    <p:sldId id="272" r:id="rId17"/>
    <p:sldId id="273" r:id="rId18"/>
    <p:sldId id="267" r:id="rId19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00"/>
    <a:srgbClr val="1107D7"/>
    <a:srgbClr val="B92D14"/>
    <a:srgbClr val="4B9600"/>
    <a:srgbClr val="000000"/>
    <a:srgbClr val="4D4D4D"/>
    <a:srgbClr val="660066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279" autoAdjust="0"/>
    <p:restoredTop sz="95598" autoAdjust="0"/>
  </p:normalViewPr>
  <p:slideViewPr>
    <p:cSldViewPr>
      <p:cViewPr>
        <p:scale>
          <a:sx n="75" d="100"/>
          <a:sy n="75" d="100"/>
        </p:scale>
        <p:origin x="-1368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5" d="100"/>
        <a:sy n="75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819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19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EC87BAE0-FBCF-4066-9606-38604C24F0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1857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C87BAE0-FBCF-4066-9606-38604C24F0BD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0748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Равнобедренный треугольник 6"/>
          <p:cNvSpPr/>
          <p:nvPr/>
        </p:nvSpPr>
        <p:spPr>
          <a:xfrm rot="16200000">
            <a:off x="7553325" y="5254626"/>
            <a:ext cx="1893887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/>
          <a:lstStyle>
            <a:lvl1pPr algn="r">
              <a:defRPr sz="4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5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1863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pPr>
              <a:defRPr/>
            </a:pPr>
            <a:fld id="{D451B8C1-963D-4FE7-8F54-62A310D3F727}" type="datetimeFigureOut">
              <a:rPr lang="en-US"/>
              <a:pPr>
                <a:defRPr/>
              </a:pPr>
              <a:t>5/15/2016</a:t>
            </a:fld>
            <a:endParaRPr lang="en-US"/>
          </a:p>
        </p:txBody>
      </p:sp>
      <p:sp>
        <p:nvSpPr>
          <p:cNvPr id="6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49913"/>
            <a:ext cx="5791200" cy="365125"/>
          </a:xfrm>
        </p:spPr>
        <p:txBody>
          <a:bodyPr tIns="0" bIns="0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1525" y="5753100"/>
            <a:ext cx="503238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46099B62-E411-4A00-B950-12B459FCEFA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F070AE-24BC-4791-BE25-3B7366ECA569}" type="datetimeFigureOut">
              <a:rPr lang="en-US"/>
              <a:pPr>
                <a:defRPr/>
              </a:pPr>
              <a:t>5/15/2016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777E68-1E08-45B2-A7E2-8784990C058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35ECEB-E1A7-4A72-8BC2-6575DD21BFEF}" type="datetimeFigureOut">
              <a:rPr lang="en-US"/>
              <a:pPr>
                <a:defRPr/>
              </a:pPr>
              <a:t>5/15/2016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DADE3A-F5F7-4174-97F2-DA65887FBD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075" y="6480175"/>
            <a:ext cx="2133600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676252-FC84-4DE4-B5DD-05F1487C9970}" type="datetimeFigureOut">
              <a:rPr lang="en-US"/>
              <a:pPr>
                <a:defRPr/>
              </a:pPr>
              <a:t>5/15/2016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59263" cy="3000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32EAE9-4FD7-47C1-BAC5-E4FD5DEC596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ый треугольник 8"/>
          <p:cNvSpPr/>
          <p:nvPr/>
        </p:nvSpPr>
        <p:spPr>
          <a:xfrm flipV="1">
            <a:off x="6350" y="6350"/>
            <a:ext cx="9131300" cy="6837363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/>
          </a:p>
        </p:txBody>
      </p:sp>
      <p:sp>
        <p:nvSpPr>
          <p:cNvPr id="5" name="Равнобедренный треугольник 7"/>
          <p:cNvSpPr/>
          <p:nvPr/>
        </p:nvSpPr>
        <p:spPr>
          <a:xfrm rot="5400000" flipV="1">
            <a:off x="7553325" y="309563"/>
            <a:ext cx="1893888" cy="1293812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6" name="Прямая соединительная линия 10"/>
          <p:cNvCxnSpPr/>
          <p:nvPr/>
        </p:nvCxnSpPr>
        <p:spPr>
          <a:xfrm rot="10800000">
            <a:off x="6469063" y="9525"/>
            <a:ext cx="2673350" cy="1900238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единительная линия 9"/>
          <p:cNvCxnSpPr/>
          <p:nvPr/>
        </p:nvCxnSpPr>
        <p:spPr>
          <a:xfrm flipV="1"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/>
          <a:lstStyle>
            <a:lvl1pPr marL="0" algn="l">
              <a:buNone/>
              <a:defRPr sz="3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Дата 3"/>
          <p:cNvSpPr>
            <a:spLocks noGrp="1"/>
          </p:cNvSpPr>
          <p:nvPr>
            <p:ph type="dt" sz="half" idx="10"/>
          </p:nvPr>
        </p:nvSpPr>
        <p:spPr>
          <a:xfrm>
            <a:off x="6956425" y="6477000"/>
            <a:ext cx="21336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6C3BCE-A1BD-4B89-9273-8A12BFFE2985}" type="datetimeFigureOut">
              <a:rPr lang="en-US"/>
              <a:pPr>
                <a:defRPr/>
              </a:pPr>
              <a:t>5/15/2016</a:t>
            </a:fld>
            <a:endParaRPr lang="en-US"/>
          </a:p>
        </p:txBody>
      </p:sp>
      <p:sp>
        <p:nvSpPr>
          <p:cNvPr id="9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5" y="6481763"/>
            <a:ext cx="4260850" cy="300037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0263" y="809625"/>
            <a:ext cx="503237" cy="300038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EA484-53A1-4C49-9FF0-729F07366B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D84015-4C20-47CC-ABB7-2E039A091835}" type="datetimeFigureOut">
              <a:rPr lang="en-US"/>
              <a:pPr>
                <a:defRPr/>
              </a:pPr>
              <a:t>5/15/2016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5B02FF-FF53-49F8-8722-B49DE50D67C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075" y="6481763"/>
            <a:ext cx="2130425" cy="3016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F4A14E-35DA-4423-AD5C-7642957D4CED}" type="datetimeFigureOut">
              <a:rPr lang="en-US"/>
              <a:pPr>
                <a:defRPr/>
              </a:pPr>
              <a:t>5/15/2016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1763"/>
            <a:ext cx="4260850" cy="3016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838" y="6483350"/>
            <a:ext cx="503237" cy="301625"/>
          </a:xfrm>
        </p:spPr>
        <p:txBody>
          <a:bodyPr/>
          <a:lstStyle>
            <a:lvl1pPr algn="ctr">
              <a:defRPr/>
            </a:lvl1pPr>
          </a:lstStyle>
          <a:p>
            <a:pPr>
              <a:defRPr/>
            </a:pPr>
            <a:fld id="{9DA6D399-104F-4C84-ABB4-3B10D9BFDB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6906836-0C70-4A0B-A5E2-1B1A3E72A3A4}" type="datetimeFigureOut">
              <a:rPr lang="en-US"/>
              <a:pPr>
                <a:defRPr/>
              </a:pPr>
              <a:t>5/15/2016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37061-15A8-4F1E-BECC-1210FE287BB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2EE4D7-612E-4F16-BCCD-5134CC17AE6D}" type="datetimeFigureOut">
              <a:rPr lang="en-US"/>
              <a:pPr>
                <a:defRPr/>
              </a:pPr>
              <a:t>5/15/2016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EEB34C-30B0-45FA-A202-B23C0CB669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563" y="6556375"/>
            <a:ext cx="213360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C43595B6-BF15-4B99-8364-894623DEA0A0}" type="datetimeFigureOut">
              <a:rPr lang="en-US"/>
              <a:pPr>
                <a:defRPr/>
              </a:pPr>
              <a:t>5/15/2016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063" y="6556375"/>
            <a:ext cx="5143500" cy="3016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5" y="6556375"/>
            <a:ext cx="503238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B0B38729-4C58-4B72-A8C7-473D3E9FF3D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ru-RU" noProof="0" smtClean="0"/>
              <a:t>Вставка рисунка</a:t>
            </a:r>
            <a:endParaRPr lang="en-US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700" y="6556375"/>
            <a:ext cx="2101850" cy="301625"/>
          </a:xfrm>
        </p:spPr>
        <p:txBody>
          <a:bodyPr/>
          <a:lstStyle>
            <a:lvl1pPr>
              <a:defRPr sz="900"/>
            </a:lvl1pPr>
          </a:lstStyle>
          <a:p>
            <a:pPr>
              <a:defRPr/>
            </a:pPr>
            <a:fld id="{19400D32-EFAB-4FB4-8C06-5D739591C300}" type="datetimeFigureOut">
              <a:rPr lang="en-US"/>
              <a:pPr>
                <a:defRPr/>
              </a:pPr>
              <a:t>5/15/2016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69988" y="6557963"/>
            <a:ext cx="4948237" cy="301625"/>
          </a:xfrm>
        </p:spPr>
        <p:txBody>
          <a:bodyPr/>
          <a:lstStyle>
            <a:lvl1pPr>
              <a:defRPr sz="9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6900" y="6556375"/>
            <a:ext cx="366713" cy="301625"/>
          </a:xfrm>
        </p:spPr>
        <p:txBody>
          <a:bodyPr/>
          <a:lstStyle>
            <a:lvl1pPr algn="ctr">
              <a:defRPr sz="900"/>
            </a:lvl1pPr>
          </a:lstStyle>
          <a:p>
            <a:pPr>
              <a:defRPr/>
            </a:pPr>
            <a:fld id="{F3B09E5F-E0C1-4831-8DBF-7FDE553F0CC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6350" y="14288"/>
            <a:ext cx="9131300" cy="6837362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6350"/>
            <a:ext cx="9137650" cy="6845300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9063" y="4948238"/>
            <a:ext cx="2673350" cy="1900237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8288"/>
            <a:ext cx="8229600" cy="1398587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30" name="Текст 12"/>
          <p:cNvSpPr>
            <a:spLocks noGrp="1"/>
          </p:cNvSpPr>
          <p:nvPr>
            <p:ph type="body" idx="1"/>
          </p:nvPr>
        </p:nvSpPr>
        <p:spPr bwMode="auto">
          <a:xfrm>
            <a:off x="457200" y="1882775"/>
            <a:ext cx="8229600" cy="457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smtClean="0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075" y="6481763"/>
            <a:ext cx="2133600" cy="3016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556F698-E0FA-4A02-A7E2-DFAC48FF723B}" type="datetimeFigureOut">
              <a:rPr lang="en-US"/>
              <a:pPr>
                <a:defRPr/>
              </a:pPr>
              <a:t>5/15/2016</a:t>
            </a:fld>
            <a:endParaRPr lang="en-US">
              <a:solidFill>
                <a:schemeClr val="tx1">
                  <a:shade val="50000"/>
                </a:scheme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763"/>
            <a:ext cx="4259263" cy="3016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>
                    <a:shade val="50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838" y="6481763"/>
            <a:ext cx="503237" cy="3016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  <a:cs typeface="+mn-cs"/>
              </a:defRPr>
            </a:lvl1pPr>
          </a:lstStyle>
          <a:p>
            <a:pPr>
              <a:defRPr/>
            </a:pPr>
            <a:fld id="{FB75AFF5-FAD3-475C-8742-921D4D456D3B}" type="slidenum">
              <a:rPr lang="en-US"/>
              <a:pPr>
                <a:defRPr/>
              </a:pPr>
              <a:t>‹#›</a:t>
            </a:fld>
            <a:endParaRPr lang="en-US" dirty="0">
              <a:solidFill>
                <a:schemeClr val="tx1">
                  <a:shade val="50000"/>
                </a:schemeClr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4" r:id="rId1"/>
    <p:sldLayoutId id="2147483805" r:id="rId2"/>
    <p:sldLayoutId id="2147483806" r:id="rId3"/>
    <p:sldLayoutId id="2147483807" r:id="rId4"/>
    <p:sldLayoutId id="2147483808" r:id="rId5"/>
    <p:sldLayoutId id="2147483809" r:id="rId6"/>
    <p:sldLayoutId id="2147483810" r:id="rId7"/>
    <p:sldLayoutId id="2147483811" r:id="rId8"/>
    <p:sldLayoutId id="2147483812" r:id="rId9"/>
    <p:sldLayoutId id="2147483813" r:id="rId10"/>
    <p:sldLayoutId id="2147483814" r:id="rId11"/>
  </p:sldLayoutIdLst>
  <p:txStyles>
    <p:titleStyle>
      <a:lvl1pPr marL="484188" indent="-484188" algn="l" rtl="0" eaLnBrk="0" fontAlgn="base" hangingPunct="0">
        <a:spcBef>
          <a:spcPct val="0"/>
        </a:spcBef>
        <a:spcAft>
          <a:spcPct val="0"/>
        </a:spcAft>
        <a:defRPr sz="4200" kern="1200">
          <a:ln w="6350">
            <a:solidFill>
              <a:schemeClr val="accent1">
                <a:shade val="43000"/>
              </a:schemeClr>
            </a:solidFill>
          </a:ln>
          <a:solidFill>
            <a:srgbClr val="FF5C9C"/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  <a:lvl2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2pPr>
      <a:lvl3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3pPr>
      <a:lvl4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4pPr>
      <a:lvl5pPr marL="484188" indent="-484188" algn="l" rtl="0" eaLnBrk="0" fontAlgn="base" hangingPunct="0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5pPr>
      <a:lvl6pPr marL="9413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6pPr>
      <a:lvl7pPr marL="13985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7pPr>
      <a:lvl8pPr marL="18557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8pPr>
      <a:lvl9pPr marL="2312988" indent="-484188" algn="l" rtl="0" fontAlgn="base">
        <a:spcBef>
          <a:spcPct val="0"/>
        </a:spcBef>
        <a:spcAft>
          <a:spcPct val="0"/>
        </a:spcAft>
        <a:defRPr sz="4200">
          <a:solidFill>
            <a:srgbClr val="FF5C9C"/>
          </a:solidFill>
          <a:latin typeface="Century Gothic" pitchFamily="34" charset="0"/>
        </a:defRPr>
      </a:lvl9pPr>
    </p:titleStyle>
    <p:bodyStyle>
      <a:lvl1pPr marL="447675" indent="-3825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"/>
        <a:defRPr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325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95000"/>
        <a:buFont typeface="Verdana" pitchFamily="34" charset="0"/>
        <a:buChar char="›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49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095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09550" algn="l" rtl="0" eaLnBrk="0" fontAlgn="base" hangingPunct="0">
        <a:spcBef>
          <a:spcPct val="20000"/>
        </a:spcBef>
        <a:spcAft>
          <a:spcPct val="0"/>
        </a:spcAft>
        <a:buClr>
          <a:srgbClr val="FF90B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10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jpg"/><Relationship Id="rId4" Type="http://schemas.openxmlformats.org/officeDocument/2006/relationships/image" Target="../media/image35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uk.wikipedia.org/wiki/%D0%A2%D0%BE%D0%BD%D0%B0" TargetMode="External"/><Relationship Id="rId2" Type="http://schemas.openxmlformats.org/officeDocument/2006/relationships/audio" Target="../media/audio11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jpeg"/><Relationship Id="rId4" Type="http://schemas.openxmlformats.org/officeDocument/2006/relationships/image" Target="../media/image37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image" Target="../media/image45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audio" Target="../media/audio12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13" Type="http://schemas.openxmlformats.org/officeDocument/2006/relationships/image" Target="../media/image15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jpeg"/><Relationship Id="rId2" Type="http://schemas.openxmlformats.org/officeDocument/2006/relationships/audio" Target="../media/audio4.wav"/><Relationship Id="rId16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jpeg"/><Relationship Id="rId15" Type="http://schemas.openxmlformats.org/officeDocument/2006/relationships/image" Target="../media/image17.jpeg"/><Relationship Id="rId10" Type="http://schemas.openxmlformats.org/officeDocument/2006/relationships/image" Target="../media/image12.jpeg"/><Relationship Id="rId4" Type="http://schemas.openxmlformats.org/officeDocument/2006/relationships/image" Target="../media/image6.jpeg"/><Relationship Id="rId9" Type="http://schemas.openxmlformats.org/officeDocument/2006/relationships/image" Target="../media/image11.jpeg"/><Relationship Id="rId1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translate.yandex.ua/" TargetMode="External"/><Relationship Id="rId2" Type="http://schemas.openxmlformats.org/officeDocument/2006/relationships/audio" Target="../media/audio5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audio" Target="../media/audio6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png"/><Relationship Id="rId2" Type="http://schemas.openxmlformats.org/officeDocument/2006/relationships/audio" Target="../media/audio7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jpeg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7" Type="http://schemas.openxmlformats.org/officeDocument/2006/relationships/image" Target="../media/image32.jpg"/><Relationship Id="rId2" Type="http://schemas.openxmlformats.org/officeDocument/2006/relationships/audio" Target="../media/audio8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g"/><Relationship Id="rId3" Type="http://schemas.openxmlformats.org/officeDocument/2006/relationships/image" Target="../media/image33.jpeg"/><Relationship Id="rId7" Type="http://schemas.openxmlformats.org/officeDocument/2006/relationships/hyperlink" Target="https://uk.wikipedia.org/wiki/%D0%92%D1%96%D0%B4%D1%80%D1%96%D0%B7%D0%BE%D0%BA" TargetMode="External"/><Relationship Id="rId2" Type="http://schemas.openxmlformats.org/officeDocument/2006/relationships/audio" Target="../media/audio9.wav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uk.wikipedia.org/wiki/%D0%9F%D0%BB%D0%BE%D1%89%D0%B8%D0%BD%D0%B0" TargetMode="External"/><Relationship Id="rId5" Type="http://schemas.openxmlformats.org/officeDocument/2006/relationships/hyperlink" Target="https://uk.wikipedia.org/wiki/%D0%91%D0%B0%D0%B3%D0%B0%D1%82%D0%BE%D0%BA%D1%83%D1%82%D0%BD%D0%B8%D0%BA" TargetMode="External"/><Relationship Id="rId4" Type="http://schemas.openxmlformats.org/officeDocument/2006/relationships/hyperlink" Target="https://uk.wikipedia.org/wiki/%D0%9C%D0%BD%D0%BE%D0%B3%D0%BE%D0%B3%D1%80%D0%B0%D0%BD%D0%BD%D0%B8%D0%B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85747" y="19050"/>
            <a:ext cx="7851647" cy="1828800"/>
          </a:xfrm>
          <a:solidFill>
            <a:schemeClr val="tx1">
              <a:lumMod val="65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>
            <a:normAutofit fontScale="90000"/>
          </a:bodyPr>
          <a:lstStyle/>
          <a:p>
            <a:pPr marL="484632" indent="0" algn="ctr" eaLnBrk="1" fontAlgn="auto" hangingPunct="1">
              <a:spcAft>
                <a:spcPts val="0"/>
              </a:spcAft>
              <a:defRPr/>
            </a:pPr>
            <a:r>
              <a:rPr lang="ru-RU" i="1" u="sng" dirty="0" smtClean="0">
                <a:solidFill>
                  <a:srgbClr val="FF0000"/>
                </a:solidFill>
              </a:rPr>
              <a:t/>
            </a:r>
            <a:br>
              <a:rPr lang="ru-RU" i="1" u="sng" dirty="0" smtClean="0">
                <a:solidFill>
                  <a:srgbClr val="FF0000"/>
                </a:solidFill>
              </a:rPr>
            </a:br>
            <a:r>
              <a:rPr lang="ru-RU" i="1" u="sng" dirty="0" err="1" smtClean="0">
                <a:solidFill>
                  <a:srgbClr val="1107D7"/>
                </a:solidFill>
              </a:rPr>
              <a:t>Презентація</a:t>
            </a:r>
            <a:r>
              <a:rPr lang="ru-RU" i="1" u="sng" dirty="0" smtClean="0">
                <a:solidFill>
                  <a:srgbClr val="1107D7"/>
                </a:solidFill>
              </a:rPr>
              <a:t> на тему:</a:t>
            </a:r>
            <a:br>
              <a:rPr lang="ru-RU" i="1" u="sng" dirty="0" smtClean="0">
                <a:solidFill>
                  <a:srgbClr val="1107D7"/>
                </a:solidFill>
              </a:rPr>
            </a:br>
            <a:r>
              <a:rPr lang="ru-RU" i="1" u="sng" dirty="0" smtClean="0">
                <a:solidFill>
                  <a:srgbClr val="1107D7"/>
                </a:solidFill>
              </a:rPr>
              <a:t>МНОГОГРАННИКИ </a:t>
            </a:r>
            <a:endParaRPr lang="ru-RU" i="1" u="sng" dirty="0">
              <a:solidFill>
                <a:srgbClr val="1107D7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67544" y="2780928"/>
            <a:ext cx="7854696" cy="2272166"/>
          </a:xfr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uk-UA" sz="4000" b="1" i="1" dirty="0" smtClean="0">
                <a:solidFill>
                  <a:schemeClr val="accent4">
                    <a:lumMod val="50000"/>
                  </a:schemeClr>
                </a:solidFill>
              </a:rPr>
              <a:t>ПІДГОТУВАЛА КОМАНДА:</a:t>
            </a:r>
            <a:br>
              <a:rPr lang="uk-UA" sz="4000" b="1" i="1" dirty="0" smtClean="0">
                <a:solidFill>
                  <a:schemeClr val="accent4">
                    <a:lumMod val="50000"/>
                  </a:schemeClr>
                </a:solidFill>
              </a:rPr>
            </a:br>
            <a:r>
              <a:rPr lang="uk-UA" sz="4000" b="1" i="1" dirty="0" smtClean="0">
                <a:solidFill>
                  <a:schemeClr val="accent4">
                    <a:lumMod val="50000"/>
                  </a:schemeClr>
                </a:solidFill>
              </a:rPr>
              <a:t> МНОГОГРАННИКИ</a:t>
            </a:r>
            <a:endParaRPr lang="ru-RU" sz="4000" b="1" i="1" dirty="0">
              <a:solidFill>
                <a:schemeClr val="accent4">
                  <a:lumMod val="50000"/>
                </a:schemeClr>
              </a:solidFill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wind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771800" cy="45719"/>
          </a:xfrm>
        </p:spPr>
        <p:txBody>
          <a:bodyPr>
            <a:normAutofit fontScale="90000"/>
          </a:bodyPr>
          <a:lstStyle/>
          <a:p>
            <a:r>
              <a:rPr lang="ru-RU" sz="2000" dirty="0" smtClean="0">
                <a:solidFill>
                  <a:srgbClr val="FFFF00"/>
                </a:solidFill>
              </a:rPr>
              <a:t>        </a:t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2000" dirty="0" smtClean="0">
                <a:solidFill>
                  <a:srgbClr val="FFFF00"/>
                </a:solidFill>
              </a:rPr>
              <a:t/>
            </a:r>
            <a:br>
              <a:rPr lang="ru-RU" sz="20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600" dirty="0" smtClean="0">
                <a:solidFill>
                  <a:srgbClr val="FFFF00"/>
                </a:solidFill>
              </a:rPr>
              <a:t/>
            </a:r>
            <a:br>
              <a:rPr lang="ru-RU" sz="1600" dirty="0" smtClean="0">
                <a:solidFill>
                  <a:srgbClr val="FFFF00"/>
                </a:solidFill>
              </a:rPr>
            </a:br>
            <a:r>
              <a:rPr lang="ru-RU" sz="1300" dirty="0" smtClean="0">
                <a:solidFill>
                  <a:schemeClr val="tx1"/>
                </a:solidFill>
              </a:rPr>
              <a:t/>
            </a:r>
            <a:br>
              <a:rPr lang="ru-RU" sz="1300" dirty="0" smtClean="0">
                <a:solidFill>
                  <a:schemeClr val="tx1"/>
                </a:solidFill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>
                <a:solidFill>
                  <a:srgbClr val="B92D14"/>
                </a:solidFill>
              </a:rPr>
              <a:t/>
            </a:r>
            <a:br>
              <a:rPr lang="ru-RU" sz="1200" dirty="0" smtClean="0">
                <a:solidFill>
                  <a:srgbClr val="B92D14"/>
                </a:solidFill>
              </a:rPr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07504" y="404664"/>
            <a:ext cx="3888432" cy="56323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i="1" dirty="0" err="1">
                <a:solidFill>
                  <a:srgbClr val="FFC000"/>
                </a:solidFill>
              </a:rPr>
              <a:t>Піраміда</a:t>
            </a:r>
            <a:r>
              <a:rPr lang="ru-RU" i="1" dirty="0">
                <a:solidFill>
                  <a:srgbClr val="FFC000"/>
                </a:solidFill>
              </a:rPr>
              <a:t> в </a:t>
            </a:r>
            <a:r>
              <a:rPr lang="ru-RU" i="1" dirty="0" err="1">
                <a:solidFill>
                  <a:srgbClr val="FFC000"/>
                </a:solidFill>
              </a:rPr>
              <a:t>Гізі</a:t>
            </a:r>
            <a:r>
              <a:rPr lang="ru-RU" i="1" dirty="0">
                <a:solidFill>
                  <a:srgbClr val="FFC000"/>
                </a:solidFill>
              </a:rPr>
              <a:t> – одна </a:t>
            </a:r>
            <a:r>
              <a:rPr lang="ru-RU" i="1" dirty="0" err="1">
                <a:solidFill>
                  <a:srgbClr val="FFC000"/>
                </a:solidFill>
              </a:rPr>
              <a:t>із</a:t>
            </a:r>
            <a:r>
              <a:rPr lang="ru-RU" i="1" dirty="0">
                <a:solidFill>
                  <a:srgbClr val="FFC000"/>
                </a:solidFill>
              </a:rPr>
              <a:t> самих </a:t>
            </a:r>
            <a:r>
              <a:rPr lang="ru-RU" i="1" dirty="0" err="1">
                <a:solidFill>
                  <a:srgbClr val="FFC000"/>
                </a:solidFill>
              </a:rPr>
              <a:t>відомих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споруд</a:t>
            </a:r>
            <a:r>
              <a:rPr lang="ru-RU" i="1" dirty="0">
                <a:solidFill>
                  <a:srgbClr val="FFC000"/>
                </a:solidFill>
              </a:rPr>
              <a:t> на </a:t>
            </a:r>
            <a:r>
              <a:rPr lang="ru-RU" i="1" dirty="0" err="1">
                <a:solidFill>
                  <a:srgbClr val="FFC000"/>
                </a:solidFill>
              </a:rPr>
              <a:t>Землі</a:t>
            </a:r>
            <a:r>
              <a:rPr lang="ru-RU" i="1" dirty="0">
                <a:solidFill>
                  <a:srgbClr val="FFC000"/>
                </a:solidFill>
              </a:rPr>
              <a:t>. </a:t>
            </a:r>
            <a:r>
              <a:rPr lang="ru-RU" i="1" dirty="0" err="1">
                <a:solidFill>
                  <a:srgbClr val="FFC000"/>
                </a:solidFill>
              </a:rPr>
              <a:t>Це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одне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із</a:t>
            </a:r>
            <a:r>
              <a:rPr lang="ru-RU" i="1" dirty="0">
                <a:solidFill>
                  <a:srgbClr val="FFC000"/>
                </a:solidFill>
              </a:rPr>
              <a:t> семи </a:t>
            </a:r>
            <a:r>
              <a:rPr lang="ru-RU" i="1" dirty="0" err="1">
                <a:solidFill>
                  <a:srgbClr val="FFC000"/>
                </a:solidFill>
              </a:rPr>
              <a:t>древніх</a:t>
            </a:r>
            <a:r>
              <a:rPr lang="ru-RU" i="1" dirty="0">
                <a:solidFill>
                  <a:srgbClr val="FFC000"/>
                </a:solidFill>
              </a:rPr>
              <a:t> чудес </a:t>
            </a:r>
            <a:r>
              <a:rPr lang="ru-RU" i="1" dirty="0" err="1">
                <a:solidFill>
                  <a:srgbClr val="FFC000"/>
                </a:solidFill>
              </a:rPr>
              <a:t>світу</a:t>
            </a:r>
            <a:r>
              <a:rPr lang="ru-RU" i="1" dirty="0">
                <a:solidFill>
                  <a:srgbClr val="FFC000"/>
                </a:solidFill>
              </a:rPr>
              <a:t>, яке </a:t>
            </a:r>
            <a:r>
              <a:rPr lang="ru-RU" i="1" dirty="0" err="1">
                <a:solidFill>
                  <a:srgbClr val="FFC000"/>
                </a:solidFill>
              </a:rPr>
              <a:t>дійшло</a:t>
            </a:r>
            <a:r>
              <a:rPr lang="ru-RU" i="1" dirty="0">
                <a:solidFill>
                  <a:srgbClr val="FFC000"/>
                </a:solidFill>
              </a:rPr>
              <a:t> до наших </a:t>
            </a:r>
            <a:r>
              <a:rPr lang="ru-RU" i="1" dirty="0" err="1">
                <a:solidFill>
                  <a:srgbClr val="FFC000"/>
                </a:solidFill>
              </a:rPr>
              <a:t>днів</a:t>
            </a:r>
            <a:r>
              <a:rPr lang="ru-RU" i="1" dirty="0">
                <a:solidFill>
                  <a:srgbClr val="FFC000"/>
                </a:solidFill>
              </a:rPr>
              <a:t>. </a:t>
            </a:r>
            <a:r>
              <a:rPr lang="ru-RU" i="1" dirty="0" err="1">
                <a:solidFill>
                  <a:srgbClr val="FFC000"/>
                </a:solidFill>
              </a:rPr>
              <a:t>Її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вік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сягає</a:t>
            </a:r>
            <a:r>
              <a:rPr lang="ru-RU" i="1" dirty="0">
                <a:solidFill>
                  <a:srgbClr val="FFC000"/>
                </a:solidFill>
              </a:rPr>
              <a:t> 4 600 – 4 800 </a:t>
            </a:r>
            <a:r>
              <a:rPr lang="ru-RU" i="1" dirty="0" err="1">
                <a:solidFill>
                  <a:srgbClr val="FFC000"/>
                </a:solidFill>
              </a:rPr>
              <a:t>років</a:t>
            </a:r>
            <a:r>
              <a:rPr lang="ru-RU" i="1" dirty="0">
                <a:solidFill>
                  <a:srgbClr val="FFC000"/>
                </a:solidFill>
              </a:rPr>
              <a:t>. </a:t>
            </a:r>
            <a:r>
              <a:rPr lang="ru-RU" i="1" dirty="0" err="1">
                <a:solidFill>
                  <a:srgbClr val="FFC000"/>
                </a:solidFill>
              </a:rPr>
              <a:t>Вражають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розміри</a:t>
            </a:r>
            <a:r>
              <a:rPr lang="ru-RU" i="1" dirty="0">
                <a:solidFill>
                  <a:srgbClr val="FFC000"/>
                </a:solidFill>
              </a:rPr>
              <a:t>: </a:t>
            </a:r>
            <a:r>
              <a:rPr lang="ru-RU" i="1" dirty="0" err="1">
                <a:solidFill>
                  <a:srgbClr val="FFC000"/>
                </a:solidFill>
              </a:rPr>
              <a:t>Висота</a:t>
            </a:r>
            <a:r>
              <a:rPr lang="ru-RU" i="1" dirty="0">
                <a:solidFill>
                  <a:srgbClr val="FFC000"/>
                </a:solidFill>
              </a:rPr>
              <a:t> – 146 м, </a:t>
            </a:r>
            <a:r>
              <a:rPr lang="ru-RU" i="1" dirty="0" err="1">
                <a:solidFill>
                  <a:srgbClr val="FFC000"/>
                </a:solidFill>
              </a:rPr>
              <a:t>Довжина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сторони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основи</a:t>
            </a:r>
            <a:r>
              <a:rPr lang="ru-RU" i="1" dirty="0">
                <a:solidFill>
                  <a:srgbClr val="FFC000"/>
                </a:solidFill>
              </a:rPr>
              <a:t> – 230 м, </a:t>
            </a:r>
            <a:r>
              <a:rPr lang="ru-RU" i="1" dirty="0" err="1">
                <a:solidFill>
                  <a:srgbClr val="FFC000"/>
                </a:solidFill>
              </a:rPr>
              <a:t>Загальна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площа</a:t>
            </a:r>
            <a:r>
              <a:rPr lang="ru-RU" i="1" dirty="0">
                <a:solidFill>
                  <a:srgbClr val="FFC000"/>
                </a:solidFill>
              </a:rPr>
              <a:t> – </a:t>
            </a:r>
            <a:r>
              <a:rPr lang="ru-RU" i="1" dirty="0" err="1">
                <a:solidFill>
                  <a:srgbClr val="FFC000"/>
                </a:solidFill>
              </a:rPr>
              <a:t>більше</a:t>
            </a:r>
            <a:r>
              <a:rPr lang="ru-RU" i="1" dirty="0">
                <a:solidFill>
                  <a:srgbClr val="FFC000"/>
                </a:solidFill>
              </a:rPr>
              <a:t> 5 га. Вона </a:t>
            </a:r>
            <a:r>
              <a:rPr lang="ru-RU" i="1" dirty="0" err="1">
                <a:solidFill>
                  <a:srgbClr val="FFC000"/>
                </a:solidFill>
              </a:rPr>
              <a:t>складена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із</a:t>
            </a:r>
            <a:r>
              <a:rPr lang="ru-RU" i="1" dirty="0">
                <a:solidFill>
                  <a:srgbClr val="FFC000"/>
                </a:solidFill>
              </a:rPr>
              <a:t> 2,5 </a:t>
            </a:r>
            <a:r>
              <a:rPr lang="ru-RU" i="1" dirty="0" err="1">
                <a:solidFill>
                  <a:srgbClr val="FFC000"/>
                </a:solidFill>
              </a:rPr>
              <a:t>мільйонів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кам'яних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блоків</a:t>
            </a:r>
            <a:r>
              <a:rPr lang="ru-RU" i="1" dirty="0">
                <a:solidFill>
                  <a:srgbClr val="FFC000"/>
                </a:solidFill>
              </a:rPr>
              <a:t>, </a:t>
            </a:r>
            <a:r>
              <a:rPr lang="ru-RU" i="1" dirty="0" err="1">
                <a:solidFill>
                  <a:srgbClr val="FFC000"/>
                </a:solidFill>
              </a:rPr>
              <a:t>які</a:t>
            </a:r>
            <a:r>
              <a:rPr lang="ru-RU" i="1" dirty="0">
                <a:solidFill>
                  <a:srgbClr val="FFC000"/>
                </a:solidFill>
              </a:rPr>
              <a:t> з </a:t>
            </a:r>
            <a:r>
              <a:rPr lang="ru-RU" i="1" dirty="0" err="1">
                <a:solidFill>
                  <a:srgbClr val="FFC000"/>
                </a:solidFill>
              </a:rPr>
              <a:t>високою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точністю</a:t>
            </a:r>
            <a:r>
              <a:rPr lang="ru-RU" i="1" dirty="0">
                <a:solidFill>
                  <a:srgbClr val="FFC000"/>
                </a:solidFill>
              </a:rPr>
              <a:t> </a:t>
            </a:r>
            <a:r>
              <a:rPr lang="ru-RU" i="1" dirty="0" err="1">
                <a:solidFill>
                  <a:srgbClr val="FFC000"/>
                </a:solidFill>
              </a:rPr>
              <a:t>підігнані</a:t>
            </a:r>
            <a:r>
              <a:rPr lang="ru-RU" i="1" dirty="0">
                <a:solidFill>
                  <a:srgbClr val="FFC000"/>
                </a:solidFill>
              </a:rPr>
              <a:t> один до одного.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81118" y="3861048"/>
            <a:ext cx="4822335" cy="2695351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6703" y="188640"/>
            <a:ext cx="4792891" cy="3438382"/>
          </a:xfrm>
          <a:prstGeom prst="rect">
            <a:avLst/>
          </a:prstGeom>
        </p:spPr>
      </p:pic>
    </p:spTree>
  </p:cSld>
  <p:clrMapOvr>
    <a:masterClrMapping/>
  </p:clrMapOvr>
  <p:transition>
    <p:split orient="vert"/>
    <p:sndAc>
      <p:stSnd>
        <p:snd r:embed="rId3" name="suction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V="1">
            <a:off x="0" y="-2"/>
            <a:ext cx="107505" cy="45719"/>
          </a:xfrm>
        </p:spPr>
        <p:txBody>
          <a:bodyPr>
            <a:normAutofit fontScale="90000"/>
          </a:bodyPr>
          <a:lstStyle/>
          <a:p>
            <a:r>
              <a:rPr lang="ru-RU" sz="1600" dirty="0" smtClean="0"/>
              <a:t>          </a:t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1900" dirty="0" smtClean="0"/>
              <a:t/>
            </a:r>
            <a:br>
              <a:rPr lang="ru-RU" sz="19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0" y="359006"/>
            <a:ext cx="3923928" cy="65248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 </a:t>
            </a:r>
            <a:r>
              <a:rPr lang="ru-RU" sz="2300" dirty="0" err="1" smtClean="0">
                <a:solidFill>
                  <a:srgbClr val="FFC000"/>
                </a:solidFill>
              </a:rPr>
              <a:t>Піраміда</a:t>
            </a:r>
            <a:r>
              <a:rPr lang="ru-RU" sz="2300" dirty="0" smtClean="0">
                <a:solidFill>
                  <a:srgbClr val="FFC000"/>
                </a:solidFill>
              </a:rPr>
              <a:t> Хеопса </a:t>
            </a:r>
            <a:r>
              <a:rPr lang="ru-RU" sz="2300" dirty="0" err="1" smtClean="0">
                <a:solidFill>
                  <a:srgbClr val="FFC000"/>
                </a:solidFill>
              </a:rPr>
              <a:t>має</a:t>
            </a:r>
            <a:r>
              <a:rPr lang="ru-RU" sz="2300" dirty="0" smtClean="0">
                <a:solidFill>
                  <a:srgbClr val="FFC000"/>
                </a:solidFill>
              </a:rPr>
              <a:t> </a:t>
            </a:r>
            <a:r>
              <a:rPr lang="ru-RU" sz="2300" dirty="0" err="1" smtClean="0">
                <a:solidFill>
                  <a:srgbClr val="FFC000"/>
                </a:solidFill>
              </a:rPr>
              <a:t>висоту</a:t>
            </a:r>
            <a:r>
              <a:rPr lang="ru-RU" sz="2300" dirty="0" smtClean="0">
                <a:solidFill>
                  <a:srgbClr val="FFC000"/>
                </a:solidFill>
              </a:rPr>
              <a:t> </a:t>
            </a:r>
            <a:r>
              <a:rPr lang="ru-RU" sz="2300" dirty="0">
                <a:solidFill>
                  <a:srgbClr val="FFC000"/>
                </a:solidFill>
              </a:rPr>
              <a:t>146,6 м (</a:t>
            </a:r>
            <a:r>
              <a:rPr lang="ru-RU" sz="2300" dirty="0" err="1">
                <a:solidFill>
                  <a:srgbClr val="FFC000"/>
                </a:solidFill>
              </a:rPr>
              <a:t>що</a:t>
            </a:r>
            <a:r>
              <a:rPr lang="ru-RU" sz="2300" dirty="0">
                <a:solidFill>
                  <a:srgbClr val="FFC000"/>
                </a:solidFill>
              </a:rPr>
              <a:t> </a:t>
            </a:r>
            <a:r>
              <a:rPr lang="ru-RU" sz="2300" dirty="0" err="1">
                <a:solidFill>
                  <a:srgbClr val="FFC000"/>
                </a:solidFill>
              </a:rPr>
              <a:t>дорівнює</a:t>
            </a:r>
            <a:r>
              <a:rPr lang="ru-RU" sz="2300" dirty="0">
                <a:solidFill>
                  <a:srgbClr val="FFC000"/>
                </a:solidFill>
              </a:rPr>
              <a:t> </a:t>
            </a:r>
            <a:r>
              <a:rPr lang="ru-RU" sz="2300" dirty="0" err="1">
                <a:solidFill>
                  <a:srgbClr val="FFC000"/>
                </a:solidFill>
              </a:rPr>
              <a:t>висоті</a:t>
            </a:r>
            <a:r>
              <a:rPr lang="ru-RU" sz="2300" dirty="0">
                <a:solidFill>
                  <a:srgbClr val="FFC000"/>
                </a:solidFill>
              </a:rPr>
              <a:t> </a:t>
            </a:r>
            <a:r>
              <a:rPr lang="ru-RU" sz="2300" dirty="0" err="1">
                <a:solidFill>
                  <a:srgbClr val="FFC000"/>
                </a:solidFill>
              </a:rPr>
              <a:t>п'ятдесяти-поверхового</a:t>
            </a:r>
            <a:r>
              <a:rPr lang="ru-RU" sz="2300" dirty="0">
                <a:solidFill>
                  <a:srgbClr val="FFC000"/>
                </a:solidFill>
              </a:rPr>
              <a:t> </a:t>
            </a:r>
            <a:r>
              <a:rPr lang="ru-RU" sz="2300" dirty="0" err="1">
                <a:solidFill>
                  <a:srgbClr val="FFC000"/>
                </a:solidFill>
              </a:rPr>
              <a:t>хмарочоса</a:t>
            </a:r>
            <a:r>
              <a:rPr lang="ru-RU" sz="2300" dirty="0">
                <a:solidFill>
                  <a:srgbClr val="FFC000"/>
                </a:solidFill>
              </a:rPr>
              <a:t>) і </a:t>
            </a:r>
            <a:r>
              <a:rPr lang="ru-RU" sz="2300" dirty="0" err="1">
                <a:solidFill>
                  <a:srgbClr val="FFC000"/>
                </a:solidFill>
              </a:rPr>
              <a:t>довжиною</a:t>
            </a:r>
            <a:r>
              <a:rPr lang="ru-RU" sz="2300" dirty="0">
                <a:solidFill>
                  <a:srgbClr val="FFC000"/>
                </a:solidFill>
              </a:rPr>
              <a:t> </a:t>
            </a:r>
            <a:r>
              <a:rPr lang="ru-RU" sz="2300" dirty="0" err="1">
                <a:solidFill>
                  <a:srgbClr val="FFC000"/>
                </a:solidFill>
              </a:rPr>
              <a:t>основи</a:t>
            </a:r>
            <a:r>
              <a:rPr lang="ru-RU" sz="2300" dirty="0">
                <a:solidFill>
                  <a:srgbClr val="FFC000"/>
                </a:solidFill>
              </a:rPr>
              <a:t> у 233 </a:t>
            </a:r>
            <a:r>
              <a:rPr lang="ru-RU" sz="2300" dirty="0" smtClean="0">
                <a:solidFill>
                  <a:srgbClr val="FFC000"/>
                </a:solidFill>
              </a:rPr>
              <a:t>м. </a:t>
            </a:r>
            <a:r>
              <a:rPr lang="ru-RU" sz="2300" dirty="0" err="1" smtClean="0">
                <a:solidFill>
                  <a:srgbClr val="FFC000"/>
                </a:solidFill>
              </a:rPr>
              <a:t>Площа</a:t>
            </a:r>
            <a:r>
              <a:rPr lang="ru-RU" sz="2300" dirty="0" smtClean="0">
                <a:solidFill>
                  <a:srgbClr val="FFC000"/>
                </a:solidFill>
              </a:rPr>
              <a:t> склада</a:t>
            </a:r>
            <a:r>
              <a:rPr lang="uk-UA" sz="2300" dirty="0" smtClean="0">
                <a:solidFill>
                  <a:srgbClr val="FFC000"/>
                </a:solidFill>
              </a:rPr>
              <a:t>є</a:t>
            </a:r>
            <a:r>
              <a:rPr lang="ru-RU" sz="2300" dirty="0" smtClean="0">
                <a:solidFill>
                  <a:srgbClr val="FFC000"/>
                </a:solidFill>
              </a:rPr>
              <a:t> 54 </a:t>
            </a:r>
            <a:r>
              <a:rPr lang="ru-RU" sz="2300" dirty="0">
                <a:solidFill>
                  <a:srgbClr val="FFC000"/>
                </a:solidFill>
              </a:rPr>
              <a:t>289 </a:t>
            </a:r>
            <a:r>
              <a:rPr lang="ru-RU" sz="2300" dirty="0" smtClean="0">
                <a:solidFill>
                  <a:srgbClr val="FFC000"/>
                </a:solidFill>
              </a:rPr>
              <a:t>м</a:t>
            </a:r>
            <a:r>
              <a:rPr lang="ru-RU" sz="2300" baseline="30000" dirty="0" smtClean="0">
                <a:solidFill>
                  <a:srgbClr val="FFC000"/>
                </a:solidFill>
              </a:rPr>
              <a:t>2</a:t>
            </a:r>
            <a:r>
              <a:rPr lang="ru-RU" sz="2300" dirty="0" smtClean="0">
                <a:solidFill>
                  <a:srgbClr val="FFC000"/>
                </a:solidFill>
              </a:rPr>
              <a:t>. Для </a:t>
            </a:r>
            <a:r>
              <a:rPr lang="ru-RU" sz="2300" dirty="0" err="1">
                <a:solidFill>
                  <a:srgbClr val="FFC000"/>
                </a:solidFill>
              </a:rPr>
              <a:t>будівництва</a:t>
            </a:r>
            <a:r>
              <a:rPr lang="ru-RU" sz="2300" dirty="0">
                <a:solidFill>
                  <a:srgbClr val="FFC000"/>
                </a:solidFill>
              </a:rPr>
              <a:t> </a:t>
            </a:r>
            <a:r>
              <a:rPr lang="ru-RU" sz="2300" dirty="0" err="1">
                <a:solidFill>
                  <a:srgbClr val="FFC000"/>
                </a:solidFill>
              </a:rPr>
              <a:t>було</a:t>
            </a:r>
            <a:r>
              <a:rPr lang="ru-RU" sz="2300" dirty="0">
                <a:solidFill>
                  <a:srgbClr val="FFC000"/>
                </a:solidFill>
              </a:rPr>
              <a:t> </a:t>
            </a:r>
            <a:r>
              <a:rPr lang="ru-RU" sz="2300" dirty="0" err="1">
                <a:solidFill>
                  <a:srgbClr val="FFC000"/>
                </a:solidFill>
              </a:rPr>
              <a:t>використано</a:t>
            </a:r>
            <a:r>
              <a:rPr lang="ru-RU" sz="2300" dirty="0">
                <a:solidFill>
                  <a:srgbClr val="FFC000"/>
                </a:solidFill>
              </a:rPr>
              <a:t> </a:t>
            </a:r>
            <a:r>
              <a:rPr lang="ru-RU" sz="2300" dirty="0" err="1">
                <a:solidFill>
                  <a:srgbClr val="FFC000"/>
                </a:solidFill>
              </a:rPr>
              <a:t>близько</a:t>
            </a:r>
            <a:r>
              <a:rPr lang="ru-RU" sz="2300" dirty="0">
                <a:solidFill>
                  <a:srgbClr val="FFC000"/>
                </a:solidFill>
              </a:rPr>
              <a:t> 2,3 </a:t>
            </a:r>
            <a:r>
              <a:rPr lang="ru-RU" sz="2300" dirty="0" err="1">
                <a:solidFill>
                  <a:srgbClr val="FFC000"/>
                </a:solidFill>
              </a:rPr>
              <a:t>мільйони</a:t>
            </a:r>
            <a:r>
              <a:rPr lang="ru-RU" sz="2300" dirty="0">
                <a:solidFill>
                  <a:srgbClr val="FFC000"/>
                </a:solidFill>
              </a:rPr>
              <a:t> </a:t>
            </a:r>
            <a:r>
              <a:rPr lang="ru-RU" sz="2300" dirty="0" err="1">
                <a:solidFill>
                  <a:srgbClr val="FFC000"/>
                </a:solidFill>
              </a:rPr>
              <a:t>блоків</a:t>
            </a:r>
            <a:r>
              <a:rPr lang="ru-RU" sz="2300" dirty="0">
                <a:solidFill>
                  <a:srgbClr val="FFC000"/>
                </a:solidFill>
              </a:rPr>
              <a:t> </a:t>
            </a:r>
            <a:r>
              <a:rPr lang="ru-RU" sz="2300" dirty="0" err="1" smtClean="0">
                <a:solidFill>
                  <a:srgbClr val="FFC000"/>
                </a:solidFill>
              </a:rPr>
              <a:t>укладених</a:t>
            </a:r>
            <a:r>
              <a:rPr lang="ru-RU" sz="2300" dirty="0" smtClean="0">
                <a:solidFill>
                  <a:srgbClr val="FFC000"/>
                </a:solidFill>
              </a:rPr>
              <a:t> </a:t>
            </a:r>
            <a:r>
              <a:rPr lang="ru-RU" sz="2300" dirty="0">
                <a:solidFill>
                  <a:srgbClr val="FFC000"/>
                </a:solidFill>
              </a:rPr>
              <a:t>в 210 </a:t>
            </a:r>
            <a:r>
              <a:rPr lang="ru-RU" sz="2300" dirty="0" err="1">
                <a:solidFill>
                  <a:srgbClr val="FFC000"/>
                </a:solidFill>
              </a:rPr>
              <a:t>ярусів</a:t>
            </a:r>
            <a:r>
              <a:rPr lang="ru-RU" sz="2300" dirty="0">
                <a:solidFill>
                  <a:srgbClr val="FFC000"/>
                </a:solidFill>
              </a:rPr>
              <a:t> (</a:t>
            </a:r>
            <a:r>
              <a:rPr lang="ru-RU" sz="2300" dirty="0" err="1">
                <a:solidFill>
                  <a:srgbClr val="FFC000"/>
                </a:solidFill>
              </a:rPr>
              <a:t>нині</a:t>
            </a:r>
            <a:r>
              <a:rPr lang="ru-RU" sz="2300" dirty="0">
                <a:solidFill>
                  <a:srgbClr val="FFC000"/>
                </a:solidFill>
              </a:rPr>
              <a:t> 203). </a:t>
            </a:r>
            <a:r>
              <a:rPr lang="ru-RU" sz="2300" dirty="0" err="1">
                <a:solidFill>
                  <a:srgbClr val="FFC000"/>
                </a:solidFill>
              </a:rPr>
              <a:t>Середня</a:t>
            </a:r>
            <a:r>
              <a:rPr lang="ru-RU" sz="2300" dirty="0">
                <a:solidFill>
                  <a:srgbClr val="FFC000"/>
                </a:solidFill>
              </a:rPr>
              <a:t> вага одного блоку становить 2,5 </a:t>
            </a:r>
            <a:r>
              <a:rPr lang="ru-RU" sz="2300" dirty="0">
                <a:solidFill>
                  <a:srgbClr val="FFC000"/>
                </a:solidFill>
                <a:hlinkClick r:id="rId3" tooltip="Тона"/>
              </a:rPr>
              <a:t>тони</a:t>
            </a:r>
            <a:r>
              <a:rPr lang="ru-RU" sz="2300" dirty="0">
                <a:solidFill>
                  <a:srgbClr val="FFC000"/>
                </a:solidFill>
              </a:rPr>
              <a:t>. </a:t>
            </a:r>
            <a:r>
              <a:rPr lang="ru-RU" sz="2300" dirty="0" err="1">
                <a:solidFill>
                  <a:srgbClr val="FFC000"/>
                </a:solidFill>
              </a:rPr>
              <a:t>Найважчий</a:t>
            </a:r>
            <a:r>
              <a:rPr lang="ru-RU" sz="2300" dirty="0">
                <a:solidFill>
                  <a:srgbClr val="FFC000"/>
                </a:solidFill>
              </a:rPr>
              <a:t> — 7,5 тон. </a:t>
            </a:r>
            <a:r>
              <a:rPr lang="ru-RU" sz="2300" dirty="0" err="1">
                <a:solidFill>
                  <a:srgbClr val="FFC000"/>
                </a:solidFill>
              </a:rPr>
              <a:t>Загальна</a:t>
            </a:r>
            <a:r>
              <a:rPr lang="ru-RU" sz="2300" dirty="0">
                <a:solidFill>
                  <a:srgbClr val="FFC000"/>
                </a:solidFill>
              </a:rPr>
              <a:t> вага </a:t>
            </a:r>
            <a:r>
              <a:rPr lang="ru-RU" sz="2300" dirty="0" err="1">
                <a:solidFill>
                  <a:srgbClr val="FFC000"/>
                </a:solidFill>
              </a:rPr>
              <a:t>піраміди</a:t>
            </a:r>
            <a:r>
              <a:rPr lang="ru-RU" sz="2300" dirty="0">
                <a:solidFill>
                  <a:srgbClr val="FFC000"/>
                </a:solidFill>
              </a:rPr>
              <a:t> — 5,7 </a:t>
            </a:r>
            <a:r>
              <a:rPr lang="ru-RU" sz="2300" dirty="0" err="1">
                <a:solidFill>
                  <a:srgbClr val="FFC000"/>
                </a:solidFill>
              </a:rPr>
              <a:t>мільйонів</a:t>
            </a:r>
            <a:r>
              <a:rPr lang="ru-RU" sz="2300" dirty="0">
                <a:solidFill>
                  <a:srgbClr val="FFC000"/>
                </a:solidFill>
              </a:rPr>
              <a:t> </a:t>
            </a:r>
            <a:r>
              <a:rPr lang="ru-RU" dirty="0">
                <a:solidFill>
                  <a:srgbClr val="FFC000"/>
                </a:solidFill>
              </a:rPr>
              <a:t>тон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Всередині</a:t>
            </a:r>
            <a:r>
              <a:rPr lang="ru-RU" dirty="0">
                <a:solidFill>
                  <a:srgbClr val="FFC000"/>
                </a:solidFill>
              </a:rPr>
              <a:t> </a:t>
            </a:r>
            <a:r>
              <a:rPr lang="ru-RU" dirty="0" err="1">
                <a:solidFill>
                  <a:srgbClr val="FFC000"/>
                </a:solidFill>
              </a:rPr>
              <a:t>споруди</a:t>
            </a:r>
            <a:r>
              <a:rPr lang="ru-RU" dirty="0">
                <a:solidFill>
                  <a:srgbClr val="FFC000"/>
                </a:solidFill>
              </a:rPr>
              <a:t> є три </a:t>
            </a:r>
            <a:r>
              <a:rPr lang="ru-RU" dirty="0" err="1" smtClean="0">
                <a:solidFill>
                  <a:srgbClr val="FFC000"/>
                </a:solidFill>
              </a:rPr>
              <a:t>камери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8136" y="3573016"/>
            <a:ext cx="5018360" cy="3076278"/>
          </a:xfr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3928" y="116632"/>
            <a:ext cx="5112568" cy="3327834"/>
          </a:xfrm>
          <a:prstGeom prst="rect">
            <a:avLst/>
          </a:prstGeom>
        </p:spPr>
      </p:pic>
    </p:spTree>
  </p:cSld>
  <p:clrMapOvr>
    <a:masterClrMapping/>
  </p:clrMapOvr>
  <p:transition>
    <p:wheel spokes="3"/>
    <p:sndAc>
      <p:stSnd>
        <p:snd r:embed="rId2" name="hamm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.069 0 0.125 0.056 0.125 0.125 C 0.125 0.194 0.069 0.25 0 0.25 C -0.069 0.25 -0.125 0.194 -0.125 0.125 C -0.125 0.056 -0.069 0 0 0 Z" pathEditMode="relative" ptsTypes="">
                                      <p:cBhvr>
                                        <p:cTn id="1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507288" cy="857250"/>
          </a:xfrm>
        </p:spPr>
        <p:txBody>
          <a:bodyPr>
            <a:normAutofit fontScale="90000"/>
          </a:bodyPr>
          <a:lstStyle/>
          <a:p>
            <a:r>
              <a:rPr lang="ru-RU" b="1" dirty="0" err="1" smtClean="0">
                <a:solidFill>
                  <a:srgbClr val="FFC000"/>
                </a:solidFill>
              </a:rPr>
              <a:t>Застосування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многогранників</a:t>
            </a:r>
            <a:r>
              <a:rPr lang="ru-RU" b="1" dirty="0" smtClean="0">
                <a:solidFill>
                  <a:srgbClr val="FFC000"/>
                </a:solidFill>
              </a:rPr>
              <a:t> у </a:t>
            </a:r>
            <a:r>
              <a:rPr lang="ru-RU" b="1" dirty="0" err="1" smtClean="0">
                <a:solidFill>
                  <a:srgbClr val="FFC000"/>
                </a:solidFill>
              </a:rPr>
              <a:t>зернопромисловій</a:t>
            </a:r>
            <a:r>
              <a:rPr lang="ru-RU" b="1" dirty="0" smtClean="0">
                <a:solidFill>
                  <a:srgbClr val="FFC000"/>
                </a:solidFill>
              </a:rPr>
              <a:t> </a:t>
            </a:r>
            <a:r>
              <a:rPr lang="ru-RU" b="1" dirty="0" err="1" smtClean="0">
                <a:solidFill>
                  <a:srgbClr val="FFC000"/>
                </a:solidFill>
              </a:rPr>
              <a:t>галузі</a:t>
            </a:r>
            <a:r>
              <a:rPr lang="en-US" b="1" dirty="0" smtClean="0">
                <a:solidFill>
                  <a:srgbClr val="FFC000"/>
                </a:solidFill>
              </a:rPr>
              <a:t>:</a:t>
            </a:r>
            <a:endParaRPr lang="ru-RU" b="1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9752" y="2420888"/>
            <a:ext cx="2736304" cy="2655286"/>
          </a:xfrm>
          <a:effectLst>
            <a:glow rad="101600">
              <a:schemeClr val="bg1"/>
            </a:glow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5516" y="1412776"/>
            <a:ext cx="3930348" cy="5420939"/>
          </a:xfrm>
          <a:prstGeom prst="rect">
            <a:avLst/>
          </a:prstGeom>
          <a:effectLst>
            <a:glow rad="50800">
              <a:schemeClr val="bg1"/>
            </a:glow>
            <a:softEdge rad="127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3" y="1412777"/>
            <a:ext cx="2126261" cy="5420938"/>
          </a:xfrm>
          <a:prstGeom prst="rect">
            <a:avLst/>
          </a:prstGeom>
          <a:ln w="9525" cmpd="sng">
            <a:solidFill>
              <a:schemeClr val="bg1"/>
            </a:solidFill>
          </a:ln>
          <a:effectLst>
            <a:glow rad="101600">
              <a:schemeClr val="bg1"/>
            </a:glow>
          </a:effectLst>
        </p:spPr>
      </p:pic>
      <p:sp>
        <p:nvSpPr>
          <p:cNvPr id="9" name="TextBox 8"/>
          <p:cNvSpPr txBox="1"/>
          <p:nvPr/>
        </p:nvSpPr>
        <p:spPr>
          <a:xfrm>
            <a:off x="2674268" y="1646930"/>
            <a:ext cx="20162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</a:t>
            </a:r>
            <a:r>
              <a:rPr lang="uk-UA" b="1" dirty="0" smtClean="0">
                <a:solidFill>
                  <a:srgbClr val="FFC000"/>
                </a:solidFill>
              </a:rPr>
              <a:t>Бункери</a:t>
            </a:r>
            <a:endParaRPr lang="ru-RU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4770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8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4000"/>
                                  </p:iterate>
                                  <p:childTnLst>
                                    <p:set>
                                      <p:cBhvr override="childStyle">
                                        <p:cTn id="1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FFC000"/>
                </a:solidFill>
              </a:rPr>
              <a:t>  </a:t>
            </a:r>
            <a:r>
              <a:rPr lang="ru-RU" dirty="0" err="1" smtClean="0">
                <a:solidFill>
                  <a:srgbClr val="FFC000"/>
                </a:solidFill>
              </a:rPr>
              <a:t>Зерносушильні</a:t>
            </a:r>
            <a:r>
              <a:rPr lang="ru-RU" dirty="0" smtClean="0">
                <a:solidFill>
                  <a:srgbClr val="FFC000"/>
                </a:solidFill>
              </a:rPr>
              <a:t> </a:t>
            </a:r>
            <a:r>
              <a:rPr lang="ru-RU" dirty="0" err="1" smtClean="0">
                <a:solidFill>
                  <a:srgbClr val="FFC000"/>
                </a:solidFill>
              </a:rPr>
              <a:t>комплекси</a:t>
            </a:r>
            <a:endParaRPr lang="ru-RU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1628800"/>
            <a:ext cx="3672408" cy="472514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628800"/>
            <a:ext cx="5184577" cy="4725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54270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6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243408"/>
            <a:ext cx="8229600" cy="1399032"/>
          </a:xfrm>
        </p:spPr>
        <p:txBody>
          <a:bodyPr/>
          <a:lstStyle/>
          <a:p>
            <a:r>
              <a:rPr lang="ru-RU" dirty="0"/>
              <a:t> </a:t>
            </a:r>
            <a:r>
              <a:rPr lang="ru-RU" dirty="0" smtClean="0"/>
              <a:t>             </a:t>
            </a:r>
            <a:endParaRPr lang="ru-RU" sz="4400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7280"/>
            <a:ext cx="9173426" cy="6275908"/>
          </a:xfrm>
        </p:spPr>
      </p:pic>
      <p:sp>
        <p:nvSpPr>
          <p:cNvPr id="5" name="TextBox 4"/>
          <p:cNvSpPr txBox="1"/>
          <p:nvPr/>
        </p:nvSpPr>
        <p:spPr>
          <a:xfrm>
            <a:off x="2051720" y="-10470"/>
            <a:ext cx="597666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dirty="0" smtClean="0"/>
              <a:t>                </a:t>
            </a:r>
            <a:r>
              <a:rPr lang="uk-UA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Цікаво знати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236" y="2060848"/>
            <a:ext cx="91440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На </a:t>
            </a:r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картині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художника Сальвадора </a:t>
            </a:r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Далі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«</a:t>
            </a:r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Таємна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Вечеря» Христос </a:t>
            </a:r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зі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своїми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учнями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зображений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на </a:t>
            </a:r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тлі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величезного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прозорого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додекаедра.Форму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</a:t>
            </a:r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додекаедра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на думку </a:t>
            </a:r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древніх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, </a:t>
            </a:r>
            <a:r>
              <a:rPr lang="ru-RU" b="1" i="1" dirty="0" err="1">
                <a:solidFill>
                  <a:schemeClr val="bg1">
                    <a:lumMod val="95000"/>
                    <a:lumOff val="5000"/>
                  </a:schemeClr>
                </a:solidFill>
              </a:rPr>
              <a:t>мав</a:t>
            </a:r>
            <a:r>
              <a:rPr lang="ru-RU" b="1" i="1" dirty="0">
                <a:solidFill>
                  <a:schemeClr val="bg1">
                    <a:lumMod val="95000"/>
                    <a:lumOff val="5000"/>
                  </a:schemeClr>
                </a:solidFill>
              </a:rPr>
              <a:t> ВСЕСВІТ.</a:t>
            </a:r>
            <a:endParaRPr lang="ru-RU" b="1" dirty="0">
              <a:solidFill>
                <a:schemeClr val="bg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893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836712"/>
          </a:xfrm>
        </p:spPr>
        <p:txBody>
          <a:bodyPr>
            <a:normAutofit/>
          </a:bodyPr>
          <a:lstStyle/>
          <a:p>
            <a:r>
              <a:rPr lang="uk-UA" dirty="0" smtClean="0"/>
              <a:t>			</a:t>
            </a:r>
            <a:r>
              <a:rPr lang="uk-UA" dirty="0" smtClean="0">
                <a:solidFill>
                  <a:srgbClr val="FFC000"/>
                </a:solidFill>
              </a:rPr>
              <a:t>	</a:t>
            </a:r>
            <a:r>
              <a:rPr lang="uk-UA" dirty="0">
                <a:solidFill>
                  <a:srgbClr val="FFC000"/>
                </a:solidFill>
              </a:rPr>
              <a:t>Цікаво знати</a:t>
            </a:r>
            <a:endParaRPr lang="ru-RU" dirty="0">
              <a:solidFill>
                <a:srgbClr val="FFC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180528" y="692696"/>
            <a:ext cx="5328592" cy="6165304"/>
          </a:xfrm>
        </p:spPr>
        <p:txBody>
          <a:bodyPr/>
          <a:lstStyle/>
          <a:p>
            <a:r>
              <a:rPr lang="ru-RU" sz="2600" i="1" dirty="0" err="1">
                <a:solidFill>
                  <a:srgbClr val="FFC000"/>
                </a:solidFill>
              </a:rPr>
              <a:t>Ікосаедр</a:t>
            </a:r>
            <a:r>
              <a:rPr lang="ru-RU" sz="2600" i="1" dirty="0">
                <a:solidFill>
                  <a:srgbClr val="FFC000"/>
                </a:solidFill>
              </a:rPr>
              <a:t> став темою </a:t>
            </a:r>
            <a:r>
              <a:rPr lang="ru-RU" sz="2600" i="1" dirty="0" err="1">
                <a:solidFill>
                  <a:srgbClr val="FFC000"/>
                </a:solidFill>
              </a:rPr>
              <a:t>суперечок</a:t>
            </a:r>
            <a:r>
              <a:rPr lang="ru-RU" sz="2600" i="1" dirty="0">
                <a:solidFill>
                  <a:srgbClr val="FFC000"/>
                </a:solidFill>
              </a:rPr>
              <a:t> </a:t>
            </a:r>
            <a:r>
              <a:rPr lang="ru-RU" sz="2600" i="1" dirty="0" err="1">
                <a:solidFill>
                  <a:srgbClr val="FFC000"/>
                </a:solidFill>
              </a:rPr>
              <a:t>біологів</a:t>
            </a:r>
            <a:r>
              <a:rPr lang="ru-RU" sz="2600" i="1" dirty="0">
                <a:solidFill>
                  <a:srgbClr val="FFC000"/>
                </a:solidFill>
              </a:rPr>
              <a:t> в </a:t>
            </a:r>
            <a:r>
              <a:rPr lang="ru-RU" sz="2600" i="1" dirty="0" err="1">
                <a:solidFill>
                  <a:srgbClr val="FFC000"/>
                </a:solidFill>
              </a:rPr>
              <a:t>їх</a:t>
            </a:r>
            <a:r>
              <a:rPr lang="ru-RU" sz="2600" i="1" dirty="0">
                <a:solidFill>
                  <a:srgbClr val="FFC000"/>
                </a:solidFill>
              </a:rPr>
              <a:t> </a:t>
            </a:r>
            <a:r>
              <a:rPr lang="ru-RU" sz="2600" i="1" dirty="0" err="1">
                <a:solidFill>
                  <a:srgbClr val="FFC000"/>
                </a:solidFill>
              </a:rPr>
              <a:t>суперечках</a:t>
            </a:r>
            <a:r>
              <a:rPr lang="ru-RU" sz="2600" i="1" dirty="0">
                <a:solidFill>
                  <a:srgbClr val="FFC000"/>
                </a:solidFill>
              </a:rPr>
              <a:t> </a:t>
            </a:r>
            <a:r>
              <a:rPr lang="ru-RU" sz="2600" i="1" dirty="0" err="1">
                <a:solidFill>
                  <a:srgbClr val="FFC000"/>
                </a:solidFill>
              </a:rPr>
              <a:t>щодо</a:t>
            </a:r>
            <a:r>
              <a:rPr lang="ru-RU" sz="2600" i="1" dirty="0">
                <a:solidFill>
                  <a:srgbClr val="FFC000"/>
                </a:solidFill>
              </a:rPr>
              <a:t> </a:t>
            </a:r>
            <a:r>
              <a:rPr lang="ru-RU" sz="2600" i="1" dirty="0" err="1">
                <a:solidFill>
                  <a:srgbClr val="FFC000"/>
                </a:solidFill>
              </a:rPr>
              <a:t>форми</a:t>
            </a:r>
            <a:r>
              <a:rPr lang="ru-RU" sz="2600" i="1" dirty="0">
                <a:solidFill>
                  <a:srgbClr val="FFC000"/>
                </a:solidFill>
              </a:rPr>
              <a:t> </a:t>
            </a:r>
            <a:r>
              <a:rPr lang="ru-RU" sz="2600" i="1" dirty="0" err="1">
                <a:solidFill>
                  <a:srgbClr val="FFC000"/>
                </a:solidFill>
              </a:rPr>
              <a:t>вірусів</a:t>
            </a:r>
            <a:r>
              <a:rPr lang="ru-RU" sz="2600" i="1" dirty="0">
                <a:solidFill>
                  <a:srgbClr val="FFC000"/>
                </a:solidFill>
              </a:rPr>
              <a:t>. </a:t>
            </a:r>
            <a:r>
              <a:rPr lang="ru-RU" sz="2600" i="1" dirty="0" err="1">
                <a:solidFill>
                  <a:srgbClr val="FFC000"/>
                </a:solidFill>
              </a:rPr>
              <a:t>Вірус</a:t>
            </a:r>
            <a:r>
              <a:rPr lang="ru-RU" sz="2600" i="1" dirty="0">
                <a:solidFill>
                  <a:srgbClr val="FFC000"/>
                </a:solidFill>
              </a:rPr>
              <a:t> не </a:t>
            </a:r>
            <a:r>
              <a:rPr lang="ru-RU" sz="2600" i="1" dirty="0" err="1">
                <a:solidFill>
                  <a:srgbClr val="FFC000"/>
                </a:solidFill>
              </a:rPr>
              <a:t>може</a:t>
            </a:r>
            <a:r>
              <a:rPr lang="ru-RU" sz="2600" i="1" dirty="0">
                <a:solidFill>
                  <a:srgbClr val="FFC000"/>
                </a:solidFill>
              </a:rPr>
              <a:t> бути </a:t>
            </a:r>
            <a:r>
              <a:rPr lang="ru-RU" sz="2600" i="1" dirty="0" err="1">
                <a:solidFill>
                  <a:srgbClr val="FFC000"/>
                </a:solidFill>
              </a:rPr>
              <a:t>зовсім</a:t>
            </a:r>
            <a:r>
              <a:rPr lang="ru-RU" sz="2600" i="1" dirty="0">
                <a:solidFill>
                  <a:srgbClr val="FFC000"/>
                </a:solidFill>
              </a:rPr>
              <a:t> круглим, як </a:t>
            </a:r>
            <a:r>
              <a:rPr lang="ru-RU" sz="2600" i="1" dirty="0" err="1">
                <a:solidFill>
                  <a:srgbClr val="FFC000"/>
                </a:solidFill>
              </a:rPr>
              <a:t>вважалося</a:t>
            </a:r>
            <a:r>
              <a:rPr lang="ru-RU" sz="2600" i="1" dirty="0">
                <a:solidFill>
                  <a:srgbClr val="FFC000"/>
                </a:solidFill>
              </a:rPr>
              <a:t> </a:t>
            </a:r>
            <a:r>
              <a:rPr lang="ru-RU" sz="2600" i="1" dirty="0" err="1">
                <a:solidFill>
                  <a:srgbClr val="FFC000"/>
                </a:solidFill>
              </a:rPr>
              <a:t>раніше</a:t>
            </a:r>
            <a:r>
              <a:rPr lang="ru-RU" sz="2600" i="1" dirty="0">
                <a:solidFill>
                  <a:srgbClr val="FFC000"/>
                </a:solidFill>
              </a:rPr>
              <a:t>. </a:t>
            </a:r>
            <a:r>
              <a:rPr lang="ru-RU" sz="2600" i="1" dirty="0" err="1">
                <a:solidFill>
                  <a:srgbClr val="FFC000"/>
                </a:solidFill>
              </a:rPr>
              <a:t>Щоб</a:t>
            </a:r>
            <a:r>
              <a:rPr lang="ru-RU" sz="2600" i="1" dirty="0">
                <a:solidFill>
                  <a:srgbClr val="FFC000"/>
                </a:solidFill>
              </a:rPr>
              <a:t> </a:t>
            </a:r>
            <a:r>
              <a:rPr lang="ru-RU" sz="2600" i="1" dirty="0" err="1">
                <a:solidFill>
                  <a:srgbClr val="FFC000"/>
                </a:solidFill>
              </a:rPr>
              <a:t>встановити</a:t>
            </a:r>
            <a:r>
              <a:rPr lang="ru-RU" sz="2600" i="1" dirty="0">
                <a:solidFill>
                  <a:srgbClr val="FFC000"/>
                </a:solidFill>
              </a:rPr>
              <a:t> </a:t>
            </a:r>
            <a:r>
              <a:rPr lang="ru-RU" sz="2600" i="1" dirty="0" err="1">
                <a:solidFill>
                  <a:srgbClr val="FFC000"/>
                </a:solidFill>
              </a:rPr>
              <a:t>його</a:t>
            </a:r>
            <a:r>
              <a:rPr lang="ru-RU" sz="2600" i="1" dirty="0">
                <a:solidFill>
                  <a:srgbClr val="FFC000"/>
                </a:solidFill>
              </a:rPr>
              <a:t> форму, брали </a:t>
            </a:r>
            <a:r>
              <a:rPr lang="ru-RU" sz="2600" i="1" dirty="0" err="1">
                <a:solidFill>
                  <a:srgbClr val="FFC000"/>
                </a:solidFill>
              </a:rPr>
              <a:t>різні</a:t>
            </a:r>
            <a:r>
              <a:rPr lang="ru-RU" sz="2600" i="1" dirty="0">
                <a:solidFill>
                  <a:srgbClr val="FFC000"/>
                </a:solidFill>
              </a:rPr>
              <a:t> </a:t>
            </a:r>
            <a:r>
              <a:rPr lang="ru-RU" sz="2600" i="1" dirty="0" err="1">
                <a:solidFill>
                  <a:srgbClr val="FFC000"/>
                </a:solidFill>
              </a:rPr>
              <a:t>багатогранники</a:t>
            </a:r>
            <a:r>
              <a:rPr lang="ru-RU" sz="2600" i="1" dirty="0">
                <a:solidFill>
                  <a:srgbClr val="FFC000"/>
                </a:solidFill>
              </a:rPr>
              <a:t>, направляли на них </a:t>
            </a:r>
            <a:r>
              <a:rPr lang="ru-RU" sz="2600" i="1" dirty="0" err="1">
                <a:solidFill>
                  <a:srgbClr val="FFC000"/>
                </a:solidFill>
              </a:rPr>
              <a:t>світло</a:t>
            </a:r>
            <a:r>
              <a:rPr lang="ru-RU" sz="2600" i="1" dirty="0">
                <a:solidFill>
                  <a:srgbClr val="FFC000"/>
                </a:solidFill>
              </a:rPr>
              <a:t> </a:t>
            </a:r>
            <a:r>
              <a:rPr lang="ru-RU" sz="2600" i="1" dirty="0" err="1">
                <a:solidFill>
                  <a:srgbClr val="FFC000"/>
                </a:solidFill>
              </a:rPr>
              <a:t>під</a:t>
            </a:r>
            <a:r>
              <a:rPr lang="ru-RU" sz="2600" i="1" dirty="0">
                <a:solidFill>
                  <a:srgbClr val="FFC000"/>
                </a:solidFill>
              </a:rPr>
              <a:t> </a:t>
            </a:r>
            <a:r>
              <a:rPr lang="ru-RU" sz="2600" i="1" dirty="0" err="1">
                <a:solidFill>
                  <a:srgbClr val="FFC000"/>
                </a:solidFill>
              </a:rPr>
              <a:t>тими</a:t>
            </a:r>
            <a:r>
              <a:rPr lang="ru-RU" sz="2600" i="1" dirty="0">
                <a:solidFill>
                  <a:srgbClr val="FFC000"/>
                </a:solidFill>
              </a:rPr>
              <a:t> ж кутами, </a:t>
            </a:r>
            <a:r>
              <a:rPr lang="ru-RU" sz="2600" i="1" dirty="0" err="1">
                <a:solidFill>
                  <a:srgbClr val="FFC000"/>
                </a:solidFill>
              </a:rPr>
              <a:t>що</a:t>
            </a:r>
            <a:r>
              <a:rPr lang="ru-RU" sz="2600" i="1" dirty="0">
                <a:solidFill>
                  <a:srgbClr val="FFC000"/>
                </a:solidFill>
              </a:rPr>
              <a:t> й </a:t>
            </a:r>
            <a:r>
              <a:rPr lang="ru-RU" sz="2600" i="1" dirty="0" err="1">
                <a:solidFill>
                  <a:srgbClr val="FFC000"/>
                </a:solidFill>
              </a:rPr>
              <a:t>потік</a:t>
            </a:r>
            <a:r>
              <a:rPr lang="ru-RU" sz="2600" i="1" dirty="0">
                <a:solidFill>
                  <a:srgbClr val="FFC000"/>
                </a:solidFill>
              </a:rPr>
              <a:t> </a:t>
            </a:r>
            <a:r>
              <a:rPr lang="ru-RU" sz="2600" i="1" dirty="0" err="1">
                <a:solidFill>
                  <a:srgbClr val="FFC000"/>
                </a:solidFill>
              </a:rPr>
              <a:t>атомів</a:t>
            </a:r>
            <a:r>
              <a:rPr lang="ru-RU" sz="2600" i="1" dirty="0">
                <a:solidFill>
                  <a:srgbClr val="FFC000"/>
                </a:solidFill>
              </a:rPr>
              <a:t> на </a:t>
            </a:r>
            <a:r>
              <a:rPr lang="ru-RU" sz="2600" i="1" dirty="0" err="1">
                <a:solidFill>
                  <a:srgbClr val="FFC000"/>
                </a:solidFill>
              </a:rPr>
              <a:t>вірус</a:t>
            </a:r>
            <a:r>
              <a:rPr lang="ru-RU" sz="2600" i="1" dirty="0">
                <a:solidFill>
                  <a:srgbClr val="FFC000"/>
                </a:solidFill>
              </a:rPr>
              <a:t>. </a:t>
            </a:r>
            <a:r>
              <a:rPr lang="ru-RU" sz="2600" i="1" dirty="0" err="1">
                <a:solidFill>
                  <a:srgbClr val="FFC000"/>
                </a:solidFill>
              </a:rPr>
              <a:t>Виявилося</a:t>
            </a:r>
            <a:r>
              <a:rPr lang="ru-RU" sz="2600" i="1" dirty="0">
                <a:solidFill>
                  <a:srgbClr val="FFC000"/>
                </a:solidFill>
              </a:rPr>
              <a:t>, </a:t>
            </a:r>
            <a:r>
              <a:rPr lang="ru-RU" sz="2600" i="1" dirty="0" err="1">
                <a:solidFill>
                  <a:srgbClr val="FFC000"/>
                </a:solidFill>
              </a:rPr>
              <a:t>що</a:t>
            </a:r>
            <a:r>
              <a:rPr lang="ru-RU" sz="2600" i="1" dirty="0">
                <a:solidFill>
                  <a:srgbClr val="FFC000"/>
                </a:solidFill>
              </a:rPr>
              <a:t> </a:t>
            </a:r>
            <a:r>
              <a:rPr lang="ru-RU" sz="2600" i="1" dirty="0" err="1">
                <a:solidFill>
                  <a:srgbClr val="FFC000"/>
                </a:solidFill>
              </a:rPr>
              <a:t>тільки</a:t>
            </a:r>
            <a:r>
              <a:rPr lang="ru-RU" sz="2600" i="1" dirty="0">
                <a:solidFill>
                  <a:srgbClr val="FFC000"/>
                </a:solidFill>
              </a:rPr>
              <a:t> один </a:t>
            </a:r>
            <a:r>
              <a:rPr lang="ru-RU" sz="2600" i="1" dirty="0" err="1">
                <a:solidFill>
                  <a:srgbClr val="FFC000"/>
                </a:solidFill>
              </a:rPr>
              <a:t>багатогранник</a:t>
            </a:r>
            <a:r>
              <a:rPr lang="ru-RU" sz="2600" i="1" dirty="0">
                <a:solidFill>
                  <a:srgbClr val="FFC000"/>
                </a:solidFill>
              </a:rPr>
              <a:t> </a:t>
            </a:r>
            <a:r>
              <a:rPr lang="ru-RU" sz="2600" i="1" dirty="0" err="1">
                <a:solidFill>
                  <a:srgbClr val="FFC000"/>
                </a:solidFill>
              </a:rPr>
              <a:t>дає</a:t>
            </a:r>
            <a:r>
              <a:rPr lang="ru-RU" sz="2600" i="1" dirty="0">
                <a:solidFill>
                  <a:srgbClr val="FFC000"/>
                </a:solidFill>
              </a:rPr>
              <a:t> точно </a:t>
            </a:r>
            <a:r>
              <a:rPr lang="ru-RU" sz="2600" i="1" dirty="0" err="1">
                <a:solidFill>
                  <a:srgbClr val="FFC000"/>
                </a:solidFill>
              </a:rPr>
              <a:t>таку</a:t>
            </a:r>
            <a:r>
              <a:rPr lang="ru-RU" sz="2600" i="1" dirty="0">
                <a:solidFill>
                  <a:srgbClr val="FFC000"/>
                </a:solidFill>
              </a:rPr>
              <a:t> ж </a:t>
            </a:r>
            <a:r>
              <a:rPr lang="ru-RU" sz="2600" i="1" dirty="0" err="1">
                <a:solidFill>
                  <a:srgbClr val="FFC000"/>
                </a:solidFill>
              </a:rPr>
              <a:t>тінь</a:t>
            </a:r>
            <a:r>
              <a:rPr lang="ru-RU" sz="2600" i="1" dirty="0">
                <a:solidFill>
                  <a:srgbClr val="FFC000"/>
                </a:solidFill>
              </a:rPr>
              <a:t> – </a:t>
            </a:r>
            <a:r>
              <a:rPr lang="ru-RU" sz="2600" i="1" dirty="0" err="1">
                <a:solidFill>
                  <a:srgbClr val="FFC000"/>
                </a:solidFill>
              </a:rPr>
              <a:t>ікосаедр</a:t>
            </a:r>
            <a:r>
              <a:rPr lang="ru-RU" sz="2600" i="1" dirty="0">
                <a:solidFill>
                  <a:srgbClr val="FFC000"/>
                </a:solidFill>
              </a:rPr>
              <a:t>.</a:t>
            </a:r>
            <a:endParaRPr lang="ru-RU" sz="2600" dirty="0">
              <a:solidFill>
                <a:srgbClr val="FFC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9806" y="817340"/>
            <a:ext cx="3848596" cy="333174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3153" y="4272012"/>
            <a:ext cx="3720666" cy="2553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0877584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60648"/>
            <a:ext cx="9073008" cy="864096"/>
          </a:xfrm>
        </p:spPr>
        <p:txBody>
          <a:bodyPr>
            <a:normAutofit fontScale="90000"/>
          </a:bodyPr>
          <a:lstStyle/>
          <a:p>
            <a:r>
              <a:rPr lang="ru-RU" sz="2700" dirty="0" err="1" smtClean="0">
                <a:solidFill>
                  <a:srgbClr val="FFC000"/>
                </a:solidFill>
                <a:effectLst/>
              </a:rPr>
              <a:t>Сучасна</a:t>
            </a:r>
            <a:r>
              <a:rPr lang="ru-RU" sz="2700" dirty="0" smtClean="0">
                <a:solidFill>
                  <a:srgbClr val="FFC000"/>
                </a:solidFill>
                <a:effectLst/>
              </a:rPr>
              <a:t> </a:t>
            </a:r>
            <a:r>
              <a:rPr lang="ru-RU" sz="2700" dirty="0" err="1">
                <a:solidFill>
                  <a:srgbClr val="FFC000"/>
                </a:solidFill>
                <a:effectLst/>
              </a:rPr>
              <a:t>архітектура</a:t>
            </a:r>
            <a:r>
              <a:rPr lang="ru-RU" sz="2700" dirty="0">
                <a:solidFill>
                  <a:srgbClr val="FFC000"/>
                </a:solidFill>
                <a:effectLst/>
              </a:rPr>
              <a:t> не </a:t>
            </a:r>
            <a:r>
              <a:rPr lang="ru-RU" sz="2700" dirty="0" err="1">
                <a:solidFill>
                  <a:srgbClr val="FFC000"/>
                </a:solidFill>
                <a:effectLst/>
              </a:rPr>
              <a:t>обійшла</a:t>
            </a:r>
            <a:r>
              <a:rPr lang="ru-RU" sz="2700" dirty="0">
                <a:solidFill>
                  <a:srgbClr val="FFC000"/>
                </a:solidFill>
                <a:effectLst/>
              </a:rPr>
              <a:t> </a:t>
            </a:r>
            <a:r>
              <a:rPr lang="ru-RU" sz="2700" dirty="0" err="1">
                <a:solidFill>
                  <a:srgbClr val="FFC000"/>
                </a:solidFill>
                <a:effectLst/>
              </a:rPr>
              <a:t>увагою</a:t>
            </a:r>
            <a:r>
              <a:rPr lang="ru-RU" sz="2700" dirty="0">
                <a:solidFill>
                  <a:srgbClr val="FFC000"/>
                </a:solidFill>
                <a:effectLst/>
              </a:rPr>
              <a:t> </a:t>
            </a:r>
            <a:r>
              <a:rPr lang="ru-RU" sz="2700" dirty="0" err="1" smtClean="0">
                <a:solidFill>
                  <a:srgbClr val="FFC000"/>
                </a:solidFill>
                <a:effectLst/>
              </a:rPr>
              <a:t>різноманіття</a:t>
            </a:r>
            <a:r>
              <a:rPr lang="ru-RU" sz="2700" dirty="0">
                <a:solidFill>
                  <a:srgbClr val="FFC000"/>
                </a:solidFill>
                <a:effectLst/>
              </a:rPr>
              <a:t/>
            </a:r>
            <a:br>
              <a:rPr lang="ru-RU" sz="2700" dirty="0">
                <a:solidFill>
                  <a:srgbClr val="FFC000"/>
                </a:solidFill>
                <a:effectLst/>
              </a:rPr>
            </a:br>
            <a:r>
              <a:rPr lang="ru-RU" sz="2700" dirty="0" smtClean="0">
                <a:solidFill>
                  <a:srgbClr val="FFC000"/>
                </a:solidFill>
                <a:effectLst/>
              </a:rPr>
              <a:t>форм </a:t>
            </a:r>
            <a:r>
              <a:rPr lang="ru-RU" sz="2700" dirty="0" err="1">
                <a:solidFill>
                  <a:srgbClr val="FFC000"/>
                </a:solidFill>
                <a:effectLst/>
              </a:rPr>
              <a:t>многогранників</a:t>
            </a:r>
            <a:r>
              <a:rPr lang="ru-RU" sz="2700" dirty="0">
                <a:solidFill>
                  <a:srgbClr val="FFC000"/>
                </a:solidFill>
                <a:effectLst/>
              </a:rPr>
              <a:t>. </a:t>
            </a:r>
            <a:r>
              <a:rPr lang="ru-RU" sz="2700" dirty="0" err="1">
                <a:solidFill>
                  <a:srgbClr val="FFC000"/>
                </a:solidFill>
                <a:effectLst/>
              </a:rPr>
              <a:t>Будівель-багатогранників</a:t>
            </a:r>
            <a:r>
              <a:rPr lang="ru-RU" sz="2700" dirty="0">
                <a:solidFill>
                  <a:srgbClr val="FFC000"/>
                </a:solidFill>
                <a:effectLst/>
              </a:rPr>
              <a:t> </a:t>
            </a:r>
            <a:r>
              <a:rPr lang="ru-RU" sz="2700" dirty="0" err="1">
                <a:solidFill>
                  <a:srgbClr val="FFC000"/>
                </a:solidFill>
                <a:effectLst/>
              </a:rPr>
              <a:t>нескінченно</a:t>
            </a:r>
            <a:r>
              <a:rPr lang="ru-RU" sz="2700" dirty="0">
                <a:solidFill>
                  <a:srgbClr val="FFC000"/>
                </a:solidFill>
                <a:effectLst/>
              </a:rPr>
              <a:t> </a:t>
            </a:r>
            <a:r>
              <a:rPr lang="ru-RU" sz="2700" dirty="0" err="1" smtClean="0">
                <a:solidFill>
                  <a:srgbClr val="FFC000"/>
                </a:solidFill>
                <a:effectLst/>
              </a:rPr>
              <a:t>багато</a:t>
            </a:r>
            <a:r>
              <a:rPr lang="ru-RU" sz="2700" dirty="0" smtClean="0">
                <a:solidFill>
                  <a:srgbClr val="FFC000"/>
                </a:solidFill>
                <a:effectLst/>
              </a:rPr>
              <a:t>. </a:t>
            </a:r>
            <a:br>
              <a:rPr lang="ru-RU" sz="2700" dirty="0" smtClean="0">
                <a:solidFill>
                  <a:srgbClr val="FFC000"/>
                </a:solidFill>
                <a:effectLst/>
              </a:rPr>
            </a:br>
            <a:r>
              <a:rPr lang="ru-RU" sz="2700" dirty="0">
                <a:solidFill>
                  <a:srgbClr val="FFC000"/>
                </a:solidFill>
                <a:effectLst/>
              </a:rPr>
              <a:t> </a:t>
            </a:r>
            <a:r>
              <a:rPr lang="ru-RU" sz="2700" dirty="0" smtClean="0">
                <a:solidFill>
                  <a:srgbClr val="FFC000"/>
                </a:solidFill>
                <a:effectLst/>
              </a:rPr>
              <a:t>                 </a:t>
            </a:r>
            <a:endParaRPr lang="ru-RU" sz="2700" dirty="0">
              <a:solidFill>
                <a:srgbClr val="FFC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645741"/>
            <a:ext cx="8784976" cy="5157192"/>
          </a:xfrm>
        </p:spPr>
      </p:pic>
      <p:sp>
        <p:nvSpPr>
          <p:cNvPr id="5" name="TextBox 4"/>
          <p:cNvSpPr txBox="1"/>
          <p:nvPr/>
        </p:nvSpPr>
        <p:spPr>
          <a:xfrm>
            <a:off x="1763688" y="1184076"/>
            <a:ext cx="64807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solidFill>
                  <a:srgbClr val="FFC000"/>
                </a:solidFill>
              </a:rPr>
              <a:t>    </a:t>
            </a:r>
            <a:r>
              <a:rPr lang="ru-RU" sz="2200" b="1" i="1" dirty="0" smtClean="0">
                <a:solidFill>
                  <a:srgbClr val="FFC000"/>
                </a:solidFill>
              </a:rPr>
              <a:t>У </a:t>
            </a:r>
            <a:r>
              <a:rPr lang="ru-RU" sz="2200" b="1" i="1" dirty="0" err="1">
                <a:solidFill>
                  <a:srgbClr val="FFC000"/>
                </a:solidFill>
              </a:rPr>
              <a:t>Лондоні</a:t>
            </a:r>
            <a:r>
              <a:rPr lang="ru-RU" sz="2200" b="1" i="1" dirty="0">
                <a:solidFill>
                  <a:srgbClr val="FFC000"/>
                </a:solidFill>
              </a:rPr>
              <a:t> - </a:t>
            </a:r>
            <a:r>
              <a:rPr lang="ru-RU" sz="2200" b="1" i="1" dirty="0" err="1">
                <a:solidFill>
                  <a:srgbClr val="FFC000"/>
                </a:solidFill>
              </a:rPr>
              <a:t>будівля-багатогранник</a:t>
            </a:r>
            <a:r>
              <a:rPr lang="ru-RU" sz="2200" b="1" i="1" dirty="0">
                <a:solidFill>
                  <a:srgbClr val="FFC000"/>
                </a:solidFill>
              </a:rPr>
              <a:t> </a:t>
            </a:r>
            <a:endParaRPr lang="ru-RU" sz="2200" b="1" i="1" dirty="0"/>
          </a:p>
        </p:txBody>
      </p:sp>
    </p:spTree>
    <p:extLst>
      <p:ext uri="{BB962C8B-B14F-4D97-AF65-F5344CB8AC3E}">
        <p14:creationId xmlns:p14="http://schemas.microsoft.com/office/powerpoint/2010/main" val="215288951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913"/>
            <a:ext cx="8229600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24744"/>
            <a:ext cx="4860032" cy="5733256"/>
          </a:xfrm>
        </p:spPr>
      </p:pic>
      <p:sp>
        <p:nvSpPr>
          <p:cNvPr id="4" name="TextBox 3"/>
          <p:cNvSpPr txBox="1"/>
          <p:nvPr/>
        </p:nvSpPr>
        <p:spPr>
          <a:xfrm>
            <a:off x="395536" y="451297"/>
            <a:ext cx="79208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			</a:t>
            </a:r>
            <a:r>
              <a:rPr lang="ru-RU" b="1" dirty="0" err="1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Вілла-багатогранник</a:t>
            </a:r>
            <a:endParaRPr lang="ru-RU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8127" y="3565004"/>
            <a:ext cx="3625242" cy="322309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1124744"/>
            <a:ext cx="3873400" cy="2312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97523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ctrTitle"/>
          </p:nvPr>
        </p:nvSpPr>
        <p:spPr>
          <a:xfrm flipV="1">
            <a:off x="467544" y="116632"/>
            <a:ext cx="7672366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8" name="Подзаголовок 7"/>
          <p:cNvSpPr>
            <a:spLocks noGrp="1"/>
          </p:cNvSpPr>
          <p:nvPr>
            <p:ph type="subTitle" idx="1"/>
          </p:nvPr>
        </p:nvSpPr>
        <p:spPr>
          <a:xfrm>
            <a:off x="440284" y="836712"/>
            <a:ext cx="8062912" cy="1214422"/>
          </a:xfrm>
        </p:spPr>
        <p:txBody>
          <a:bodyPr/>
          <a:lstStyle/>
          <a:p>
            <a:pPr algn="ctr"/>
            <a:endParaRPr lang="uk-UA" sz="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endParaRPr lang="uk-UA" sz="5000" dirty="0" smtClean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/>
            <a:r>
              <a:rPr lang="uk-UA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ДЯКУЄМО </a:t>
            </a:r>
            <a:r>
              <a:rPr lang="uk-UA" sz="5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 ПЕРЕГЛЯД</a:t>
            </a:r>
            <a:endParaRPr lang="ru-RU" sz="5000" b="1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67544" y="1628800"/>
            <a:ext cx="7128792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endParaRPr lang="uk-UA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uk-UA" sz="54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</a:t>
            </a:r>
          </a:p>
          <a:p>
            <a:pPr algn="ctr"/>
            <a:endParaRPr lang="uk-UA" sz="54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uk-UA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КІНЕЦЬ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 spd="slow">
    <p:newsflash/>
    <p:sndAc>
      <p:stSnd>
        <p:snd r:embed="rId2" name="applaus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3643306" cy="6858000"/>
          </a:xfrm>
        </p:spPr>
        <p:txBody>
          <a:bodyPr>
            <a:norm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uk-UA" sz="3200" dirty="0" smtClean="0">
                <a:solidFill>
                  <a:srgbClr val="FFFF00"/>
                </a:solidFill>
              </a:rPr>
              <a:t>Многогранник-геометричне тіло, яке складається з скінченних кількостей плоских многокутників.</a:t>
            </a:r>
            <a:br>
              <a:rPr lang="uk-UA" sz="3200" dirty="0" smtClean="0">
                <a:solidFill>
                  <a:srgbClr val="FFFF00"/>
                </a:solidFill>
              </a:rPr>
            </a:br>
            <a:r>
              <a:rPr lang="uk-UA" sz="2700" dirty="0" smtClean="0">
                <a:solidFill>
                  <a:srgbClr val="FFFF00"/>
                </a:solidFill>
              </a:rPr>
              <a:t>Многогранників є декілька видів:</a:t>
            </a:r>
            <a:br>
              <a:rPr lang="uk-UA" sz="2700" dirty="0" smtClean="0">
                <a:solidFill>
                  <a:srgbClr val="FFFF00"/>
                </a:solidFill>
              </a:rPr>
            </a:br>
            <a:r>
              <a:rPr lang="uk-UA" sz="2700" dirty="0" smtClean="0">
                <a:solidFill>
                  <a:srgbClr val="FFFF00"/>
                </a:solidFill>
              </a:rPr>
              <a:t>1)Призма;</a:t>
            </a:r>
            <a:br>
              <a:rPr lang="uk-UA" sz="2700" dirty="0" smtClean="0">
                <a:solidFill>
                  <a:srgbClr val="FFFF00"/>
                </a:solidFill>
              </a:rPr>
            </a:br>
            <a:r>
              <a:rPr lang="uk-UA" sz="2700" dirty="0" smtClean="0">
                <a:solidFill>
                  <a:srgbClr val="FFFF00"/>
                </a:solidFill>
              </a:rPr>
              <a:t>2)Паралелепіпед;</a:t>
            </a:r>
            <a:br>
              <a:rPr lang="uk-UA" sz="2700" dirty="0" smtClean="0">
                <a:solidFill>
                  <a:srgbClr val="FFFF00"/>
                </a:solidFill>
              </a:rPr>
            </a:br>
            <a:r>
              <a:rPr lang="uk-UA" sz="2700" dirty="0" smtClean="0">
                <a:solidFill>
                  <a:srgbClr val="FFFF00"/>
                </a:solidFill>
              </a:rPr>
              <a:t>3)Піраміда.</a:t>
            </a:r>
            <a:r>
              <a:rPr lang="uk-UA" sz="2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  <a:t/>
            </a:r>
            <a:br>
              <a:rPr lang="uk-UA" sz="2000" dirty="0" smtClean="0">
                <a:solidFill>
                  <a:schemeClr val="accent1">
                    <a:tint val="83000"/>
                    <a:satMod val="150000"/>
                  </a:schemeClr>
                </a:solidFill>
              </a:rPr>
            </a:br>
            <a:endParaRPr lang="ru-RU" sz="2000" dirty="0">
              <a:solidFill>
                <a:schemeClr val="accent1">
                  <a:tint val="83000"/>
                  <a:satMod val="150000"/>
                </a:schemeClr>
              </a:solidFill>
            </a:endParaRPr>
          </a:p>
        </p:txBody>
      </p:sp>
      <p:pic>
        <p:nvPicPr>
          <p:cNvPr id="15362" name="Содержимое 3" descr="0007-007-Parallelepiped.jpg"/>
          <p:cNvPicPr>
            <a:picLocks noGrp="1" noChangeAspect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3716908" y="1700808"/>
            <a:ext cx="5427092" cy="4235168"/>
          </a:xfrm>
        </p:spPr>
      </p:pic>
    </p:spTree>
  </p:cSld>
  <p:clrMapOvr>
    <a:masterClrMapping/>
  </p:clrMapOvr>
  <p:transition>
    <p:dissolve/>
    <p:sndAc>
      <p:stSnd>
        <p:snd r:embed="rId2" name="chimes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50" y="6338"/>
            <a:ext cx="3929058" cy="6845324"/>
          </a:xfrm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pPr marL="484632" indent="0" eaLnBrk="1" fontAlgn="auto" hangingPunct="1">
              <a:spcAft>
                <a:spcPts val="0"/>
              </a:spcAft>
              <a:defRPr/>
            </a:pPr>
            <a:r>
              <a:rPr lang="uk-UA" sz="2400" dirty="0" smtClean="0">
                <a:solidFill>
                  <a:srgbClr val="FFFF00"/>
                </a:solidFill>
                <a:effectLst/>
              </a:rPr>
              <a:t>П</a:t>
            </a:r>
            <a:r>
              <a:rPr lang="uk-UA" sz="2400" dirty="0">
                <a:solidFill>
                  <a:srgbClr val="FFFF00"/>
                </a:solidFill>
                <a:effectLst/>
              </a:rPr>
              <a:t>РИЗМА-многогранник, який складається із 2 плоских многокутників, що розташовані на паралельних площинах і суміщаються паралельним переносом та відрізків, що сполучають відповідні </a:t>
            </a:r>
            <a:r>
              <a:rPr lang="uk-UA" sz="2400" dirty="0" smtClean="0">
                <a:solidFill>
                  <a:srgbClr val="FFFF00"/>
                </a:solidFill>
                <a:effectLst/>
              </a:rPr>
              <a:t>точки многокутників.</a:t>
            </a:r>
            <a: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  <a:t/>
            </a:r>
            <a:br>
              <a:rPr lang="uk-UA" sz="2400" dirty="0" smtClean="0">
                <a:solidFill>
                  <a:schemeClr val="bg1">
                    <a:lumMod val="95000"/>
                    <a:lumOff val="5000"/>
                  </a:schemeClr>
                </a:solidFill>
                <a:effectLst/>
              </a:rPr>
            </a:br>
            <a:endParaRPr lang="ru-RU" sz="2400" dirty="0">
              <a:solidFill>
                <a:schemeClr val="bg1">
                  <a:lumMod val="95000"/>
                  <a:lumOff val="5000"/>
                </a:schemeClr>
              </a:solidFill>
              <a:effectLst/>
            </a:endParaRPr>
          </a:p>
        </p:txBody>
      </p:sp>
      <p:pic>
        <p:nvPicPr>
          <p:cNvPr id="16386" name="Picture 5" descr="prism_by_hex13"/>
          <p:cNvPicPr>
            <a:picLocks noGrp="1" noChangeAspect="1" noChangeArrowheads="1"/>
          </p:cNvPicPr>
          <p:nvPr>
            <p:ph idx="4294967295"/>
          </p:nvPr>
        </p:nvPicPr>
        <p:blipFill>
          <a:blip r:embed="rId3"/>
          <a:srcRect/>
          <a:stretch>
            <a:fillRect/>
          </a:stretch>
        </p:blipFill>
        <p:spPr>
          <a:xfrm>
            <a:off x="3685227" y="116632"/>
            <a:ext cx="5343365" cy="3168352"/>
          </a:xfrm>
        </p:spPr>
      </p:pic>
      <p:pic>
        <p:nvPicPr>
          <p:cNvPr id="16387" name="Picture 9" descr="234703_html_m7f3ec6d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24300" y="3429000"/>
            <a:ext cx="5040188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  <p:sndAc>
      <p:stSnd>
        <p:snd r:embed="rId2" name="camera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63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-1587" y="-620"/>
            <a:ext cx="3059113" cy="6858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  <a:noAutofit/>
          </a:bodyPr>
          <a:lstStyle/>
          <a:p>
            <a:pPr eaLnBrk="1" hangingPunct="1"/>
            <a:r>
              <a:rPr lang="uk-UA" sz="1400" dirty="0" smtClean="0">
                <a:ln>
                  <a:noFill/>
                </a:ln>
                <a:effectLst/>
                <a:latin typeface="Arial" charset="0"/>
              </a:rPr>
              <a:t>     </a:t>
            </a:r>
            <a:r>
              <a:rPr lang="uk-UA" sz="1600" dirty="0" smtClean="0">
                <a:ln>
                  <a:noFill/>
                </a:ln>
                <a:effectLst/>
                <a:latin typeface="Arial" charset="0"/>
              </a:rPr>
              <a:t>  </a:t>
            </a:r>
            <a:r>
              <a:rPr lang="uk-UA" sz="1600" i="1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Найчастіше призма зустрічається нам в побуті.</a:t>
            </a:r>
            <a:br>
              <a:rPr lang="uk-UA" sz="1600" i="1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uk-UA" sz="1600" i="1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Наприклад: колонки від комп'ютера</a:t>
            </a:r>
            <a:r>
              <a:rPr lang="uk-UA" sz="1600" i="1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, системний блок, холодильник, пральна машинка, шафа,тумбочка, гайка, олівець, і багато чого іншого.</a:t>
            </a:r>
            <a:br>
              <a:rPr lang="uk-UA" sz="1600" i="1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1600" i="1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 ви помічали, що коли ми їмо торт то його кусочок також призма? Також всім відомий Кубик </a:t>
            </a:r>
            <a:r>
              <a:rPr lang="uk-UA" sz="1600" i="1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Рубі</a:t>
            </a:r>
            <a:r>
              <a:rPr lang="uk-UA" sz="1600" i="1" dirty="0" err="1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к</a:t>
            </a:r>
            <a:r>
              <a:rPr lang="uk-UA" sz="1600" i="1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а</a:t>
            </a:r>
            <a:r>
              <a:rPr lang="uk-UA" sz="1600" i="1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  <a:br>
              <a:rPr lang="uk-UA" sz="1600" i="1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1600" i="1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Дуже часто призма ще використовуються в архітектурі.</a:t>
            </a:r>
            <a:br>
              <a:rPr lang="uk-UA" sz="1600" i="1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1600" i="1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 в таких науках </a:t>
            </a:r>
            <a:r>
              <a:rPr lang="uk-UA" sz="1600" i="1" dirty="0" err="1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науках</a:t>
            </a:r>
            <a:r>
              <a:rPr lang="uk-UA" sz="1600" i="1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таких</a:t>
            </a:r>
            <a:br>
              <a:rPr lang="uk-UA" sz="1600" i="1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uk-UA" sz="1600" i="1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як: Біологія, Фізика, Хімія</a:t>
            </a:r>
            <a:r>
              <a:rPr lang="uk-UA" sz="1400" i="1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/>
            </a:r>
            <a:br>
              <a:rPr lang="uk-UA" sz="1400" i="1" dirty="0" smtClean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endParaRPr lang="ru-RU" sz="1400" i="1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7410" name="Rectangle 3"/>
          <p:cNvSpPr>
            <a:spLocks noGrp="1"/>
          </p:cNvSpPr>
          <p:nvPr>
            <p:ph type="body" idx="4294967295"/>
          </p:nvPr>
        </p:nvSpPr>
        <p:spPr>
          <a:xfrm>
            <a:off x="3059113" y="0"/>
            <a:ext cx="6084887" cy="68580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17411" name="Picture 5" descr="25169_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2363" y="0"/>
            <a:ext cx="2160587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Picture 6" descr="142960844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113" y="0"/>
            <a:ext cx="1920875" cy="1489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Picture 7" descr="electrolux_ewf_1286_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92950" y="0"/>
            <a:ext cx="2051050" cy="1484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4" name="Picture 8" descr="shkaf_kombi_100kdl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059113" y="1484313"/>
            <a:ext cx="1931987" cy="1449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9" descr="21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932363" y="1484313"/>
            <a:ext cx="1874837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10" descr="1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804025" y="1484313"/>
            <a:ext cx="2339975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11" descr="d654762e7874944119b05fde943f5f01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3067621" y="2907283"/>
            <a:ext cx="2017712" cy="1439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20" name="Picture 12" descr="picture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111750" y="2924175"/>
            <a:ext cx="2232025" cy="1441450"/>
          </a:xfrm>
          <a:prstGeom prst="rect">
            <a:avLst/>
          </a:prstGeom>
          <a:noFill/>
        </p:spPr>
      </p:pic>
      <p:pic>
        <p:nvPicPr>
          <p:cNvPr id="17421" name="Picture 13" descr="6901c3630c7c656fad3c0f3b71eaf8c0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308850" y="2924175"/>
            <a:ext cx="1835150" cy="1441450"/>
          </a:xfrm>
          <a:prstGeom prst="rect">
            <a:avLst/>
          </a:prstGeom>
          <a:noFill/>
        </p:spPr>
      </p:pic>
      <p:pic>
        <p:nvPicPr>
          <p:cNvPr id="17422" name="Picture 14" descr="blade06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3059113" y="4365625"/>
            <a:ext cx="2017712" cy="2492375"/>
          </a:xfrm>
          <a:prstGeom prst="rect">
            <a:avLst/>
          </a:prstGeom>
          <a:noFill/>
        </p:spPr>
      </p:pic>
      <p:pic>
        <p:nvPicPr>
          <p:cNvPr id="17423" name="Picture 15" descr="Dichroic_filters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5076825" y="4365625"/>
            <a:ext cx="1584325" cy="1150938"/>
          </a:xfrm>
          <a:prstGeom prst="rect">
            <a:avLst/>
          </a:prstGeom>
          <a:noFill/>
        </p:spPr>
      </p:pic>
      <p:pic>
        <p:nvPicPr>
          <p:cNvPr id="17424" name="Picture 16" descr="prism_by_hex13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6659563" y="4365625"/>
            <a:ext cx="1368425" cy="1150938"/>
          </a:xfrm>
          <a:prstGeom prst="rect">
            <a:avLst/>
          </a:prstGeom>
          <a:noFill/>
        </p:spPr>
      </p:pic>
      <p:pic>
        <p:nvPicPr>
          <p:cNvPr id="17425" name="Picture 17" descr="1395175200_5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8027988" y="4365625"/>
            <a:ext cx="1116012" cy="1150938"/>
          </a:xfrm>
          <a:prstGeom prst="rect">
            <a:avLst/>
          </a:prstGeom>
          <a:noFill/>
        </p:spPr>
      </p:pic>
      <p:pic>
        <p:nvPicPr>
          <p:cNvPr id="17426" name="Picture 18" descr="maxresdefault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5076825" y="5516563"/>
            <a:ext cx="4067175" cy="1341437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zoom dir="in"/>
    <p:sndAc>
      <p:stSnd>
        <p:snd r:embed="rId2" name="drumroll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0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076825" y="0"/>
            <a:ext cx="4067175" cy="6858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4643438" cy="6858000"/>
          </a:xfrm>
        </p:spPr>
        <p:txBody>
          <a:bodyPr/>
          <a:lstStyle/>
          <a:p>
            <a:pPr algn="ctr"/>
            <a:r>
              <a:rPr lang="ru-RU" sz="1300" dirty="0" smtClean="0"/>
              <a:t>       </a:t>
            </a:r>
          </a:p>
          <a:p>
            <a:pPr algn="ctr"/>
            <a:r>
              <a:rPr lang="ru-RU" sz="1400" b="1" dirty="0">
                <a:solidFill>
                  <a:srgbClr val="FFFF00"/>
                </a:solidFill>
              </a:rPr>
              <a:t>У</a:t>
            </a:r>
            <a:r>
              <a:rPr lang="ru-RU" sz="1400" b="1" dirty="0" smtClean="0">
                <a:solidFill>
                  <a:srgbClr val="FFFF00"/>
                </a:solidFill>
              </a:rPr>
              <a:t> </a:t>
            </a:r>
            <a:r>
              <a:rPr lang="ru-RU" sz="1400" b="1" dirty="0" err="1" smtClean="0">
                <a:solidFill>
                  <a:srgbClr val="FFFF00"/>
                </a:solidFill>
              </a:rPr>
              <a:t>формі</a:t>
            </a:r>
            <a:r>
              <a:rPr lang="ru-RU" sz="1400" b="1" dirty="0" smtClean="0">
                <a:solidFill>
                  <a:srgbClr val="FFFF00"/>
                </a:solidFill>
              </a:rPr>
              <a:t> </a:t>
            </a:r>
            <a:r>
              <a:rPr lang="ru-RU" sz="1400" b="1" dirty="0" err="1" smtClean="0">
                <a:solidFill>
                  <a:srgbClr val="FFFF00"/>
                </a:solidFill>
              </a:rPr>
              <a:t>геометричного</a:t>
            </a:r>
            <a:r>
              <a:rPr lang="ru-RU" sz="1400" b="1" dirty="0" smtClean="0">
                <a:solidFill>
                  <a:srgbClr val="FFFF00"/>
                </a:solidFill>
              </a:rPr>
              <a:t> </a:t>
            </a:r>
            <a:r>
              <a:rPr lang="ru-RU" sz="1400" b="1" dirty="0" err="1" smtClean="0">
                <a:solidFill>
                  <a:srgbClr val="FFFF00"/>
                </a:solidFill>
              </a:rPr>
              <a:t>тіла</a:t>
            </a:r>
            <a:r>
              <a:rPr lang="ru-RU" sz="1400" b="1" dirty="0" smtClean="0">
                <a:solidFill>
                  <a:srgbClr val="FFFF00"/>
                </a:solidFill>
              </a:rPr>
              <a:t> — </a:t>
            </a:r>
            <a:r>
              <a:rPr lang="ru-RU" sz="1400" b="1" dirty="0" err="1" smtClean="0">
                <a:solidFill>
                  <a:srgbClr val="FFFF00"/>
                </a:solidFill>
              </a:rPr>
              <a:t>призми</a:t>
            </a:r>
            <a:r>
              <a:rPr lang="ru-RU" sz="1400" b="1" dirty="0" smtClean="0">
                <a:solidFill>
                  <a:srgbClr val="FFFF00"/>
                </a:solidFill>
              </a:rPr>
              <a:t>, </a:t>
            </a:r>
            <a:r>
              <a:rPr lang="ru-RU" sz="1400" b="1" dirty="0" err="1" smtClean="0">
                <a:solidFill>
                  <a:srgbClr val="FFFF00"/>
                </a:solidFill>
              </a:rPr>
              <a:t>що</a:t>
            </a:r>
            <a:r>
              <a:rPr lang="ru-RU" sz="1400" b="1" dirty="0" smtClean="0">
                <a:solidFill>
                  <a:srgbClr val="FFFF00"/>
                </a:solidFill>
              </a:rPr>
              <a:t> </a:t>
            </a:r>
            <a:r>
              <a:rPr lang="ru-RU" sz="1400" b="1" dirty="0" err="1" smtClean="0">
                <a:solidFill>
                  <a:srgbClr val="FFFF00"/>
                </a:solidFill>
              </a:rPr>
              <a:t>має</a:t>
            </a:r>
            <a:r>
              <a:rPr lang="ru-RU" sz="1400" b="1" dirty="0" smtClean="0">
                <a:solidFill>
                  <a:srgbClr val="FFFF00"/>
                </a:solidFill>
              </a:rPr>
              <a:t> </a:t>
            </a:r>
            <a:r>
              <a:rPr lang="ru-RU" sz="1400" b="1" dirty="0" err="1" smtClean="0">
                <a:solidFill>
                  <a:srgbClr val="FFFF00"/>
                </a:solidFill>
              </a:rPr>
              <a:t>плоскі</a:t>
            </a:r>
            <a:r>
              <a:rPr lang="ru-RU" sz="1400" b="1" dirty="0" smtClean="0">
                <a:solidFill>
                  <a:srgbClr val="FFFF00"/>
                </a:solidFill>
              </a:rPr>
              <a:t> </a:t>
            </a:r>
            <a:r>
              <a:rPr lang="ru-RU" sz="1400" b="1" dirty="0" err="1" smtClean="0">
                <a:solidFill>
                  <a:srgbClr val="FFFF00"/>
                </a:solidFill>
              </a:rPr>
              <a:t>поліровані</a:t>
            </a:r>
            <a:r>
              <a:rPr lang="ru-RU" sz="1400" b="1" dirty="0" smtClean="0">
                <a:solidFill>
                  <a:srgbClr val="FFFF00"/>
                </a:solidFill>
              </a:rPr>
              <a:t> </a:t>
            </a:r>
            <a:r>
              <a:rPr lang="ru-RU" sz="1400" b="1" dirty="0" err="1" smtClean="0">
                <a:solidFill>
                  <a:srgbClr val="FFFF00"/>
                </a:solidFill>
              </a:rPr>
              <a:t>грані</a:t>
            </a:r>
            <a:r>
              <a:rPr lang="ru-RU" sz="1400" b="1" dirty="0" smtClean="0">
                <a:solidFill>
                  <a:srgbClr val="FFFF00"/>
                </a:solidFill>
              </a:rPr>
              <a:t>, через </a:t>
            </a:r>
            <a:r>
              <a:rPr lang="ru-RU" sz="1400" b="1" dirty="0" err="1" smtClean="0">
                <a:solidFill>
                  <a:srgbClr val="FFFF00"/>
                </a:solidFill>
              </a:rPr>
              <a:t>які</a:t>
            </a:r>
            <a:r>
              <a:rPr lang="ru-RU" sz="1400" b="1" dirty="0" smtClean="0">
                <a:solidFill>
                  <a:srgbClr val="FFFF00"/>
                </a:solidFill>
              </a:rPr>
              <a:t> входить і </a:t>
            </a:r>
            <a:r>
              <a:rPr lang="ru-RU" sz="1400" b="1" dirty="0" err="1" smtClean="0">
                <a:solidFill>
                  <a:srgbClr val="FFFF00"/>
                </a:solidFill>
              </a:rPr>
              <a:t>виходить</a:t>
            </a:r>
            <a:r>
              <a:rPr lang="ru-RU" sz="1400" b="1" dirty="0" smtClean="0">
                <a:solidFill>
                  <a:srgbClr val="FFFF00"/>
                </a:solidFill>
              </a:rPr>
              <a:t> </a:t>
            </a:r>
            <a:r>
              <a:rPr lang="ru-RU" sz="1400" b="1" dirty="0" err="1" smtClean="0">
                <a:solidFill>
                  <a:srgbClr val="FFFF00"/>
                </a:solidFill>
              </a:rPr>
              <a:t>світло</a:t>
            </a:r>
            <a:r>
              <a:rPr lang="ru-RU" sz="1400" b="1" dirty="0" smtClean="0">
                <a:solidFill>
                  <a:srgbClr val="FFFF00"/>
                </a:solidFill>
              </a:rPr>
              <a:t>. </a:t>
            </a:r>
            <a:r>
              <a:rPr lang="ru-RU" sz="1400" b="1" dirty="0" err="1" smtClean="0">
                <a:solidFill>
                  <a:srgbClr val="FFFF00"/>
                </a:solidFill>
              </a:rPr>
              <a:t>Світло</a:t>
            </a:r>
            <a:r>
              <a:rPr lang="ru-RU" sz="1400" b="1" dirty="0" smtClean="0">
                <a:solidFill>
                  <a:srgbClr val="FFFF00"/>
                </a:solidFill>
              </a:rPr>
              <a:t> в </a:t>
            </a:r>
            <a:r>
              <a:rPr lang="ru-RU" sz="1400" b="1" dirty="0" err="1" smtClean="0">
                <a:solidFill>
                  <a:srgbClr val="FFFF00"/>
                </a:solidFill>
              </a:rPr>
              <a:t>призмі</a:t>
            </a:r>
            <a:r>
              <a:rPr lang="ru-RU" sz="1400" b="1" dirty="0" smtClean="0">
                <a:solidFill>
                  <a:srgbClr val="FFFF00"/>
                </a:solidFill>
              </a:rPr>
              <a:t> </a:t>
            </a:r>
            <a:r>
              <a:rPr lang="ru-RU" sz="1400" b="1" dirty="0" err="1" smtClean="0">
                <a:solidFill>
                  <a:srgbClr val="FFFF00"/>
                </a:solidFill>
              </a:rPr>
              <a:t>заломлюється</a:t>
            </a:r>
            <a:r>
              <a:rPr lang="ru-RU" sz="1400" b="1" dirty="0" smtClean="0">
                <a:solidFill>
                  <a:srgbClr val="FFFF00"/>
                </a:solidFill>
              </a:rPr>
              <a:t>. </a:t>
            </a:r>
            <a:r>
              <a:rPr lang="ru-RU" sz="1400" b="1" dirty="0" err="1" smtClean="0">
                <a:solidFill>
                  <a:srgbClr val="FFFF00"/>
                </a:solidFill>
              </a:rPr>
              <a:t>Найважливішою</a:t>
            </a:r>
            <a:r>
              <a:rPr lang="ru-RU" sz="1400" b="1" dirty="0" smtClean="0">
                <a:solidFill>
                  <a:srgbClr val="FFFF00"/>
                </a:solidFill>
              </a:rPr>
              <a:t> характеристикою </a:t>
            </a:r>
            <a:r>
              <a:rPr lang="ru-RU" sz="1400" b="1" dirty="0" err="1" smtClean="0">
                <a:solidFill>
                  <a:srgbClr val="FFFF00"/>
                </a:solidFill>
              </a:rPr>
              <a:t>призми</a:t>
            </a:r>
            <a:r>
              <a:rPr lang="ru-RU" sz="1400" b="1" dirty="0" smtClean="0">
                <a:solidFill>
                  <a:srgbClr val="FFFF00"/>
                </a:solidFill>
              </a:rPr>
              <a:t> є </a:t>
            </a:r>
            <a:r>
              <a:rPr lang="ru-RU" sz="1400" b="1" dirty="0" err="1" smtClean="0">
                <a:solidFill>
                  <a:srgbClr val="FFFF00"/>
                </a:solidFill>
              </a:rPr>
              <a:t>показник</a:t>
            </a:r>
            <a:r>
              <a:rPr lang="ru-RU" sz="1400" b="1" dirty="0" smtClean="0">
                <a:solidFill>
                  <a:srgbClr val="FFFF00"/>
                </a:solidFill>
              </a:rPr>
              <a:t> </a:t>
            </a:r>
            <a:r>
              <a:rPr lang="ru-RU" sz="1400" b="1" dirty="0" err="1" smtClean="0">
                <a:solidFill>
                  <a:srgbClr val="FFFF00"/>
                </a:solidFill>
              </a:rPr>
              <a:t>заломлення</a:t>
            </a:r>
            <a:r>
              <a:rPr lang="ru-RU" sz="1400" b="1" dirty="0" smtClean="0">
                <a:solidFill>
                  <a:srgbClr val="FFFF00"/>
                </a:solidFill>
              </a:rPr>
              <a:t> </a:t>
            </a:r>
            <a:r>
              <a:rPr lang="ru-RU" sz="1400" b="1" dirty="0" err="1" smtClean="0">
                <a:solidFill>
                  <a:srgbClr val="FFFF00"/>
                </a:solidFill>
              </a:rPr>
              <a:t>матеріалу</a:t>
            </a:r>
            <a:r>
              <a:rPr lang="ru-RU" sz="1400" b="1" dirty="0" smtClean="0">
                <a:solidFill>
                  <a:srgbClr val="FFFF00"/>
                </a:solidFill>
              </a:rPr>
              <a:t>, з </a:t>
            </a:r>
            <a:r>
              <a:rPr lang="ru-RU" sz="1400" b="1" dirty="0" err="1" smtClean="0">
                <a:solidFill>
                  <a:srgbClr val="FFFF00"/>
                </a:solidFill>
              </a:rPr>
              <a:t>якого</a:t>
            </a:r>
            <a:r>
              <a:rPr lang="ru-RU" sz="1400" b="1" dirty="0" smtClean="0">
                <a:solidFill>
                  <a:srgbClr val="FFFF00"/>
                </a:solidFill>
              </a:rPr>
              <a:t> вона </a:t>
            </a:r>
            <a:r>
              <a:rPr lang="ru-RU" sz="1400" b="1" dirty="0" err="1" smtClean="0">
                <a:solidFill>
                  <a:srgbClr val="FFFF00"/>
                </a:solidFill>
              </a:rPr>
              <a:t>виготовлена</a:t>
            </a:r>
            <a:r>
              <a:rPr lang="ru-RU" sz="1400" b="1" dirty="0" smtClean="0">
                <a:solidFill>
                  <a:srgbClr val="FFFF00"/>
                </a:solidFill>
              </a:rPr>
              <a:t>.</a:t>
            </a:r>
            <a:br>
              <a:rPr lang="ru-RU" sz="1400" b="1" dirty="0" smtClean="0">
                <a:solidFill>
                  <a:srgbClr val="FFFF00"/>
                </a:solidFill>
              </a:rPr>
            </a:br>
            <a:r>
              <a:rPr lang="ru-RU" sz="2600" b="1" dirty="0" smtClean="0">
                <a:hlinkClick r:id="rId3"/>
              </a:rPr>
              <a:t/>
            </a:r>
            <a:br>
              <a:rPr lang="ru-RU" sz="2600" b="1" dirty="0" smtClean="0">
                <a:hlinkClick r:id="rId3"/>
              </a:rPr>
            </a:b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2600" b="1" dirty="0" smtClean="0"/>
              <a:t/>
            </a:r>
            <a:br>
              <a:rPr lang="ru-RU" sz="2600" b="1" dirty="0" smtClean="0"/>
            </a:br>
            <a:r>
              <a:rPr lang="ru-RU" sz="1600" b="1" i="1" dirty="0" err="1" smtClean="0">
                <a:solidFill>
                  <a:srgbClr val="FFFF00"/>
                </a:solidFill>
              </a:rPr>
              <a:t>Виявляється,що</a:t>
            </a:r>
            <a:r>
              <a:rPr lang="ru-RU" sz="1600" b="1" i="1" dirty="0" smtClean="0">
                <a:solidFill>
                  <a:srgbClr val="FFFF00"/>
                </a:solidFill>
              </a:rPr>
              <a:t> </a:t>
            </a:r>
            <a:r>
              <a:rPr lang="ru-RU" sz="1600" b="1" i="1" dirty="0" err="1" smtClean="0">
                <a:solidFill>
                  <a:srgbClr val="FFFF00"/>
                </a:solidFill>
              </a:rPr>
              <a:t>сніжинка</a:t>
            </a:r>
            <a:r>
              <a:rPr lang="ru-RU" sz="1600" b="1" i="1" dirty="0" smtClean="0">
                <a:solidFill>
                  <a:srgbClr val="FFFF00"/>
                </a:solidFill>
              </a:rPr>
              <a:t> </a:t>
            </a:r>
            <a:r>
              <a:rPr lang="ru-RU" sz="1600" b="1" i="1" dirty="0" err="1" smtClean="0">
                <a:solidFill>
                  <a:srgbClr val="FFFF00"/>
                </a:solidFill>
              </a:rPr>
              <a:t>може</a:t>
            </a:r>
            <a:r>
              <a:rPr lang="ru-RU" sz="1600" b="1" i="1" dirty="0" smtClean="0">
                <a:solidFill>
                  <a:srgbClr val="FFFF00"/>
                </a:solidFill>
              </a:rPr>
              <a:t> </a:t>
            </a:r>
            <a:r>
              <a:rPr lang="ru-RU" sz="1600" b="1" i="1" dirty="0" err="1" smtClean="0">
                <a:solidFill>
                  <a:srgbClr val="FFFF00"/>
                </a:solidFill>
              </a:rPr>
              <a:t>прийняти</a:t>
            </a:r>
            <a:r>
              <a:rPr lang="ru-RU" sz="1600" b="1" i="1" dirty="0" smtClean="0">
                <a:solidFill>
                  <a:srgbClr val="FFFF00"/>
                </a:solidFill>
              </a:rPr>
              <a:t> форму </a:t>
            </a:r>
            <a:r>
              <a:rPr lang="ru-RU" sz="1600" b="1" i="1" dirty="0" err="1" smtClean="0">
                <a:solidFill>
                  <a:srgbClr val="FFFF00"/>
                </a:solidFill>
              </a:rPr>
              <a:t>шестигранної</a:t>
            </a:r>
            <a:r>
              <a:rPr lang="ru-RU" sz="1600" b="1" i="1" dirty="0" smtClean="0">
                <a:solidFill>
                  <a:srgbClr val="FFFF00"/>
                </a:solidFill>
              </a:rPr>
              <a:t> </a:t>
            </a:r>
            <a:r>
              <a:rPr lang="ru-RU" sz="1600" b="1" i="1" dirty="0" err="1" smtClean="0">
                <a:solidFill>
                  <a:srgbClr val="FFFF00"/>
                </a:solidFill>
              </a:rPr>
              <a:t>призми,але</a:t>
            </a:r>
            <a:r>
              <a:rPr lang="ru-RU" sz="1600" b="1" i="1" dirty="0" smtClean="0">
                <a:solidFill>
                  <a:srgbClr val="FFFF00"/>
                </a:solidFill>
              </a:rPr>
              <a:t> </a:t>
            </a:r>
            <a:r>
              <a:rPr lang="ru-RU" sz="1600" b="1" i="1" dirty="0" err="1" smtClean="0">
                <a:solidFill>
                  <a:srgbClr val="FFFF00"/>
                </a:solidFill>
              </a:rPr>
              <a:t>це</a:t>
            </a:r>
            <a:r>
              <a:rPr lang="ru-RU" sz="1600" b="1" i="1" dirty="0" smtClean="0">
                <a:solidFill>
                  <a:srgbClr val="FFFF00"/>
                </a:solidFill>
              </a:rPr>
              <a:t> буде </a:t>
            </a:r>
            <a:r>
              <a:rPr lang="ru-RU" sz="1600" b="1" i="1" dirty="0" err="1" smtClean="0">
                <a:solidFill>
                  <a:srgbClr val="FFFF00"/>
                </a:solidFill>
              </a:rPr>
              <a:t>залежати</a:t>
            </a:r>
            <a:r>
              <a:rPr lang="ru-RU" sz="1600" b="1" i="1" dirty="0" smtClean="0">
                <a:solidFill>
                  <a:srgbClr val="FFFF00"/>
                </a:solidFill>
              </a:rPr>
              <a:t> </a:t>
            </a:r>
            <a:r>
              <a:rPr lang="ru-RU" sz="1600" b="1" i="1" dirty="0" err="1" smtClean="0">
                <a:solidFill>
                  <a:srgbClr val="FFFF00"/>
                </a:solidFill>
              </a:rPr>
              <a:t>від</a:t>
            </a:r>
            <a:r>
              <a:rPr lang="ru-RU" sz="1600" b="1" i="1" dirty="0" smtClean="0">
                <a:solidFill>
                  <a:srgbClr val="FFFF00"/>
                </a:solidFill>
              </a:rPr>
              <a:t> </a:t>
            </a:r>
            <a:r>
              <a:rPr lang="ru-RU" sz="1600" b="1" i="1" dirty="0" err="1" smtClean="0">
                <a:solidFill>
                  <a:srgbClr val="FFFF00"/>
                </a:solidFill>
              </a:rPr>
              <a:t>температури</a:t>
            </a:r>
            <a:r>
              <a:rPr lang="ru-RU" sz="1600" b="1" i="1" dirty="0" smtClean="0">
                <a:solidFill>
                  <a:srgbClr val="FFFF00"/>
                </a:solidFill>
              </a:rPr>
              <a:t> </a:t>
            </a:r>
            <a:r>
              <a:rPr lang="ru-RU" sz="1600" b="1" i="1" dirty="0" err="1" smtClean="0">
                <a:solidFill>
                  <a:srgbClr val="FFFF00"/>
                </a:solidFill>
              </a:rPr>
              <a:t>повітря</a:t>
            </a:r>
            <a:r>
              <a:rPr lang="ru-RU" sz="1600" b="1" i="1" dirty="0" smtClean="0">
                <a:solidFill>
                  <a:srgbClr val="FFFF00"/>
                </a:solidFill>
              </a:rPr>
              <a:t>.</a:t>
            </a:r>
            <a:br>
              <a:rPr lang="ru-RU" sz="1600" b="1" i="1" dirty="0" smtClean="0">
                <a:solidFill>
                  <a:srgbClr val="FFFF00"/>
                </a:solidFill>
              </a:rPr>
            </a:br>
            <a:r>
              <a:rPr lang="ru-RU" sz="1600" b="1" dirty="0" smtClean="0">
                <a:solidFill>
                  <a:srgbClr val="FFFF00"/>
                </a:solidFill>
              </a:rPr>
              <a:t/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ru-RU" sz="1600" b="1" dirty="0" smtClean="0">
                <a:solidFill>
                  <a:srgbClr val="FFFF00"/>
                </a:solidFill>
              </a:rPr>
              <a:t/>
            </a:r>
            <a:br>
              <a:rPr lang="ru-RU" sz="1600" b="1" dirty="0" smtClean="0">
                <a:solidFill>
                  <a:srgbClr val="FFFF00"/>
                </a:solidFill>
              </a:rPr>
            </a:br>
            <a:r>
              <a:rPr lang="uk-UA" sz="2000" b="1" i="1" u="sng" dirty="0" smtClean="0">
                <a:solidFill>
                  <a:srgbClr val="FFFF00"/>
                </a:solidFill>
              </a:rPr>
              <a:t>Коштовні </a:t>
            </a:r>
            <a:r>
              <a:rPr lang="uk-UA" sz="2000" b="1" i="1" u="sng" dirty="0" err="1" smtClean="0">
                <a:solidFill>
                  <a:srgbClr val="FFFF00"/>
                </a:solidFill>
              </a:rPr>
              <a:t>камні</a:t>
            </a:r>
            <a:r>
              <a:rPr lang="uk-UA" sz="2000" b="1" i="1" u="sng" dirty="0" smtClean="0">
                <a:solidFill>
                  <a:srgbClr val="FFFF00"/>
                </a:solidFill>
              </a:rPr>
              <a:t> це також призма</a:t>
            </a:r>
            <a:r>
              <a:rPr lang="uk-UA" sz="2000" b="1" i="1" dirty="0" smtClean="0">
                <a:solidFill>
                  <a:srgbClr val="FFFF00"/>
                </a:solidFill>
              </a:rPr>
              <a:t>. </a:t>
            </a:r>
            <a:endParaRPr lang="ru-RU" sz="2000" b="1" i="1" dirty="0" smtClean="0">
              <a:solidFill>
                <a:srgbClr val="FFFF00"/>
              </a:solidFill>
            </a:endParaRPr>
          </a:p>
        </p:txBody>
      </p:sp>
      <p:pic>
        <p:nvPicPr>
          <p:cNvPr id="30724" name="Picture 4" descr="Prizma-opticheskay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825" y="0"/>
            <a:ext cx="4067175" cy="2205038"/>
          </a:xfrm>
          <a:prstGeom prst="rect">
            <a:avLst/>
          </a:prstGeom>
          <a:noFill/>
        </p:spPr>
      </p:pic>
      <p:pic>
        <p:nvPicPr>
          <p:cNvPr id="30726" name="Picture 6" descr="thumbnail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076825" y="2205038"/>
            <a:ext cx="4067175" cy="2665412"/>
          </a:xfrm>
          <a:prstGeom prst="rect">
            <a:avLst/>
          </a:prstGeom>
          <a:noFill/>
        </p:spPr>
      </p:pic>
      <p:pic>
        <p:nvPicPr>
          <p:cNvPr id="30727" name="Picture 7" descr="20505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076825" y="4868863"/>
            <a:ext cx="4067175" cy="1989137"/>
          </a:xfrm>
          <a:prstGeom prst="rect">
            <a:avLst/>
          </a:prstGeom>
          <a:noFill/>
        </p:spPr>
      </p:pic>
      <p:sp>
        <p:nvSpPr>
          <p:cNvPr id="30728" name="WordArt 8"/>
          <p:cNvSpPr>
            <a:spLocks noChangeArrowheads="1" noChangeShapeType="1" noTextEdit="1"/>
          </p:cNvSpPr>
          <p:nvPr/>
        </p:nvSpPr>
        <p:spPr bwMode="auto">
          <a:xfrm>
            <a:off x="467544" y="2205038"/>
            <a:ext cx="4392488" cy="108012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kern="10" dirty="0" err="1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Крижана</a:t>
            </a:r>
            <a:r>
              <a:rPr lang="ru-RU" sz="3600" kern="10" dirty="0">
                <a:ln w="9525">
                  <a:noFill/>
                  <a:round/>
                  <a:headEnd/>
                  <a:tailEnd/>
                </a:ln>
                <a:gradFill rotWithShape="0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80000"/>
                    </a:srgbClr>
                  </a:outerShdw>
                </a:effectLst>
                <a:latin typeface="Impact"/>
              </a:rPr>
              <a:t> призма. </a:t>
            </a:r>
          </a:p>
        </p:txBody>
      </p:sp>
    </p:spTree>
  </p:cSld>
  <p:clrMapOvr>
    <a:masterClrMapping/>
  </p:clrMapOvr>
  <p:transition>
    <p:wheel spokes="8"/>
    <p:sndAc>
      <p:stSnd>
        <p:snd r:embed="rId2" name="click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07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3995738" y="0"/>
            <a:ext cx="5148262" cy="6858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r>
              <a:rPr lang="uk-UA" smtClean="0">
                <a:ln>
                  <a:noFill/>
                </a:ln>
                <a:effectLst/>
                <a:latin typeface="Arial" charset="0"/>
              </a:rPr>
              <a:t>   </a:t>
            </a:r>
            <a:endParaRPr lang="ru-RU" sz="3200" smtClean="0">
              <a:ln>
                <a:noFill/>
              </a:ln>
              <a:effectLst/>
              <a:latin typeface="Arial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3851275" cy="6858000"/>
          </a:xfrm>
        </p:spPr>
        <p:txBody>
          <a:bodyPr/>
          <a:lstStyle/>
          <a:p>
            <a:r>
              <a:rPr lang="uk-UA" sz="2600" dirty="0" smtClean="0">
                <a:solidFill>
                  <a:srgbClr val="FFFF00"/>
                </a:solidFill>
                <a:latin typeface="Arial" charset="0"/>
              </a:rPr>
              <a:t>Паралелепіпед називається призма, в основі якої лежить паралелограм.</a:t>
            </a:r>
            <a:br>
              <a:rPr lang="uk-UA" sz="2600" dirty="0" smtClean="0">
                <a:solidFill>
                  <a:srgbClr val="FFFF00"/>
                </a:solidFill>
                <a:latin typeface="Arial" charset="0"/>
              </a:rPr>
            </a:br>
            <a:r>
              <a:rPr lang="uk-UA" sz="2600" dirty="0" smtClean="0">
                <a:solidFill>
                  <a:srgbClr val="FFFF00"/>
                </a:solidFill>
                <a:latin typeface="Arial" charset="0"/>
              </a:rPr>
              <a:t>Паралелепіпед називається прямим, якщо його бічні ребра перпендикулярні до основи.</a:t>
            </a:r>
            <a:br>
              <a:rPr lang="uk-UA" sz="2600" dirty="0" smtClean="0">
                <a:solidFill>
                  <a:srgbClr val="FFFF00"/>
                </a:solidFill>
                <a:latin typeface="Arial" charset="0"/>
              </a:rPr>
            </a:br>
            <a:r>
              <a:rPr lang="uk-UA" sz="2600" dirty="0" smtClean="0">
                <a:solidFill>
                  <a:srgbClr val="FFFF00"/>
                </a:solidFill>
                <a:latin typeface="Arial" charset="0"/>
              </a:rPr>
              <a:t>Прямий паралелепіпед називається прямокутник, якщо в його основі лежить прямокутник.</a:t>
            </a:r>
            <a:endParaRPr lang="ru-RU" sz="2600" dirty="0" smtClean="0">
              <a:solidFill>
                <a:srgbClr val="FFFF00"/>
              </a:solidFill>
              <a:latin typeface="Arial" charset="0"/>
            </a:endParaRPr>
          </a:p>
        </p:txBody>
      </p:sp>
      <p:pic>
        <p:nvPicPr>
          <p:cNvPr id="29701" name="Picture 5" descr="7177_html_m6fb3234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708400" y="692150"/>
            <a:ext cx="5435600" cy="4968875"/>
          </a:xfrm>
          <a:prstGeom prst="rect">
            <a:avLst/>
          </a:prstGeom>
          <a:noFill/>
        </p:spPr>
      </p:pic>
    </p:spTree>
  </p:cSld>
  <p:clrMapOvr>
    <a:masterClrMapping/>
  </p:clrMapOvr>
  <p:transition>
    <p:pull dir="u"/>
    <p:sndAc>
      <p:stSnd>
        <p:snd r:embed="rId2" name="cashreg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97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5724525" y="0"/>
            <a:ext cx="3419475" cy="6858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smtClean="0">
              <a:ln>
                <a:noFill/>
              </a:ln>
              <a:effectLst/>
            </a:endParaRPr>
          </a:p>
        </p:txBody>
      </p:sp>
      <p:sp>
        <p:nvSpPr>
          <p:cNvPr id="31747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4644007" cy="6858000"/>
          </a:xfrm>
        </p:spPr>
        <p:txBody>
          <a:bodyPr/>
          <a:lstStyle/>
          <a:p>
            <a:r>
              <a:rPr lang="uk-UA" sz="3300" dirty="0" smtClean="0">
                <a:solidFill>
                  <a:srgbClr val="66FF33"/>
                </a:solidFill>
              </a:rPr>
              <a:t>Паралелепіпедом можуть бути багато речей але найчастіше ними являються:</a:t>
            </a:r>
            <a:br>
              <a:rPr lang="uk-UA" sz="3300" dirty="0" smtClean="0">
                <a:solidFill>
                  <a:srgbClr val="66FF33"/>
                </a:solidFill>
              </a:rPr>
            </a:br>
            <a:r>
              <a:rPr lang="uk-UA" sz="3300" dirty="0" smtClean="0">
                <a:solidFill>
                  <a:srgbClr val="66FF33"/>
                </a:solidFill>
              </a:rPr>
              <a:t>1)Телевізор;</a:t>
            </a:r>
            <a:br>
              <a:rPr lang="uk-UA" sz="3300" dirty="0" smtClean="0">
                <a:solidFill>
                  <a:srgbClr val="66FF33"/>
                </a:solidFill>
              </a:rPr>
            </a:br>
            <a:r>
              <a:rPr lang="uk-UA" sz="3300" dirty="0" smtClean="0">
                <a:solidFill>
                  <a:srgbClr val="66FF33"/>
                </a:solidFill>
              </a:rPr>
              <a:t>2)Електронний                  годинник;</a:t>
            </a:r>
            <a:br>
              <a:rPr lang="uk-UA" sz="3300" dirty="0" smtClean="0">
                <a:solidFill>
                  <a:srgbClr val="66FF33"/>
                </a:solidFill>
              </a:rPr>
            </a:br>
            <a:r>
              <a:rPr lang="uk-UA" sz="3300" dirty="0" smtClean="0">
                <a:solidFill>
                  <a:srgbClr val="66FF33"/>
                </a:solidFill>
              </a:rPr>
              <a:t>3)Монітор для комп'ютера;</a:t>
            </a:r>
            <a:br>
              <a:rPr lang="uk-UA" sz="3300" dirty="0" smtClean="0">
                <a:solidFill>
                  <a:srgbClr val="66FF33"/>
                </a:solidFill>
              </a:rPr>
            </a:br>
            <a:r>
              <a:rPr lang="uk-UA" sz="3300" dirty="0" smtClean="0">
                <a:solidFill>
                  <a:srgbClr val="66FF33"/>
                </a:solidFill>
              </a:rPr>
              <a:t>4)Рамочка для фотографій;</a:t>
            </a:r>
            <a:br>
              <a:rPr lang="uk-UA" sz="3300" dirty="0" smtClean="0">
                <a:solidFill>
                  <a:srgbClr val="66FF33"/>
                </a:solidFill>
              </a:rPr>
            </a:br>
            <a:r>
              <a:rPr lang="uk-UA" sz="3300" dirty="0" smtClean="0">
                <a:solidFill>
                  <a:srgbClr val="66FF33"/>
                </a:solidFill>
              </a:rPr>
              <a:t>5)Шкатулки</a:t>
            </a:r>
            <a:r>
              <a:rPr lang="uk-UA" sz="3400" dirty="0" smtClean="0">
                <a:solidFill>
                  <a:srgbClr val="66FF33"/>
                </a:solidFill>
              </a:rPr>
              <a:t>.</a:t>
            </a:r>
            <a:endParaRPr lang="ru-RU" sz="3400" dirty="0" smtClean="0">
              <a:solidFill>
                <a:srgbClr val="66FF33"/>
              </a:solidFill>
            </a:endParaRPr>
          </a:p>
        </p:txBody>
      </p:sp>
      <p:pic>
        <p:nvPicPr>
          <p:cNvPr id="31748" name="Picture 4" descr="543521_330909_xxl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24525" y="0"/>
            <a:ext cx="3419475" cy="1557338"/>
          </a:xfrm>
          <a:prstGeom prst="rect">
            <a:avLst/>
          </a:prstGeom>
          <a:noFill/>
        </p:spPr>
      </p:pic>
      <p:pic>
        <p:nvPicPr>
          <p:cNvPr id="31749" name="Picture 5" descr="23-12-5701047_2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24525" y="1557338"/>
            <a:ext cx="3419475" cy="1441450"/>
          </a:xfrm>
          <a:prstGeom prst="rect">
            <a:avLst/>
          </a:prstGeom>
          <a:noFill/>
        </p:spPr>
      </p:pic>
      <p:pic>
        <p:nvPicPr>
          <p:cNvPr id="31750" name="Picture 6" descr="32f687b3e31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525" y="4724400"/>
            <a:ext cx="3419475" cy="2133600"/>
          </a:xfrm>
          <a:prstGeom prst="rect">
            <a:avLst/>
          </a:prstGeom>
          <a:noFill/>
        </p:spPr>
      </p:pic>
      <p:pic>
        <p:nvPicPr>
          <p:cNvPr id="31751" name="Picture 7" descr="freeshipping-18-5-inch-LCD-monitor-desktop-display-screen-Govo-i1908-18-5-lcd-monitor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24525" y="2997200"/>
            <a:ext cx="3419475" cy="1800225"/>
          </a:xfrm>
          <a:prstGeom prst="rect">
            <a:avLst/>
          </a:prstGeom>
          <a:noFill/>
        </p:spPr>
      </p:pic>
      <p:pic>
        <p:nvPicPr>
          <p:cNvPr id="31752" name="Picture 8" descr="0_b7939_f59ee808_XL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59563" y="4868863"/>
            <a:ext cx="1728787" cy="1755775"/>
          </a:xfrm>
          <a:prstGeom prst="rect">
            <a:avLst/>
          </a:prstGeom>
          <a:noFill/>
        </p:spPr>
      </p:pic>
    </p:spTree>
  </p:cSld>
  <p:clrMapOvr>
    <a:masterClrMapping/>
  </p:clrMapOvr>
  <p:transition>
    <p:split/>
    <p:sndAc>
      <p:stSnd>
        <p:snd r:embed="rId2" name="explode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7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17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17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 idx="4294967295"/>
          </p:nvPr>
        </p:nvSpPr>
        <p:spPr bwMode="auto">
          <a:xfrm>
            <a:off x="4643438" y="0"/>
            <a:ext cx="4500562" cy="6858000"/>
          </a:xfrm>
          <a:noFill/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endParaRPr lang="ru-RU" dirty="0" smtClean="0">
              <a:ln>
                <a:noFill/>
              </a:ln>
              <a:effectLst/>
            </a:endParaRPr>
          </a:p>
        </p:txBody>
      </p:sp>
      <p:sp>
        <p:nvSpPr>
          <p:cNvPr id="32771" name="Rectangle 3"/>
          <p:cNvSpPr>
            <a:spLocks noGrp="1"/>
          </p:cNvSpPr>
          <p:nvPr>
            <p:ph type="body" idx="4294967295"/>
          </p:nvPr>
        </p:nvSpPr>
        <p:spPr>
          <a:xfrm>
            <a:off x="0" y="0"/>
            <a:ext cx="4643438" cy="6858000"/>
          </a:xfrm>
        </p:spPr>
        <p:txBody>
          <a:bodyPr/>
          <a:lstStyle/>
          <a:p>
            <a:r>
              <a:rPr lang="uk-UA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В Лондоні 30-ти літній Девід </a:t>
            </a:r>
            <a:r>
              <a:rPr lang="uk-UA" sz="2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Блейн</a:t>
            </a:r>
            <a:r>
              <a:rPr lang="uk-UA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провів 44 дня в </a:t>
            </a:r>
            <a:r>
              <a:rPr lang="ru-RU" sz="2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скляному</a:t>
            </a:r>
            <a:r>
              <a:rPr lang="ru-RU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</a:t>
            </a:r>
            <a:r>
              <a:rPr lang="uk-UA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паралелепіпеді, висячому над Темзою.</a:t>
            </a:r>
            <a:r>
              <a:rPr lang="uk-UA" sz="2200" dirty="0" smtClean="0">
                <a:solidFill>
                  <a:srgbClr val="66FF33"/>
                </a:solidFill>
              </a:rPr>
              <a:t/>
            </a:r>
            <a:br>
              <a:rPr lang="uk-UA" sz="2200" dirty="0" smtClean="0">
                <a:solidFill>
                  <a:srgbClr val="66FF33"/>
                </a:solidFill>
              </a:rPr>
            </a:br>
            <a:r>
              <a:rPr lang="uk-UA" sz="2200" b="1" dirty="0" smtClean="0">
                <a:solidFill>
                  <a:srgbClr val="66FF33"/>
                </a:solidFill>
              </a:rPr>
              <a:t/>
            </a:r>
            <a:br>
              <a:rPr lang="uk-UA" sz="2200" b="1" dirty="0" smtClean="0">
                <a:solidFill>
                  <a:srgbClr val="66FF33"/>
                </a:solidFill>
              </a:rPr>
            </a:br>
            <a:r>
              <a:rPr lang="ru-RU" sz="2200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Параллелограмм в </a:t>
            </a:r>
            <a:r>
              <a:rPr lang="ru-RU" sz="2200" b="1" dirty="0" err="1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житт</a:t>
            </a:r>
            <a:r>
              <a:rPr lang="uk-UA" sz="2200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і </a:t>
            </a:r>
            <a:r>
              <a:rPr lang="ru-RU" sz="2200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– </a:t>
            </a:r>
            <a:r>
              <a:rPr lang="ru-RU" sz="2200" b="1" dirty="0" err="1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це</a:t>
            </a:r>
            <a:r>
              <a:rPr lang="ru-RU" sz="2200" b="1" dirty="0" smtClean="0">
                <a:solidFill>
                  <a:srgbClr val="FFFF0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uk-UA" sz="2200" b="1" dirty="0" smtClean="0">
                <a:solidFill>
                  <a:srgbClr val="FFFF00"/>
                </a:solidFill>
              </a:rPr>
              <a:t>рами велосипеда , мотоциклів , де для жорсткості проведена діагональ . </a:t>
            </a:r>
            <a:r>
              <a:rPr lang="uk-UA" sz="2200" dirty="0" smtClean="0">
                <a:solidFill>
                  <a:srgbClr val="FF0000"/>
                </a:solidFill>
              </a:rPr>
              <a:t/>
            </a:r>
            <a:br>
              <a:rPr lang="uk-UA" sz="2200" dirty="0" smtClean="0">
                <a:solidFill>
                  <a:srgbClr val="FF0000"/>
                </a:solidFill>
              </a:rPr>
            </a:br>
            <a:r>
              <a:rPr lang="uk-UA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Це складні стільці, столи, </a:t>
            </a:r>
            <a:r>
              <a:rPr lang="ru-RU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ru-RU" sz="2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підлокітники</a:t>
            </a:r>
            <a:r>
              <a:rPr lang="ru-RU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на </a:t>
            </a:r>
            <a:r>
              <a:rPr lang="ru-RU" sz="2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офісних</a:t>
            </a:r>
            <a:r>
              <a:rPr lang="ru-RU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 </a:t>
            </a:r>
            <a:r>
              <a:rPr lang="ru-RU" sz="2200" b="1" dirty="0" err="1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стільцях</a:t>
            </a:r>
            <a:r>
              <a:rPr lang="ru-RU" sz="2200" b="1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> .</a:t>
            </a:r>
            <a: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  <a:t/>
            </a:r>
            <a:br>
              <a:rPr lang="ru-RU" sz="2200" dirty="0" smtClean="0">
                <a:solidFill>
                  <a:schemeClr val="accent6">
                    <a:lumMod val="40000"/>
                    <a:lumOff val="60000"/>
                  </a:schemeClr>
                </a:solidFill>
              </a:rPr>
            </a:br>
            <a:r>
              <a:rPr lang="uk-UA" sz="2200" b="1" dirty="0" smtClean="0">
                <a:solidFill>
                  <a:srgbClr val="FFFF00"/>
                </a:solidFill>
              </a:rPr>
              <a:t>Це сучасні будівлі бельгійських архітекторів,  які мають самі незвичні традиційному погляду форми . </a:t>
            </a:r>
            <a:r>
              <a:rPr lang="ru-RU" sz="1800" dirty="0" smtClean="0">
                <a:solidFill>
                  <a:srgbClr val="FF0000"/>
                </a:solidFill>
              </a:rPr>
              <a:t/>
            </a:r>
            <a:br>
              <a:rPr lang="ru-RU" sz="1800" dirty="0" smtClean="0">
                <a:solidFill>
                  <a:srgbClr val="FF0000"/>
                </a:solidFill>
              </a:rPr>
            </a:br>
            <a:endParaRPr lang="ru-RU" sz="3200" b="1" i="1" u="sng" dirty="0" smtClean="0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pic>
        <p:nvPicPr>
          <p:cNvPr id="12" name="Рисунок 11" descr="Рисунок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43438" y="6773"/>
            <a:ext cx="2143140" cy="1714488"/>
          </a:xfrm>
          <a:prstGeom prst="rect">
            <a:avLst/>
          </a:prstGeom>
        </p:spPr>
      </p:pic>
      <p:pic>
        <p:nvPicPr>
          <p:cNvPr id="13" name="Рисунок 12" descr="Рисунок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86578" y="1"/>
            <a:ext cx="2357422" cy="1714488"/>
          </a:xfrm>
          <a:prstGeom prst="rect">
            <a:avLst/>
          </a:prstGeom>
        </p:spPr>
      </p:pic>
      <p:pic>
        <p:nvPicPr>
          <p:cNvPr id="17" name="Рисунок 16" descr="Рисунок6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55976" y="4221088"/>
            <a:ext cx="2037804" cy="2636912"/>
          </a:xfrm>
          <a:prstGeom prst="rect">
            <a:avLst/>
          </a:prstGeom>
        </p:spPr>
      </p:pic>
      <p:pic>
        <p:nvPicPr>
          <p:cNvPr id="18" name="Рисунок 17" descr="Рисунок7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93780" y="4221088"/>
            <a:ext cx="2750220" cy="2636912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2422" y="1714489"/>
            <a:ext cx="2808312" cy="2396605"/>
          </a:xfrm>
          <a:prstGeom prst="rect">
            <a:avLst/>
          </a:prstGeom>
        </p:spPr>
      </p:pic>
    </p:spTree>
  </p:cSld>
  <p:clrMapOvr>
    <a:masterClrMapping/>
  </p:clrMapOvr>
  <p:transition>
    <p:wipe/>
    <p:sndAc>
      <p:stSnd>
        <p:snd r:embed="rId2" name="laser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2771800" cy="45719"/>
          </a:xfrm>
        </p:spPr>
        <p:txBody>
          <a:bodyPr>
            <a:normAutofit fontScale="90000"/>
          </a:bodyPr>
          <a:lstStyle/>
          <a:p>
            <a:endParaRPr lang="ru-RU" sz="2400" dirty="0">
              <a:solidFill>
                <a:srgbClr val="FFFF00"/>
              </a:solidFill>
            </a:endParaRPr>
          </a:p>
        </p:txBody>
      </p:sp>
      <p:pic>
        <p:nvPicPr>
          <p:cNvPr id="4" name="Содержимое 3" descr="270-12390d7a8675ab0a7b328d97048dd0e2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4813839" y="3573016"/>
            <a:ext cx="4318701" cy="3260452"/>
          </a:xfrm>
        </p:spPr>
      </p:pic>
      <p:sp>
        <p:nvSpPr>
          <p:cNvPr id="5" name="TextBox 4"/>
          <p:cNvSpPr txBox="1"/>
          <p:nvPr/>
        </p:nvSpPr>
        <p:spPr>
          <a:xfrm>
            <a:off x="395536" y="260648"/>
            <a:ext cx="3528392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dirty="0" smtClean="0">
              <a:solidFill>
                <a:srgbClr val="FFFF00"/>
              </a:solidFill>
            </a:endParaRPr>
          </a:p>
          <a:p>
            <a:r>
              <a:rPr lang="ru-RU" dirty="0" err="1" smtClean="0">
                <a:solidFill>
                  <a:srgbClr val="FFFF00"/>
                </a:solidFill>
              </a:rPr>
              <a:t>Піраміда</a:t>
            </a:r>
            <a:r>
              <a:rPr lang="ru-RU" dirty="0" smtClean="0">
                <a:solidFill>
                  <a:srgbClr val="FFFF00"/>
                </a:solidFill>
              </a:rPr>
              <a:t>-</a:t>
            </a:r>
            <a:r>
              <a:rPr lang="ru-RU" u="sng" dirty="0" smtClean="0">
                <a:solidFill>
                  <a:srgbClr val="FFFF00"/>
                </a:solidFill>
                <a:hlinkClick r:id="rId4"/>
              </a:rPr>
              <a:t>многогранник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який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складається</a:t>
            </a:r>
            <a:r>
              <a:rPr lang="ru-RU" dirty="0">
                <a:solidFill>
                  <a:srgbClr val="FFFF00"/>
                </a:solidFill>
              </a:rPr>
              <a:t> з плоского </a:t>
            </a:r>
            <a:r>
              <a:rPr lang="ru-RU" u="sng" dirty="0" err="1">
                <a:solidFill>
                  <a:srgbClr val="FFFF00"/>
                </a:solidFill>
                <a:hlinkClick r:id="rId5"/>
              </a:rPr>
              <a:t>багатокутника</a:t>
            </a:r>
            <a:r>
              <a:rPr lang="ru-RU" dirty="0">
                <a:solidFill>
                  <a:srgbClr val="FFFF00"/>
                </a:solidFill>
              </a:rPr>
              <a:t> і точки (яка не </a:t>
            </a:r>
            <a:r>
              <a:rPr lang="ru-RU" dirty="0" err="1">
                <a:solidFill>
                  <a:srgbClr val="FFFF00"/>
                </a:solidFill>
              </a:rPr>
              <a:t>лежить</a:t>
            </a:r>
            <a:r>
              <a:rPr lang="ru-RU" dirty="0">
                <a:solidFill>
                  <a:srgbClr val="FFFF00"/>
                </a:solidFill>
              </a:rPr>
              <a:t> у </a:t>
            </a:r>
            <a:r>
              <a:rPr lang="ru-RU" u="sng" dirty="0" err="1">
                <a:solidFill>
                  <a:srgbClr val="FFFF00"/>
                </a:solidFill>
                <a:hlinkClick r:id="rId6"/>
              </a:rPr>
              <a:t>площині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dirty="0" err="1">
                <a:solidFill>
                  <a:srgbClr val="FFFF00"/>
                </a:solidFill>
              </a:rPr>
              <a:t>основи</a:t>
            </a:r>
            <a:r>
              <a:rPr lang="ru-RU" dirty="0">
                <a:solidFill>
                  <a:srgbClr val="FFFF00"/>
                </a:solidFill>
              </a:rPr>
              <a:t>) та </a:t>
            </a:r>
            <a:r>
              <a:rPr lang="ru-RU" dirty="0" err="1">
                <a:solidFill>
                  <a:srgbClr val="FFFF00"/>
                </a:solidFill>
              </a:rPr>
              <a:t>всіх</a:t>
            </a:r>
            <a:r>
              <a:rPr lang="ru-RU" dirty="0">
                <a:solidFill>
                  <a:srgbClr val="FFFF00"/>
                </a:solidFill>
              </a:rPr>
              <a:t> </a:t>
            </a:r>
            <a:r>
              <a:rPr lang="ru-RU" u="sng" dirty="0" err="1">
                <a:solidFill>
                  <a:srgbClr val="FFFF00"/>
                </a:solidFill>
                <a:hlinkClick r:id="rId7"/>
              </a:rPr>
              <a:t>відрізків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сполучають</a:t>
            </a:r>
            <a:r>
              <a:rPr lang="ru-RU" dirty="0">
                <a:solidFill>
                  <a:srgbClr val="FFFF00"/>
                </a:solidFill>
              </a:rPr>
              <a:t> вершину </a:t>
            </a:r>
            <a:r>
              <a:rPr lang="ru-RU" dirty="0" err="1">
                <a:solidFill>
                  <a:srgbClr val="FFFF00"/>
                </a:solidFill>
              </a:rPr>
              <a:t>піраміди</a:t>
            </a:r>
            <a:r>
              <a:rPr lang="ru-RU" dirty="0">
                <a:solidFill>
                  <a:srgbClr val="FFFF00"/>
                </a:solidFill>
              </a:rPr>
              <a:t> з точками </a:t>
            </a:r>
            <a:r>
              <a:rPr lang="ru-RU" dirty="0" err="1">
                <a:solidFill>
                  <a:srgbClr val="FFFF00"/>
                </a:solidFill>
              </a:rPr>
              <a:t>основи</a:t>
            </a:r>
            <a:r>
              <a:rPr lang="ru-RU" dirty="0">
                <a:solidFill>
                  <a:srgbClr val="FFFF00"/>
                </a:solidFill>
              </a:rPr>
              <a:t>. </a:t>
            </a:r>
            <a:r>
              <a:rPr lang="ru-RU" dirty="0" err="1">
                <a:solidFill>
                  <a:srgbClr val="FFFF00"/>
                </a:solidFill>
              </a:rPr>
              <a:t>Відрізки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що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сполучають</a:t>
            </a:r>
            <a:r>
              <a:rPr lang="ru-RU" dirty="0">
                <a:solidFill>
                  <a:srgbClr val="FFFF00"/>
                </a:solidFill>
              </a:rPr>
              <a:t> вершину </a:t>
            </a:r>
            <a:r>
              <a:rPr lang="ru-RU" dirty="0" err="1">
                <a:solidFill>
                  <a:srgbClr val="FFFF00"/>
                </a:solidFill>
              </a:rPr>
              <a:t>піраміди</a:t>
            </a:r>
            <a:r>
              <a:rPr lang="ru-RU" dirty="0">
                <a:solidFill>
                  <a:srgbClr val="FFFF00"/>
                </a:solidFill>
              </a:rPr>
              <a:t> з вершинами </a:t>
            </a:r>
            <a:r>
              <a:rPr lang="ru-RU" dirty="0" err="1">
                <a:solidFill>
                  <a:srgbClr val="FFFF00"/>
                </a:solidFill>
              </a:rPr>
              <a:t>основи</a:t>
            </a:r>
            <a:r>
              <a:rPr lang="ru-RU" dirty="0">
                <a:solidFill>
                  <a:srgbClr val="FFFF00"/>
                </a:solidFill>
              </a:rPr>
              <a:t>, </a:t>
            </a:r>
            <a:r>
              <a:rPr lang="ru-RU" dirty="0" err="1">
                <a:solidFill>
                  <a:srgbClr val="FFFF00"/>
                </a:solidFill>
              </a:rPr>
              <a:t>називаються</a:t>
            </a:r>
            <a:r>
              <a:rPr lang="ru-RU" dirty="0">
                <a:solidFill>
                  <a:srgbClr val="FFFF00"/>
                </a:solidFill>
              </a:rPr>
              <a:t> </a:t>
            </a:r>
            <a:r>
              <a:rPr lang="ru-RU" dirty="0" err="1">
                <a:solidFill>
                  <a:srgbClr val="FFFF00"/>
                </a:solidFill>
              </a:rPr>
              <a:t>бічними</a:t>
            </a:r>
            <a:r>
              <a:rPr lang="ru-RU" dirty="0">
                <a:solidFill>
                  <a:srgbClr val="FFFF00"/>
                </a:solidFill>
              </a:rPr>
              <a:t> ребрами</a:t>
            </a:r>
          </a:p>
          <a:p>
            <a:endParaRPr lang="ru-RU" dirty="0">
              <a:solidFill>
                <a:srgbClr val="FFFF00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6" y="105282"/>
            <a:ext cx="4320480" cy="3336436"/>
          </a:xfrm>
          <a:prstGeom prst="rect">
            <a:avLst/>
          </a:prstGeom>
        </p:spPr>
      </p:pic>
    </p:spTree>
  </p:cSld>
  <p:clrMapOvr>
    <a:masterClrMapping/>
  </p:clrMapOvr>
  <p:transition>
    <p:plus/>
    <p:sndAc>
      <p:stSnd>
        <p:snd r:embed="rId2" name="push.wav"/>
      </p:stSnd>
    </p:sndAc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577</TotalTime>
  <Words>334</Words>
  <Application>Microsoft Office PowerPoint</Application>
  <PresentationFormat>Экран (4:3)</PresentationFormat>
  <Paragraphs>37</Paragraphs>
  <Slides>18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Яркая</vt:lpstr>
      <vt:lpstr> Презентація на тему: МНОГОГРАННИКИ </vt:lpstr>
      <vt:lpstr>Многогранник-геометричне тіло, яке складається з скінченних кількостей плоских многокутників. Многогранників є декілька видів: 1)Призма; 2)Паралелепіпед; 3)Піраміда. </vt:lpstr>
      <vt:lpstr>ПРИЗМА-многогранник, який складається із 2 плоских многокутників, що розташовані на паралельних площинах і суміщаються паралельним переносом та відрізків, що сполучають відповідні точки многокутників. </vt:lpstr>
      <vt:lpstr>       Найчастіше призма зустрічається нам в побуті. Наприклад: колонки від комп'ютера, системний блок, холодильник, пральна машинка, шафа,тумбочка, гайка, олівець, і багато чого іншого. А ви помічали, що коли ми їмо торт то його кусочок також призма? Також всім відомий Кубик Рубіка. Дуже часто призма ще використовуються в архітектурі. Та в таких науках науках таких як: Біологія, Фізика, Хімія </vt:lpstr>
      <vt:lpstr>Презентация PowerPoint</vt:lpstr>
      <vt:lpstr>   </vt:lpstr>
      <vt:lpstr>Презентация PowerPoint</vt:lpstr>
      <vt:lpstr>Презентация PowerPoint</vt:lpstr>
      <vt:lpstr>Презентация PowerPoint</vt:lpstr>
      <vt:lpstr>                              </vt:lpstr>
      <vt:lpstr>                                                                    </vt:lpstr>
      <vt:lpstr>Застосування многогранників у зернопромисловій галузі:</vt:lpstr>
      <vt:lpstr>  Зерносушильні комплекси</vt:lpstr>
      <vt:lpstr>              </vt:lpstr>
      <vt:lpstr>    Цікаво знати</vt:lpstr>
      <vt:lpstr>Сучасна архітектура не обійшла увагою різноманіття форм многогранників. Будівель-багатогранників нескінченно багато.                    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subject>Êëåíîâûé ëèñò</dc:subject>
  <dc:creator>Наташа</dc:creator>
  <dc:description>http://propowerpoint.ru - Áåñïëàòíûå øàáëîíû äëÿ ïðåçåíòàöèé. Ïîëåçíûå ñîâåòû è óðîêè  PowerPoint .</dc:description>
  <cp:lastModifiedBy>user</cp:lastModifiedBy>
  <cp:revision>54</cp:revision>
  <dcterms:created xsi:type="dcterms:W3CDTF">2013-10-24T14:51:36Z</dcterms:created>
  <dcterms:modified xsi:type="dcterms:W3CDTF">2016-05-15T18:26:47Z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0008007c090000000000010243100207f6000400038000</vt:lpwstr>
  </property>
</Properties>
</file>