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6" r:id="rId10"/>
    <p:sldId id="267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011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7917322834645618E-2"/>
                  <c:y val="0.1379958252740387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2008-2009 
78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(29)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664346019247594"/>
                  <c:y val="5.4473742239596876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2009-2010
85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(35)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2010-2011
92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(24)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2011-2012
87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(41)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2012-2013
79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(26)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2013-2014
86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(31)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2014-2015
94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(30)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0909656605424321"/>
                  <c:y val="0.14636467395077171"/>
                </c:manualLayout>
              </c:layout>
              <c:tx>
                <c:rich>
                  <a:bodyPr/>
                  <a:lstStyle/>
                  <a:p>
                    <a:r>
                      <a:rPr lang="en-US" sz="2400" b="1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2015-2016
86</a:t>
                    </a:r>
                    <a:r>
                      <a:rPr lang="en-US" sz="2400" b="1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 (36)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2400"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2008-2009;                            29 уч.</c:v>
                </c:pt>
                <c:pt idx="1">
                  <c:v>2009-2010;                            35 уч.</c:v>
                </c:pt>
                <c:pt idx="2">
                  <c:v>2010-2011;                                       24 уч.</c:v>
                </c:pt>
                <c:pt idx="3">
                  <c:v>2011-2012;                           41 уч.</c:v>
                </c:pt>
                <c:pt idx="4">
                  <c:v>2012-2013;                                           26 уч.</c:v>
                </c:pt>
                <c:pt idx="5">
                  <c:v>2013-2014;                                       31 уч.</c:v>
                </c:pt>
                <c:pt idx="6">
                  <c:v>2014-2015;                                          30 уч.</c:v>
                </c:pt>
                <c:pt idx="7">
                  <c:v>2015-2016;                                            36 уч.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0.78</c:v>
                </c:pt>
                <c:pt idx="1">
                  <c:v>0.85</c:v>
                </c:pt>
                <c:pt idx="2">
                  <c:v>0.92</c:v>
                </c:pt>
                <c:pt idx="3">
                  <c:v>0.87</c:v>
                </c:pt>
                <c:pt idx="4">
                  <c:v>0.79</c:v>
                </c:pt>
                <c:pt idx="5">
                  <c:v>0.86</c:v>
                </c:pt>
                <c:pt idx="6">
                  <c:v>0.94</c:v>
                </c:pt>
                <c:pt idx="7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9765048118985127"/>
          <c:y val="5.9601801652195099E-2"/>
          <c:w val="0.20003477690288712"/>
          <c:h val="0.91129387299005515"/>
        </c:manualLayout>
      </c:layout>
      <c:overlay val="0"/>
      <c:txPr>
        <a:bodyPr/>
        <a:lstStyle/>
        <a:p>
          <a:pPr>
            <a:defRPr b="1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ВНЗ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675768129593596E-2"/>
                  <c:y val="-1.312601804155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08118013885028E-2"/>
                  <c:y val="-2.625220834056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513652194390391E-2"/>
                  <c:y val="-2.6252036083113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0.86</c:v>
                </c:pt>
                <c:pt idx="1">
                  <c:v>0.94</c:v>
                </c:pt>
                <c:pt idx="2">
                  <c:v>0.86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Профілі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753086419753084E-2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234446388645864E-2"/>
                  <c:y val="-1.9642228626261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5493827160493825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ctr" anchorCtr="1"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 formatCode="0.00%">
                  <c:v>0.69440000000000002</c:v>
                </c:pt>
                <c:pt idx="1">
                  <c:v>0.66</c:v>
                </c:pt>
                <c:pt idx="2">
                  <c:v>0.71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669032"/>
        <c:axId val="85668640"/>
        <c:axId val="0"/>
      </c:bar3DChart>
      <c:catAx>
        <c:axId val="85669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668640"/>
        <c:crosses val="autoZero"/>
        <c:auto val="1"/>
        <c:lblAlgn val="ctr"/>
        <c:lblOffset val="100"/>
        <c:noMultiLvlLbl val="0"/>
      </c:catAx>
      <c:valAx>
        <c:axId val="856686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6690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 b="1" i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0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09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964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1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50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76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283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767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73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99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0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606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02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039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217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77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337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486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289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4910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283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9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4825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338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65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942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21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05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6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3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81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19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61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49A28-EBF1-4DAE-B607-B4D0FB4946CD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F7CE-FB1A-49CF-94D7-DAA5FBCA15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1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pSAcBIeWyaV01hNXUwekRYZWc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32856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latin typeface="Times New Roman"/>
                <a:ea typeface="Times New Roman"/>
              </a:rPr>
              <a:t/>
            </a:r>
            <a:br>
              <a:rPr lang="ru-RU" sz="2400" b="1" dirty="0" smtClean="0">
                <a:latin typeface="Times New Roman"/>
                <a:ea typeface="Times New Roman"/>
              </a:rPr>
            </a:br>
            <a:r>
              <a:rPr lang="ru-RU" sz="1800" b="1" dirty="0" smtClean="0">
                <a:latin typeface="Times New Roman"/>
                <a:ea typeface="Times New Roman"/>
              </a:rPr>
              <a:t>ГАДЯЦЬКА </a:t>
            </a:r>
            <a:r>
              <a:rPr lang="uk-UA" sz="1800" b="1" dirty="0">
                <a:latin typeface="Times New Roman"/>
                <a:ea typeface="Times New Roman"/>
              </a:rPr>
              <a:t>МІСЬКА </a:t>
            </a:r>
            <a:r>
              <a:rPr lang="uk-UA" sz="1800" b="1" dirty="0" smtClean="0">
                <a:latin typeface="Times New Roman"/>
                <a:ea typeface="Times New Roman"/>
              </a:rPr>
              <a:t>РАДА </a:t>
            </a:r>
            <a:r>
              <a:rPr lang="ru-RU" sz="1800" b="1" dirty="0" smtClean="0">
                <a:latin typeface="Times New Roman"/>
                <a:ea typeface="Times New Roman"/>
              </a:rPr>
              <a:t>ПОЛТАВСЬКО</a:t>
            </a:r>
            <a:r>
              <a:rPr lang="uk-UA" sz="1800" b="1" dirty="0">
                <a:latin typeface="Times New Roman"/>
                <a:ea typeface="Times New Roman"/>
              </a:rPr>
              <a:t>Ї</a:t>
            </a:r>
            <a:r>
              <a:rPr lang="ru-RU" sz="1800" b="1" dirty="0">
                <a:latin typeface="Times New Roman"/>
                <a:ea typeface="Times New Roman"/>
              </a:rPr>
              <a:t> ОБЛАСТ</a:t>
            </a:r>
            <a:r>
              <a:rPr lang="uk-UA" sz="1800" b="1" dirty="0">
                <a:latin typeface="Times New Roman"/>
                <a:ea typeface="Times New Roman"/>
              </a:rPr>
              <a:t>І</a:t>
            </a: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b="1" dirty="0">
                <a:latin typeface="Times New Roman"/>
                <a:ea typeface="Times New Roman"/>
              </a:rPr>
              <a:t>ВІДДІЛ ОСВІТИ</a:t>
            </a:r>
            <a:r>
              <a:rPr lang="uk-UA" sz="1800" b="1" dirty="0">
                <a:latin typeface="Times New Roman"/>
                <a:ea typeface="Times New Roman"/>
              </a:rPr>
              <a:t>, МОЛОДІ ТА СПОРТУ</a:t>
            </a: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uk-UA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Гадяцька гімназія імені Олени Пчілки Гадяцької міської ради Полтавської області</a:t>
            </a:r>
            <a:br>
              <a:rPr lang="uk-UA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856984" cy="4536503"/>
          </a:xfrm>
        </p:spPr>
        <p:txBody>
          <a:bodyPr>
            <a:normAutofit fontScale="92500" lnSpcReduction="20000"/>
          </a:bodyPr>
          <a:lstStyle/>
          <a:p>
            <a:pPr fontAlgn="base">
              <a:spcAft>
                <a:spcPts val="0"/>
              </a:spcAft>
            </a:pPr>
            <a:endParaRPr lang="uk-UA" sz="3600" b="1" dirty="0" smtClean="0">
              <a:solidFill>
                <a:srgbClr val="047011"/>
              </a:solidFill>
              <a:latin typeface="Times New Roman"/>
              <a:ea typeface="Times New Roman"/>
            </a:endParaRPr>
          </a:p>
          <a:p>
            <a:pPr fontAlgn="base">
              <a:spcAft>
                <a:spcPts val="0"/>
              </a:spcAft>
            </a:pPr>
            <a:endParaRPr lang="uk-UA" sz="36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fontAlgn="base">
              <a:spcAft>
                <a:spcPts val="0"/>
              </a:spcAft>
            </a:pPr>
            <a:endParaRPr lang="uk-UA" sz="36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fontAlgn="base">
              <a:spcAft>
                <a:spcPts val="0"/>
              </a:spcAft>
            </a:pPr>
            <a:r>
              <a:rPr lang="uk-UA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Через </a:t>
            </a:r>
            <a:r>
              <a:rPr lang="uk-UA" sz="3600" b="1" dirty="0">
                <a:solidFill>
                  <a:srgbClr val="C00000"/>
                </a:solidFill>
                <a:latin typeface="Times New Roman"/>
                <a:ea typeface="Times New Roman"/>
              </a:rPr>
              <a:t>ЗНО до світових стандартів</a:t>
            </a:r>
            <a:r>
              <a:rPr lang="uk-UA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. </a:t>
            </a:r>
            <a:r>
              <a:rPr lang="uk-UA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</a:t>
            </a:r>
            <a:r>
              <a:rPr lang="uk-UA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Проблеми</a:t>
            </a:r>
            <a:r>
              <a:rPr lang="uk-UA" sz="3600" b="1" dirty="0">
                <a:solidFill>
                  <a:srgbClr val="C00000"/>
                </a:solidFill>
                <a:latin typeface="Times New Roman"/>
                <a:ea typeface="Times New Roman"/>
              </a:rPr>
              <a:t>, шляхи </a:t>
            </a:r>
            <a:r>
              <a:rPr lang="uk-UA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вирішення.</a:t>
            </a:r>
          </a:p>
          <a:p>
            <a:pPr fontAlgn="base">
              <a:spcAft>
                <a:spcPts val="0"/>
              </a:spcAft>
            </a:pPr>
            <a:endParaRPr lang="uk-UA" sz="36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r" fontAlgn="base">
              <a:spcAft>
                <a:spcPts val="0"/>
              </a:spcAft>
            </a:pPr>
            <a:r>
              <a:rPr lang="uk-UA" sz="1800" b="1" dirty="0" smtClean="0">
                <a:solidFill>
                  <a:srgbClr val="047011"/>
                </a:solidFill>
                <a:latin typeface="Times New Roman"/>
                <a:ea typeface="Times New Roman"/>
              </a:rPr>
              <a:t>Смірнова Т.Ю.,  директор Гадяцької</a:t>
            </a:r>
          </a:p>
          <a:p>
            <a:pPr fontAlgn="base">
              <a:spcAft>
                <a:spcPts val="0"/>
              </a:spcAft>
            </a:pPr>
            <a:r>
              <a:rPr lang="uk-UA" sz="1800" b="1" dirty="0" smtClean="0">
                <a:solidFill>
                  <a:srgbClr val="047011"/>
                </a:solidFill>
                <a:latin typeface="Times New Roman"/>
                <a:ea typeface="Times New Roman"/>
              </a:rPr>
              <a:t>                                                                               гімназії імені Олени Пчілки</a:t>
            </a:r>
          </a:p>
          <a:p>
            <a:pPr fontAlgn="base">
              <a:spcAft>
                <a:spcPts val="0"/>
              </a:spcAft>
            </a:pPr>
            <a:endParaRPr lang="uk-UA" sz="1800" b="1" dirty="0">
              <a:solidFill>
                <a:srgbClr val="047011"/>
              </a:solidFill>
              <a:latin typeface="Times New Roman"/>
              <a:ea typeface="Times New Roman"/>
            </a:endParaRPr>
          </a:p>
          <a:p>
            <a:pPr fontAlgn="base">
              <a:spcAft>
                <a:spcPts val="0"/>
              </a:spcAft>
            </a:pPr>
            <a:endParaRPr lang="uk-UA" sz="1800" b="1" dirty="0" smtClean="0">
              <a:solidFill>
                <a:srgbClr val="047011"/>
              </a:solidFill>
              <a:latin typeface="Times New Roman"/>
              <a:ea typeface="Times New Roman"/>
            </a:endParaRPr>
          </a:p>
          <a:p>
            <a:pPr fontAlgn="base">
              <a:spcAft>
                <a:spcPts val="0"/>
              </a:spcAft>
            </a:pPr>
            <a:endParaRPr lang="uk-UA" sz="1800" b="1" dirty="0">
              <a:solidFill>
                <a:srgbClr val="047011"/>
              </a:solidFill>
              <a:latin typeface="Times New Roman"/>
              <a:ea typeface="Times New Roman"/>
            </a:endParaRPr>
          </a:p>
          <a:p>
            <a:pPr fontAlgn="base">
              <a:spcAft>
                <a:spcPts val="0"/>
              </a:spcAft>
            </a:pPr>
            <a:r>
              <a:rPr lang="uk-UA" sz="1800" b="1" dirty="0" smtClean="0">
                <a:solidFill>
                  <a:srgbClr val="047011"/>
                </a:solidFill>
                <a:latin typeface="Times New Roman"/>
                <a:ea typeface="Times New Roman"/>
              </a:rPr>
              <a:t>29.08.2016</a:t>
            </a:r>
            <a:endParaRPr lang="ru-RU" sz="1800" b="1" dirty="0">
              <a:solidFill>
                <a:srgbClr val="047011"/>
              </a:solidFill>
              <a:latin typeface="Times New Roman"/>
              <a:ea typeface="Times New Roman"/>
            </a:endParaRPr>
          </a:p>
          <a:p>
            <a:pPr algn="r"/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Рабочий стол\емблема гімназії прозор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731" y="1844824"/>
            <a:ext cx="1582588" cy="166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60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40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Гадяцька гімназія 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40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імені Олени Пчілки 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40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Гадяцької міської ради 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40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Полтавської області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Адреса: м. Гадяч, 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вул. Гетьманська, 35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Тел. (05354) 2-17-55 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E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en-US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mail</a:t>
            </a:r>
            <a:r>
              <a:rPr lang="uk-UA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: 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gimnaziya-1@</a:t>
            </a:r>
            <a:r>
              <a:rPr lang="uk-UA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meta.ua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Сайт:</a:t>
            </a:r>
            <a:r>
              <a:rPr lang="uk-UA" b="1" dirty="0">
                <a:solidFill>
                  <a:srgbClr val="352E18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2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http://gimnasium1.in.ua</a:t>
            </a:r>
            <a:endParaRPr lang="ru-RU" sz="12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835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Documents and Settings\Admin\Рабочий стол\4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9144000" cy="414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42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64703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Нормативні документи за 2015-2016н. </a:t>
            </a:r>
            <a:r>
              <a:rPr lang="uk-UA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р.р</a:t>
            </a: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856984" cy="5832647"/>
          </a:xfrm>
        </p:spPr>
        <p:txBody>
          <a:bodyPr>
            <a:normAutofit fontScale="25000" lnSpcReduction="20000"/>
          </a:bodyPr>
          <a:lstStyle/>
          <a:p>
            <a:pPr algn="l">
              <a:tabLst>
                <a:tab pos="457200" algn="l"/>
              </a:tabLst>
            </a:pPr>
            <a:r>
              <a:rPr lang="ru-RU" sz="9600" b="1" u="sng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Наказ МОНУ </a:t>
            </a:r>
            <a:r>
              <a:rPr lang="ru-RU" sz="9600" b="1" u="sng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9600" b="1" u="sng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14.09.2015 № 923 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Деякі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питання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проведення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в 2016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році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зовнішнього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незалежного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оцінювання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результатів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навчання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здобутих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основі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повної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загальної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середньої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sz="9600" b="1" dirty="0">
                <a:solidFill>
                  <a:srgbClr val="0077DD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9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96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Наказ </a:t>
            </a:r>
            <a:r>
              <a:rPr lang="ru-RU" sz="96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МОНУ </a:t>
            </a:r>
            <a:r>
              <a:rPr lang="ru-RU" sz="9600" b="1" u="sng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96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16.09.2015 №940 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проведення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державної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підсумкової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атестації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учнів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вихованців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) у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системі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загальної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середньої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у 2015/2016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навчальному</a:t>
            </a:r>
            <a:r>
              <a:rPr lang="ru-RU" sz="9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році</a:t>
            </a:r>
            <a:r>
              <a:rPr lang="ru-RU" sz="9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9600" b="1" u="sng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Наказ МОНУ </a:t>
            </a:r>
            <a:r>
              <a:rPr lang="ru-RU" sz="9600" b="1" u="sng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9600" b="1" u="sng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01.10.2014 №1121 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програми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зовнішнього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незалежного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оцінювання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для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осіб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які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бажають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здобувати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вищу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освіту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основі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повної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загальної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середньої</a:t>
            </a:r>
            <a:r>
              <a:rPr lang="ru-RU" sz="96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96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sz="9600" b="1" dirty="0" smtClean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96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  <a:hlinkClick r:id="rId2"/>
              </a:rPr>
              <a:t>Наказ МОНУ </a:t>
            </a:r>
            <a:r>
              <a:rPr lang="ru-RU" sz="96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  <a:hlinkClick r:id="rId2"/>
              </a:rPr>
              <a:t>від</a:t>
            </a:r>
            <a:r>
              <a:rPr lang="ru-RU" sz="96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  <a:hlinkClick r:id="rId2"/>
              </a:rPr>
              <a:t> 08.10.2015 №1050 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«Про </a:t>
            </a:r>
            <a:r>
              <a:rPr lang="ru-RU" sz="9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до наказу </a:t>
            </a:r>
            <a:r>
              <a:rPr lang="ru-RU" sz="9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9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ru-RU" sz="9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sz="9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2015 року № 940».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endParaRPr lang="ru-RU" sz="9600" b="1" u="sng" dirty="0">
              <a:solidFill>
                <a:srgbClr val="047011"/>
              </a:solidFill>
              <a:latin typeface="Times New Roman"/>
              <a:ea typeface="Times New Roman"/>
              <a:cs typeface="Times New Roman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endParaRPr lang="ru-RU" sz="74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  <a:tabLst>
                <a:tab pos="457200" algn="l"/>
              </a:tabLst>
            </a:pPr>
            <a:endParaRPr lang="uk-UA" sz="7400" b="1" dirty="0" smtClean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l"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endParaRPr lang="ru-RU" sz="9600" dirty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5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856984" cy="6480719"/>
          </a:xfrm>
        </p:spPr>
        <p:txBody>
          <a:bodyPr>
            <a:normAutofit/>
          </a:bodyPr>
          <a:lstStyle/>
          <a:p>
            <a:pPr lvl="0" algn="l">
              <a:tabLst>
                <a:tab pos="457200" algn="l"/>
              </a:tabLst>
            </a:pPr>
            <a:endParaRPr lang="ru-RU" sz="1900" b="1" u="sng" dirty="0" smtClean="0">
              <a:solidFill>
                <a:srgbClr val="005EA4"/>
              </a:solidFill>
              <a:latin typeface="Times New Roman"/>
              <a:ea typeface="Times New Roman"/>
              <a:cs typeface="Times New Roman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2400" b="1" u="sng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Наказ МОНУ </a:t>
            </a:r>
            <a:r>
              <a:rPr lang="ru-RU" sz="2400" b="1" u="sng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400" b="1" u="sng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15.10.2015 № 1085 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затвердження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Умов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прийому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навчання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вищих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навчальних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закладів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України</a:t>
            </a:r>
            <a:r>
              <a:rPr lang="ru-RU" sz="2400" b="1" dirty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 в 2016 </a:t>
            </a:r>
            <a:r>
              <a:rPr lang="ru-RU" sz="2400" b="1" dirty="0" err="1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році</a:t>
            </a:r>
            <a:r>
              <a:rPr lang="ru-RU" sz="2400" b="1" dirty="0" smtClean="0">
                <a:solidFill>
                  <a:srgbClr val="005EA4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1900" b="1" dirty="0" smtClean="0">
              <a:solidFill>
                <a:srgbClr val="005EA4"/>
              </a:solidFill>
              <a:latin typeface="Times New Roman"/>
              <a:ea typeface="Times New Roman"/>
              <a:cs typeface="Times New Roman"/>
            </a:endParaRPr>
          </a:p>
          <a:p>
            <a:pPr lvl="0" algn="l">
              <a:tabLst>
                <a:tab pos="457200" algn="l"/>
              </a:tabLst>
            </a:pPr>
            <a:r>
              <a:rPr lang="ru-RU" sz="2400" b="1" u="sng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Наказ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МОНУ </a:t>
            </a:r>
            <a:r>
              <a:rPr lang="ru-RU" sz="2400" b="1" u="sng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26.10.2015 №1107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закріплення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зон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обслуговування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регіональними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центрами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оцінювання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якості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lvl="0" algn="l">
              <a:tabLst>
                <a:tab pos="457200" algn="l"/>
              </a:tabLst>
            </a:pPr>
            <a:endParaRPr lang="ru-RU" sz="2400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2400" b="1" u="sng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Наказ МОНУ </a:t>
            </a:r>
            <a:r>
              <a:rPr lang="ru-RU" sz="2400" b="1" u="sng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400" b="1" u="sng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26.10.2015 року № 1108 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підготовку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проведення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в 2016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році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зовнішнього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незалежного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оцінювання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результатів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навчання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здобутих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основі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повної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загальної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середньої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marL="342900" lvl="0" indent="-342900">
              <a:spcAft>
                <a:spcPts val="1000"/>
              </a:spcAft>
              <a:buFont typeface="Arial" pitchFamily="34" charset="0"/>
              <a:buChar char="•"/>
            </a:pPr>
            <a:endParaRPr lang="ru-RU" sz="600" u="sng" dirty="0">
              <a:solidFill>
                <a:srgbClr val="EEECE1">
                  <a:lumMod val="25000"/>
                </a:srgbClr>
              </a:solidFill>
              <a:ea typeface="Calibri"/>
              <a:cs typeface="Times New Roman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endParaRPr lang="ru-RU" sz="2400" b="1" u="sng" dirty="0" smtClean="0">
              <a:solidFill>
                <a:srgbClr val="047011"/>
              </a:solidFill>
              <a:latin typeface="Times New Roman"/>
              <a:ea typeface="Times New Roman"/>
              <a:cs typeface="Times New Roman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</a:pPr>
            <a:endParaRPr lang="ru-RU" sz="3400" dirty="0">
              <a:solidFill>
                <a:srgbClr val="04701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15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527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163360"/>
            <a:ext cx="9144000" cy="5834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tabLst>
                <a:tab pos="457200" algn="l"/>
              </a:tabLst>
            </a:pPr>
            <a:r>
              <a:rPr lang="ru-RU" sz="2400" b="1" u="sng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Наказ МОНУ </a:t>
            </a:r>
            <a:r>
              <a:rPr lang="ru-RU" sz="2400" b="1" u="sng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400" b="1" u="sng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05.11.2015 № 1143 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затвердження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Календарного плану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підготовки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проведення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в 2016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році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зовнішнього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незалежного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оцінювання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результатів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навчання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здобутих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основі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повної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загальної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середньої</a:t>
            </a: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lvl="0">
              <a:spcBef>
                <a:spcPct val="20000"/>
              </a:spcBef>
              <a:tabLst>
                <a:tab pos="457200" algn="l"/>
              </a:tabLst>
            </a:pPr>
            <a:endParaRPr lang="ru-RU" sz="2400" b="1" u="sng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spcBef>
                <a:spcPct val="20000"/>
              </a:spcBef>
              <a:tabLst>
                <a:tab pos="457200" algn="l"/>
              </a:tabLst>
            </a:pP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Наказ МОНУ </a:t>
            </a:r>
            <a:r>
              <a:rPr lang="ru-RU" sz="2400" b="1" u="sng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11.12.2015 №1277 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затвердження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Положення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про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пробне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зовнішнє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незалежне</a:t>
            </a:r>
            <a:r>
              <a:rPr lang="ru-RU" sz="24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оцінювання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lvl="0">
              <a:spcBef>
                <a:spcPct val="20000"/>
              </a:spcBef>
              <a:tabLst>
                <a:tab pos="457200" algn="l"/>
              </a:tabLst>
            </a:pPr>
            <a:endParaRPr lang="uk-UA" sz="2400" b="1" u="sng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spcBef>
                <a:spcPct val="20000"/>
              </a:spcBef>
              <a:spcAft>
                <a:spcPts val="1000"/>
              </a:spcAft>
            </a:pPr>
            <a:r>
              <a:rPr lang="ru-RU" sz="2400" b="1" u="sng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Наказ МОНУ </a:t>
            </a:r>
            <a:r>
              <a:rPr lang="ru-RU" sz="2400" b="1" u="sng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400" b="1" u="sng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11.12.2015 №1278 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«Про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затвердження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Порядку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реєстрації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осіб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для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участі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зовнішньому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незалежному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оцінюванні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результатів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навчання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здобутих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основі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повної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загальної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середньої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err="1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sz="2400" b="1" dirty="0">
                <a:solidFill>
                  <a:srgbClr val="047011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2400" dirty="0">
              <a:solidFill>
                <a:srgbClr val="047011"/>
              </a:solidFill>
              <a:ea typeface="Calibri"/>
              <a:cs typeface="Times New Roman"/>
            </a:endParaRPr>
          </a:p>
          <a:p>
            <a:pPr lvl="0">
              <a:spcBef>
                <a:spcPct val="20000"/>
              </a:spcBef>
              <a:tabLst>
                <a:tab pos="457200" algn="l"/>
              </a:tabLst>
            </a:pPr>
            <a:endParaRPr lang="uk-UA" sz="2400" b="1" u="sng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spcBef>
                <a:spcPct val="20000"/>
              </a:spcBef>
              <a:tabLst>
                <a:tab pos="457200" algn="l"/>
              </a:tabLst>
            </a:pPr>
            <a:endParaRPr lang="ru-RU" sz="2400" b="1" u="sng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115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52736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47011"/>
                </a:solidFill>
                <a:latin typeface="Times New Roman"/>
                <a:ea typeface="Calibri"/>
              </a:rPr>
              <a:t>Міжнародні </a:t>
            </a:r>
            <a:r>
              <a:rPr lang="uk-UA" sz="3600" b="1" dirty="0">
                <a:solidFill>
                  <a:srgbClr val="047011"/>
                </a:solidFill>
                <a:latin typeface="Times New Roman"/>
                <a:ea typeface="Calibri"/>
              </a:rPr>
              <a:t>моніторингові дослідження</a:t>
            </a:r>
            <a:endParaRPr lang="ru-RU" sz="3600" b="1" dirty="0">
              <a:solidFill>
                <a:srgbClr val="04701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856984" cy="5616623"/>
          </a:xfrm>
        </p:spPr>
        <p:txBody>
          <a:bodyPr>
            <a:normAutofit fontScale="77500" lnSpcReduction="20000"/>
          </a:bodyPr>
          <a:lstStyle/>
          <a:p>
            <a:pPr lvl="0" algn="l">
              <a:tabLst>
                <a:tab pos="457200" algn="l"/>
              </a:tabLst>
            </a:pPr>
            <a:endParaRPr lang="ru-RU" sz="2400" b="1" dirty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4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F</a:t>
            </a:r>
            <a:r>
              <a:rPr lang="uk-UA" sz="34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І</a:t>
            </a:r>
            <a:r>
              <a:rPr lang="ru-RU" sz="3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MS</a:t>
            </a:r>
            <a:r>
              <a:rPr lang="uk-UA" sz="3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3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проводилося ІЕА у 1959-1967 </a:t>
            </a:r>
            <a:r>
              <a:rPr lang="ru-RU" sz="34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pp</a:t>
            </a:r>
            <a:r>
              <a:rPr lang="uk-UA" sz="3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у 13 </a:t>
            </a:r>
            <a:r>
              <a:rPr lang="uk-UA" sz="3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країнах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3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світу</a:t>
            </a:r>
            <a:r>
              <a:rPr lang="uk-UA" sz="3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; було присвячене оцінюванню успішності з математики у початковій та середній школах;</a:t>
            </a:r>
            <a:endParaRPr lang="ru-RU" sz="34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3400" b="1" dirty="0">
                <a:solidFill>
                  <a:srgbClr val="005EA4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400" b="1" dirty="0">
                <a:solidFill>
                  <a:srgbClr val="005EA4"/>
                </a:solidFill>
                <a:latin typeface="Times New Roman"/>
                <a:ea typeface="Calibri"/>
                <a:cs typeface="Times New Roman"/>
              </a:rPr>
              <a:t>SIMS</a:t>
            </a:r>
            <a:r>
              <a:rPr lang="uk-UA" sz="3400" b="1" dirty="0">
                <a:solidFill>
                  <a:srgbClr val="005EA4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3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здійснювалося у кілька етапів протягом </a:t>
            </a:r>
            <a:r>
              <a:rPr lang="uk-UA" sz="3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1976-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3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1989 </a:t>
            </a:r>
            <a:r>
              <a:rPr lang="ru-RU" sz="34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pp</a:t>
            </a:r>
            <a:r>
              <a:rPr lang="uk-UA" sz="3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у 24 країнах; передбачало вивчення успіхів школярів у засвоюванні математики, природничих наук, англійської та французької мов як іноземних, а також досліджування навчального середовища в межах одного класу;</a:t>
            </a:r>
            <a:endParaRPr lang="ru-RU" sz="34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</a:t>
            </a:r>
            <a:r>
              <a:rPr lang="uk-UA" sz="3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І</a:t>
            </a:r>
            <a:r>
              <a:rPr lang="ru-RU" sz="3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MSS</a:t>
            </a:r>
            <a:r>
              <a:rPr lang="uk-UA" sz="3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3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розпочате у 1991р.; охопило 50 країн</a:t>
            </a:r>
            <a:r>
              <a:rPr lang="uk-UA" sz="3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3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Досліджували </a:t>
            </a:r>
            <a:r>
              <a:rPr lang="uk-UA" sz="3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стан вивчання математики та природничих наук; </a:t>
            </a:r>
            <a:endParaRPr lang="ru-RU" sz="34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15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6. КОМПЕД - </a:t>
            </a:r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проводили 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 1992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.; було присвячене використовуванню в освіті комп'ютерів. У ньому брало </a:t>
            </a:r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участь</a:t>
            </a:r>
          </a:p>
          <a:p>
            <a:pPr algn="just"/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20 країн</a:t>
            </a:r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;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4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4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 CIVICS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- розпочалося у 1996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., його проводили у кілька етапів з фіксацією результатів у 1999, 2000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pp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.; присвячене досліджуванню суспільствознавчої освіти. Взяло участь 28 країн; </a:t>
            </a:r>
            <a:endParaRPr lang="ru-RU" sz="24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/>
            <a:r>
              <a:rPr lang="ru-RU" sz="2400" b="1" dirty="0" smtClean="0">
                <a:solidFill>
                  <a:srgbClr val="005EA4"/>
                </a:solidFill>
                <a:latin typeface="Times New Roman"/>
                <a:ea typeface="Calibri"/>
                <a:cs typeface="Times New Roman"/>
              </a:rPr>
              <a:t>7. MONEE </a:t>
            </a:r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"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Освіта для всіх?" - проводили з 1998 р. Міжнародним дитячим фондом ЮНІСЕФ і охопило 27 країн Східної, Центральної Європи та </a:t>
            </a:r>
            <a:r>
              <a:rPr lang="uk-UA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Балтїї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Основна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мета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досліджування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полягала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в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аналізуванні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соціальних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умов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життя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дітей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їхніх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родин та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державної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політики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постсоціалістичних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країн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4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</a:pPr>
            <a:r>
              <a:rPr lang="ru-RU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5. PISA </a:t>
            </a:r>
            <a:r>
              <a:rPr lang="uk-UA" sz="24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- 2000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охопило 32 країни (28 з них - члени ОЕСР); передбачало оцінювання підготовки 15-річних підлітків за трьома напрямками: "грамотність читання", "математична грамотність" та "природничо-наукова грамотність".</a:t>
            </a:r>
            <a:endParaRPr lang="ru-RU" sz="24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0000"/>
              </a:lnSpc>
            </a:pPr>
            <a:endParaRPr lang="ru-RU" sz="2400" b="1" dirty="0">
              <a:solidFill>
                <a:prstClr val="black">
                  <a:tint val="7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15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47011"/>
                </a:solidFill>
                <a:latin typeface="Times New Roman" pitchFamily="18" charset="0"/>
                <a:cs typeface="Times New Roman" pitchFamily="18" charset="0"/>
              </a:rPr>
              <a:t>Результати вступу гімназистів </a:t>
            </a:r>
            <a:br>
              <a:rPr lang="uk-UA" sz="2800" b="1" dirty="0" smtClean="0">
                <a:solidFill>
                  <a:srgbClr val="04701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rgbClr val="047011"/>
                </a:solidFill>
                <a:latin typeface="Times New Roman" pitchFamily="18" charset="0"/>
                <a:cs typeface="Times New Roman" pitchFamily="18" charset="0"/>
              </a:rPr>
              <a:t>у вищі навчальні заклади</a:t>
            </a:r>
            <a:endParaRPr lang="ru-RU" sz="2800" b="1" dirty="0">
              <a:solidFill>
                <a:srgbClr val="0470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257362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409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Результати вступу випускників на спеціальності пов'язані з профілями гімназії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617106"/>
              </p:ext>
            </p:extLst>
          </p:nvPr>
        </p:nvGraphicFramePr>
        <p:xfrm>
          <a:off x="0" y="1052736"/>
          <a:ext cx="9036496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174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04701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</a:t>
            </a:r>
            <a:r>
              <a:rPr lang="uk-UA" dirty="0" smtClean="0">
                <a:solidFill>
                  <a:srgbClr val="04701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езультати </a:t>
            </a:r>
            <a:r>
              <a:rPr lang="uk-UA" dirty="0">
                <a:solidFill>
                  <a:srgbClr val="04701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здачі ЗНО по предметам </a:t>
            </a:r>
            <a:endParaRPr lang="ru-RU" dirty="0">
              <a:solidFill>
                <a:srgbClr val="0470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343908"/>
              </p:ext>
            </p:extLst>
          </p:nvPr>
        </p:nvGraphicFramePr>
        <p:xfrm>
          <a:off x="251522" y="1628796"/>
          <a:ext cx="8892479" cy="3499059"/>
        </p:xfrm>
        <a:graphic>
          <a:graphicData uri="http://schemas.openxmlformats.org/drawingml/2006/table">
            <a:tbl>
              <a:tblPr firstRow="1" firstCol="1" bandRow="1"/>
              <a:tblGrid>
                <a:gridCol w="973447"/>
                <a:gridCol w="954183"/>
                <a:gridCol w="997245"/>
                <a:gridCol w="957582"/>
                <a:gridCol w="1133233"/>
                <a:gridCol w="997245"/>
                <a:gridCol w="923584"/>
                <a:gridCol w="955316"/>
                <a:gridCol w="1000644"/>
              </a:tblGrid>
              <a:tr h="648076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22222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матем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гегр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біол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англ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м.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078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к-ть</a:t>
                      </a: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2800" b="1" dirty="0" err="1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учн</a:t>
                      </a: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бали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к-ть</a:t>
                      </a: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2800" b="1" dirty="0" err="1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учн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бали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к-ть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учн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бали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к-ть</a:t>
                      </a: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учн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бали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39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2015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≤190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≤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190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>
                          <a:solidFill>
                            <a:srgbClr val="22222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≤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≤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183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181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uk-UA" sz="2800" b="1" dirty="0" smtClean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11учнів 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≤180,  </a:t>
                      </a:r>
                      <a:r>
                        <a:rPr lang="uk-UA" sz="2800" b="1" dirty="0" smtClean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 </a:t>
                      </a:r>
                      <a:r>
                        <a:rPr lang="uk-UA" sz="2800" b="1" dirty="0">
                          <a:solidFill>
                            <a:srgbClr val="0470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учнів≤160 – з різних предметів</a:t>
                      </a:r>
                      <a:endParaRPr lang="ru-RU" sz="2800" dirty="0">
                        <a:solidFill>
                          <a:srgbClr val="04701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586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626</Words>
  <Application>Microsoft Office PowerPoint</Application>
  <PresentationFormat>Экран (4:3)</PresentationFormat>
  <Paragraphs>143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1_Тема Office</vt:lpstr>
      <vt:lpstr>2_Тема Office</vt:lpstr>
      <vt:lpstr> ГАДЯЦЬКА МІСЬКА РАДА ПОЛТАВСЬКОЇ ОБЛАСТІ ВІДДІЛ ОСВІТИ, МОЛОДІ ТА СПОРТУ Гадяцька гімназія імені Олени Пчілки Гадяцької міської ради Полтавської області </vt:lpstr>
      <vt:lpstr>Нормативні документи за 2015-2016н. р.р.</vt:lpstr>
      <vt:lpstr>Презентация PowerPoint</vt:lpstr>
      <vt:lpstr>Презентация PowerPoint</vt:lpstr>
      <vt:lpstr>Міжнародні моніторингові дослідження</vt:lpstr>
      <vt:lpstr>Презентация PowerPoint</vt:lpstr>
      <vt:lpstr>Результати вступу гімназистів  у вищі навчальні заклади</vt:lpstr>
      <vt:lpstr>Результати вступу випускників на спеціальності пов'язані з профілями гімназії</vt:lpstr>
      <vt:lpstr>Результати здачі ЗНО по предметам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--- AdminoV ---</dc:creator>
  <cp:lastModifiedBy>user</cp:lastModifiedBy>
  <cp:revision>44</cp:revision>
  <dcterms:created xsi:type="dcterms:W3CDTF">2016-08-23T05:12:41Z</dcterms:created>
  <dcterms:modified xsi:type="dcterms:W3CDTF">2016-08-28T09:41:44Z</dcterms:modified>
</cp:coreProperties>
</file>