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72" autoAdjust="0"/>
    <p:restoredTop sz="94660"/>
  </p:normalViewPr>
  <p:slideViewPr>
    <p:cSldViewPr>
      <p:cViewPr varScale="1">
        <p:scale>
          <a:sx n="106" d="100"/>
          <a:sy n="106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95DB-3C37-482D-B77B-5863DD51F3FD}" type="datetimeFigureOut">
              <a:rPr lang="uk-UA" smtClean="0"/>
              <a:pPr/>
              <a:t>09.05.2017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DB707-2F75-4B1E-BBBB-685F1F473D6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95DB-3C37-482D-B77B-5863DD51F3FD}" type="datetimeFigureOut">
              <a:rPr lang="uk-UA" smtClean="0"/>
              <a:pPr/>
              <a:t>09.05.2017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DB707-2F75-4B1E-BBBB-685F1F473D6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95DB-3C37-482D-B77B-5863DD51F3FD}" type="datetimeFigureOut">
              <a:rPr lang="uk-UA" smtClean="0"/>
              <a:pPr/>
              <a:t>09.05.2017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DB707-2F75-4B1E-BBBB-685F1F473D6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95DB-3C37-482D-B77B-5863DD51F3FD}" type="datetimeFigureOut">
              <a:rPr lang="uk-UA" smtClean="0"/>
              <a:pPr/>
              <a:t>09.05.2017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DB707-2F75-4B1E-BBBB-685F1F473D6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95DB-3C37-482D-B77B-5863DD51F3FD}" type="datetimeFigureOut">
              <a:rPr lang="uk-UA" smtClean="0"/>
              <a:pPr/>
              <a:t>09.05.2017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DB707-2F75-4B1E-BBBB-685F1F473D6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95DB-3C37-482D-B77B-5863DD51F3FD}" type="datetimeFigureOut">
              <a:rPr lang="uk-UA" smtClean="0"/>
              <a:pPr/>
              <a:t>09.05.2017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DB707-2F75-4B1E-BBBB-685F1F473D6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95DB-3C37-482D-B77B-5863DD51F3FD}" type="datetimeFigureOut">
              <a:rPr lang="uk-UA" smtClean="0"/>
              <a:pPr/>
              <a:t>09.05.2017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DB707-2F75-4B1E-BBBB-685F1F473D6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95DB-3C37-482D-B77B-5863DD51F3FD}" type="datetimeFigureOut">
              <a:rPr lang="uk-UA" smtClean="0"/>
              <a:pPr/>
              <a:t>09.05.2017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DB707-2F75-4B1E-BBBB-685F1F473D6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95DB-3C37-482D-B77B-5863DD51F3FD}" type="datetimeFigureOut">
              <a:rPr lang="uk-UA" smtClean="0"/>
              <a:pPr/>
              <a:t>09.05.2017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DB707-2F75-4B1E-BBBB-685F1F473D6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95DB-3C37-482D-B77B-5863DD51F3FD}" type="datetimeFigureOut">
              <a:rPr lang="uk-UA" smtClean="0"/>
              <a:pPr/>
              <a:t>09.05.2017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DB707-2F75-4B1E-BBBB-685F1F473D6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95DB-3C37-482D-B77B-5863DD51F3FD}" type="datetimeFigureOut">
              <a:rPr lang="uk-UA" smtClean="0"/>
              <a:pPr/>
              <a:t>09.05.2017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DB707-2F75-4B1E-BBBB-685F1F473D6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>
                <a:alpha val="45000"/>
              </a:srgb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895DB-3C37-482D-B77B-5863DD51F3FD}" type="datetimeFigureOut">
              <a:rPr lang="uk-UA" smtClean="0"/>
              <a:pPr/>
              <a:t>09.05.2017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DB707-2F75-4B1E-BBBB-685F1F473D66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&#1058;&#1077;&#1086;&#1088;&#1110;&#1103;_&#1081;&#1084;&#1086;&#1074;&#1110;&#1088;&#1085;&#1086;&#1089;&#1090;&#1077;&#1081;" TargetMode="External"/><Relationship Id="rId2" Type="http://schemas.openxmlformats.org/officeDocument/2006/relationships/hyperlink" Target="http://www.vostokolyub.ru/moi-knigi/chitat-moi-knigi/ot-igryi-v-kosti-do-teorii-veroyatnostey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Adriaen_Brouwer" TargetMode="External"/><Relationship Id="rId5" Type="http://schemas.openxmlformats.org/officeDocument/2006/relationships/hyperlink" Target="http://wikivisually.com/wiki/Jan_Lievens" TargetMode="External"/><Relationship Id="rId4" Type="http://schemas.openxmlformats.org/officeDocument/2006/relationships/hyperlink" Target="http://orpheusmusic.ru/publ/92-1-0-9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lh3.googleusercontent.com/n2r7hfKAM6wXOKkOYWLkbwLEf5pEujnhN_lU73J-OjHffZRBB85_24DYHMiTV-nmhl7L=w3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3143248"/>
            <a:ext cx="2857500" cy="2857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/>
            <a:r>
              <a:rPr lang="uk-UA" sz="5400" dirty="0">
                <a:latin typeface="Arial" pitchFamily="34" charset="0"/>
                <a:cs typeface="Arial" pitchFamily="34" charset="0"/>
              </a:rPr>
              <a:t>Класична ймовірність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2800" i="1" dirty="0" smtClean="0">
                <a:latin typeface="Arial" pitchFamily="34" charset="0"/>
                <a:cs typeface="Arial" pitchFamily="34" charset="0"/>
              </a:rPr>
              <a:t>Презентація до уроку вчителя математики та інформатики</a:t>
            </a:r>
          </a:p>
          <a:p>
            <a:r>
              <a:rPr lang="uk-UA" sz="2800" i="1" dirty="0" smtClean="0">
                <a:latin typeface="Arial" pitchFamily="34" charset="0"/>
                <a:cs typeface="Arial" pitchFamily="34" charset="0"/>
              </a:rPr>
              <a:t>Мельничука Василя Мстиславовича</a:t>
            </a:r>
            <a:endParaRPr lang="uk-UA" sz="28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4480" y="1000108"/>
            <a:ext cx="5429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latin typeface="Arial" pitchFamily="34" charset="0"/>
                <a:cs typeface="Arial" pitchFamily="34" charset="0"/>
              </a:rPr>
              <a:t>   Львівська СЗШ східних мов І-ІІІ ступенів</a:t>
            </a:r>
            <a:endParaRPr lang="uk-UA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0" descr="35-shkola"/>
          <p:cNvPicPr>
            <a:picLocks noChangeAspect="1" noChangeArrowheads="1"/>
          </p:cNvPicPr>
          <p:nvPr/>
        </p:nvPicPr>
        <p:blipFill>
          <a:blip r:embed="rId3"/>
          <a:srcRect l="21429" b="26190"/>
          <a:stretch>
            <a:fillRect/>
          </a:stretch>
        </p:blipFill>
        <p:spPr bwMode="auto">
          <a:xfrm>
            <a:off x="214282" y="571480"/>
            <a:ext cx="1723714" cy="1214446"/>
          </a:xfrm>
          <a:prstGeom prst="rect">
            <a:avLst/>
          </a:prstGeom>
          <a:noFill/>
        </p:spPr>
      </p:pic>
      <p:pic>
        <p:nvPicPr>
          <p:cNvPr id="7" name="Picture 6" descr="http://img0.liveinternet.ru/images/attach/c/1/63/707/63707340_1283829707_1192379921_bezimeni1.jpg"/>
          <p:cNvPicPr>
            <a:picLocks noChangeAspect="1" noChangeArrowheads="1"/>
          </p:cNvPicPr>
          <p:nvPr/>
        </p:nvPicPr>
        <p:blipFill>
          <a:blip r:embed="rId4"/>
          <a:srcRect r="76619" b="69293"/>
          <a:stretch>
            <a:fillRect/>
          </a:stretch>
        </p:blipFill>
        <p:spPr bwMode="auto">
          <a:xfrm>
            <a:off x="7215206" y="571480"/>
            <a:ext cx="1558905" cy="128108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071934" y="5857892"/>
            <a:ext cx="1713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latin typeface="Arial" pitchFamily="34" charset="0"/>
                <a:cs typeface="Arial" pitchFamily="34" charset="0"/>
              </a:rPr>
              <a:t>Львів 2017</a:t>
            </a:r>
            <a:endParaRPr lang="uk-UA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357298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ru-RU" sz="3200" dirty="0" err="1"/>
              <a:t>Врешті-решт</a:t>
            </a:r>
            <a:r>
              <a:rPr lang="ru-RU" sz="3200" dirty="0"/>
              <a:t> </a:t>
            </a:r>
            <a:r>
              <a:rPr lang="ru-RU" sz="3200" dirty="0" err="1"/>
              <a:t>теорія</a:t>
            </a:r>
            <a:r>
              <a:rPr lang="ru-RU" sz="3200" dirty="0"/>
              <a:t> </a:t>
            </a:r>
            <a:r>
              <a:rPr lang="ru-RU" sz="3200" dirty="0" err="1"/>
              <a:t>ймовірностей</a:t>
            </a:r>
            <a:r>
              <a:rPr lang="ru-RU" sz="3200" dirty="0"/>
              <a:t> </a:t>
            </a:r>
            <a:r>
              <a:rPr lang="ru-RU" sz="3200" dirty="0" err="1"/>
              <a:t>набула</a:t>
            </a:r>
            <a:r>
              <a:rPr lang="ru-RU" sz="3200" dirty="0"/>
              <a:t> </a:t>
            </a:r>
            <a:r>
              <a:rPr lang="ru-RU" sz="3200" dirty="0" err="1"/>
              <a:t>чіткого</a:t>
            </a:r>
            <a:r>
              <a:rPr lang="ru-RU" sz="3200" dirty="0"/>
              <a:t> </a:t>
            </a:r>
            <a:r>
              <a:rPr lang="ru-RU" sz="3200" dirty="0" err="1"/>
              <a:t>математичного</a:t>
            </a:r>
            <a:r>
              <a:rPr lang="ru-RU" sz="3200" dirty="0"/>
              <a:t> </a:t>
            </a:r>
            <a:r>
              <a:rPr lang="ru-RU" sz="3200" dirty="0" err="1"/>
              <a:t>вигляду</a:t>
            </a:r>
            <a:r>
              <a:rPr lang="ru-RU" sz="3200" dirty="0"/>
              <a:t> </a:t>
            </a:r>
            <a:r>
              <a:rPr lang="ru-RU" sz="3200" dirty="0" err="1"/>
              <a:t>й</a:t>
            </a:r>
            <a:r>
              <a:rPr lang="ru-RU" sz="3200" dirty="0"/>
              <a:t> остаточно стала </a:t>
            </a:r>
            <a:r>
              <a:rPr lang="ru-RU" sz="3200" dirty="0" err="1"/>
              <a:t>сприйматися</a:t>
            </a:r>
            <a:r>
              <a:rPr lang="ru-RU" sz="3200" dirty="0"/>
              <a:t> як один </a:t>
            </a:r>
            <a:r>
              <a:rPr lang="ru-RU" sz="3200" dirty="0" err="1"/>
              <a:t>з</a:t>
            </a:r>
            <a:r>
              <a:rPr lang="ru-RU" sz="3200" dirty="0"/>
              <a:t> </a:t>
            </a:r>
            <a:r>
              <a:rPr lang="ru-RU" sz="3200" dirty="0" err="1"/>
              <a:t>розділів</a:t>
            </a:r>
            <a:r>
              <a:rPr lang="ru-RU" sz="3200" dirty="0"/>
              <a:t> математики.</a:t>
            </a:r>
            <a:endParaRPr lang="uk-UA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4578" name="Picture 2" descr="http://image1.thematicnews.com/uploads/images/14/22/98/03/2015/06/25/c0424643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941564"/>
            <a:ext cx="3671877" cy="3178237"/>
          </a:xfrm>
          <a:prstGeom prst="rect">
            <a:avLst/>
          </a:prstGeom>
          <a:noFill/>
        </p:spPr>
      </p:pic>
      <p:pic>
        <p:nvPicPr>
          <p:cNvPr id="24580" name="Picture 4" descr="http://www.pokeroff.ru/_i/uploads/wysiwyg/2899701-2stat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429000"/>
            <a:ext cx="3641901" cy="22145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Використані матеріали: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u="sng" dirty="0" smtClean="0">
                <a:hlinkClick r:id="rId2"/>
              </a:rPr>
              <a:t>http://www.vostokolyub.ru/moi-knigi/chitat-moi-knigi/ot-igryi-v-kosti-do-teorii-veroyatnostey.htm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u="sng" dirty="0" smtClean="0">
                <a:hlinkClick r:id="rId3"/>
              </a:rPr>
              <a:t>https://</a:t>
            </a:r>
            <a:r>
              <a:rPr lang="ru-RU" u="sng" dirty="0" smtClean="0">
                <a:hlinkClick r:id="rId3"/>
              </a:rPr>
              <a:t>uk.wikipedia.org/wiki/Теорія_ймовірностей</a:t>
            </a:r>
            <a:endParaRPr lang="ru-RU" u="sng" dirty="0" smtClean="0"/>
          </a:p>
          <a:p>
            <a:r>
              <a:rPr lang="en-US" dirty="0" smtClean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orpheusmusic.ru/publ/92-1-0-91</a:t>
            </a:r>
            <a:endParaRPr lang="uk-UA" dirty="0" smtClean="0"/>
          </a:p>
          <a:p>
            <a:r>
              <a:rPr lang="en-US" dirty="0" smtClean="0"/>
              <a:t>https://www.google.com.ua/url?sa=t&amp;rct=j&amp;q=&amp;</a:t>
            </a:r>
            <a:r>
              <a:rPr lang="en-US" dirty="0" smtClean="0"/>
              <a:t>esrc=s&amp;source=web&amp;cd=19&amp;cad=rja&amp;uact=8&amp;ved=0ahUKEwj0zv-4mOXTAhUlG5oKHfTXD444ChAWCGUwCA&amp;url=http%3A%2F%2Flibrary.narfu.ru%2Frus%2FTRResources%2FVirtualExhibitions%2FPages%2F20150316_teorema_ferma.aspx&amp;usg=AFQjCNGoV-8-2OALUMvgWsiPK5GhOxZNUw</a:t>
            </a:r>
            <a:endParaRPr lang="uk-UA" dirty="0" smtClean="0"/>
          </a:p>
          <a:p>
            <a:r>
              <a:rPr lang="en-US" dirty="0" smtClean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wikivisually.com/wiki/Jan_Lievens</a:t>
            </a:r>
            <a:endParaRPr lang="uk-UA" dirty="0" smtClean="0"/>
          </a:p>
          <a:p>
            <a:r>
              <a:rPr lang="en-US" dirty="0" smtClean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en.wikipedia.org/wiki/Adriaen_Brouwer</a:t>
            </a:r>
            <a:endParaRPr lang="uk-UA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b="1" dirty="0"/>
              <a:t>Теорія ймовірності</a:t>
            </a:r>
            <a:r>
              <a:rPr lang="uk-UA" dirty="0"/>
              <a:t> — розділ математики, що вивчає закономірності випадкових явищ: випадкові події, випадкові величини, їхні функції, властивості й операції над ними.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8229600" cy="4525963"/>
          </a:xfrm>
        </p:spPr>
        <p:txBody>
          <a:bodyPr/>
          <a:lstStyle/>
          <a:p>
            <a:pPr lvl="0"/>
            <a:r>
              <a:rPr lang="uk-UA" dirty="0"/>
              <a:t>Виникнення </a:t>
            </a:r>
            <a:r>
              <a:rPr lang="uk-UA" b="1" dirty="0"/>
              <a:t>теорії ймовірностей</a:t>
            </a:r>
            <a:r>
              <a:rPr lang="uk-UA" dirty="0"/>
              <a:t> як науки відносять до середніх століть і першим спробам математичного аналізу азартних ігор.</a:t>
            </a:r>
          </a:p>
          <a:p>
            <a:endParaRPr lang="uk-UA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143116"/>
            <a:ext cx="5334947" cy="411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http://poker-shkola.ru/images/kosti_pok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429000"/>
            <a:ext cx="2171715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496"/>
            <a:ext cx="4500594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uk-UA" sz="3600" dirty="0">
                <a:latin typeface="Arial" pitchFamily="34" charset="0"/>
                <a:cs typeface="Arial" pitchFamily="34" charset="0"/>
              </a:rPr>
              <a:t>Одного чудового вечора 1654 </a:t>
            </a:r>
            <a:r>
              <a:rPr lang="uk-UA" sz="3600" dirty="0" smtClean="0">
                <a:latin typeface="Arial" pitchFamily="34" charset="0"/>
                <a:cs typeface="Arial" pitchFamily="34" charset="0"/>
              </a:rPr>
              <a:t>року один </a:t>
            </a:r>
            <a:r>
              <a:rPr lang="uk-UA" sz="3600" dirty="0">
                <a:latin typeface="Arial" pitchFamily="34" charset="0"/>
                <a:cs typeface="Arial" pitchFamily="34" charset="0"/>
              </a:rPr>
              <a:t>відомий паризький гульвіса і любитель азартних ігор, шевальє де Мере, відвідав свого друга не менш відомого математика і філософа </a:t>
            </a:r>
            <a:r>
              <a:rPr lang="uk-UA" sz="3600" dirty="0" err="1">
                <a:latin typeface="Arial" pitchFamily="34" charset="0"/>
                <a:cs typeface="Arial" pitchFamily="34" charset="0"/>
              </a:rPr>
              <a:t>Блеза</a:t>
            </a:r>
            <a:r>
              <a:rPr lang="uk-UA" sz="3600" dirty="0">
                <a:latin typeface="Arial" pitchFamily="34" charset="0"/>
                <a:cs typeface="Arial" pitchFamily="34" charset="0"/>
              </a:rPr>
              <a:t> Паскаля.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1433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72132" y="3143248"/>
            <a:ext cx="28575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7421" y="390525"/>
            <a:ext cx="2628328" cy="239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uk-UA" sz="3200" dirty="0">
                <a:latin typeface="Arial" pitchFamily="34" charset="0"/>
                <a:cs typeface="Arial" pitchFamily="34" charset="0"/>
              </a:rPr>
              <a:t>Де Мере хотів виявити закономірності випадання тих чи інших комбінацій гральних костей для того, щоб вигравати у своїх суперників .</a:t>
            </a:r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00694" y="3357562"/>
            <a:ext cx="238125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5" descr="http://pravilaigr.ru/images/kost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3929066"/>
            <a:ext cx="228600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8229600" cy="1143000"/>
          </a:xfrm>
        </p:spPr>
        <p:txBody>
          <a:bodyPr>
            <a:normAutofit fontScale="90000"/>
          </a:bodyPr>
          <a:lstStyle/>
          <a:p>
            <a:pPr lvl="0" algn="just"/>
            <a:r>
              <a:rPr lang="uk-UA" sz="3600" dirty="0">
                <a:latin typeface="Arial" pitchFamily="34" charset="0"/>
                <a:cs typeface="Arial" pitchFamily="34" charset="0"/>
              </a:rPr>
              <a:t>До розв’язання цієї задачі Паскаль підключив ще одного любителя математики й азартних ігор – </a:t>
            </a:r>
            <a:r>
              <a:rPr lang="uk-UA" sz="3600" dirty="0" err="1">
                <a:latin typeface="Arial" pitchFamily="34" charset="0"/>
                <a:cs typeface="Arial" pitchFamily="34" charset="0"/>
              </a:rPr>
              <a:t>П’єра</a:t>
            </a:r>
            <a:r>
              <a:rPr lang="uk-UA" sz="3600" dirty="0">
                <a:latin typeface="Arial" pitchFamily="34" charset="0"/>
                <a:cs typeface="Arial" pitchFamily="34" charset="0"/>
              </a:rPr>
              <a:t> Ферма.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357430"/>
            <a:ext cx="3835629" cy="3876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8" name="Picture 6" descr="http://www.ega-math.narod.ru/Singh/IMG/FLT1.jpg"/>
          <p:cNvPicPr>
            <a:picLocks noChangeAspect="1" noChangeArrowheads="1"/>
          </p:cNvPicPr>
          <p:nvPr/>
        </p:nvPicPr>
        <p:blipFill>
          <a:blip r:embed="rId3"/>
          <a:srcRect b="8510"/>
          <a:stretch>
            <a:fillRect/>
          </a:stretch>
        </p:blipFill>
        <p:spPr bwMode="auto">
          <a:xfrm>
            <a:off x="1000100" y="2786058"/>
            <a:ext cx="2381250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https://hsto.org/files/d5c/618/c6d/d5c618c6d18b479fb7f74971127551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700807"/>
            <a:ext cx="4143344" cy="233018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42"/>
            <a:ext cx="8229600" cy="4525963"/>
          </a:xfrm>
        </p:spPr>
        <p:txBody>
          <a:bodyPr>
            <a:normAutofit/>
          </a:bodyPr>
          <a:lstStyle/>
          <a:p>
            <a:pPr lvl="0" algn="just"/>
            <a:r>
              <a:rPr lang="uk-UA" sz="2800" dirty="0"/>
              <a:t>Ферма і Паскаль стали першовідкривачами тих законів, які можуть бути успішно використані гравцями для оптимальної стратегії виграшу. Ця спільна робота двох видатних вчених стала основою теорії ймовірностей</a:t>
            </a:r>
            <a:r>
              <a:rPr lang="uk-UA" sz="2800" dirty="0" smtClean="0"/>
              <a:t>.</a:t>
            </a:r>
            <a:endParaRPr lang="uk-UA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072066" y="3071810"/>
            <a:ext cx="31432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dirty="0"/>
              <a:t>Без цієї теорії в наш час неможлива ні квантова механіка, ні обробка експериментальних наукових даних. А починалося все з простого кидання гральних костей.</a:t>
            </a:r>
          </a:p>
          <a:p>
            <a:endParaRPr lang="uk-UA" dirty="0"/>
          </a:p>
        </p:txBody>
      </p:sp>
      <p:pic>
        <p:nvPicPr>
          <p:cNvPr id="20484" name="Picture 4" descr="http://www.npblog.com.ua/images/stories/ato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07181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/>
              <a:t>Вирішенням тих же задач займався і нідерландський математик</a:t>
            </a:r>
            <a:r>
              <a:rPr lang="uk-UA" sz="3200" dirty="0" smtClean="0"/>
              <a:t> </a:t>
            </a:r>
            <a:r>
              <a:rPr lang="uk-UA" sz="3200" dirty="0"/>
              <a:t>Християн </a:t>
            </a:r>
            <a:r>
              <a:rPr lang="uk-UA" sz="3200" dirty="0" err="1" smtClean="0"/>
              <a:t>Ґюйґенс</a:t>
            </a:r>
            <a:r>
              <a:rPr lang="uk-UA" sz="3200" dirty="0"/>
              <a:t>.</a:t>
            </a: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714488"/>
            <a:ext cx="380962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Настольные игры - покерные кости - старшинство расклад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785926"/>
            <a:ext cx="2714644" cy="43434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357298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uk-UA" sz="3200" dirty="0"/>
              <a:t>Справжню наукову основу теорії </a:t>
            </a:r>
            <a:r>
              <a:rPr lang="uk-UA" sz="3200" dirty="0" smtClean="0"/>
              <a:t>ймовірностей </a:t>
            </a:r>
            <a:r>
              <a:rPr lang="uk-UA" sz="3200" dirty="0"/>
              <a:t>заклав швейцарський математик </a:t>
            </a:r>
            <a:r>
              <a:rPr lang="uk-UA" sz="3200" dirty="0" smtClean="0"/>
              <a:t>Якоб Бернуллі</a:t>
            </a:r>
            <a:r>
              <a:rPr lang="uk-UA" sz="3200" dirty="0"/>
              <a:t> (1654-1705). Його праця «Мистецтва припущень» стала першим ґрунтовним трактатом з теорії ймовірностей.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pPr>
              <a:buNone/>
            </a:pPr>
            <a:endParaRPr lang="uk-UA" dirty="0"/>
          </a:p>
        </p:txBody>
      </p:sp>
      <p:pic>
        <p:nvPicPr>
          <p:cNvPr id="4" name="Picture 4" descr="http://teoriaver.narod.ru/image/bernull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571876"/>
            <a:ext cx="2238375" cy="2809876"/>
          </a:xfrm>
          <a:prstGeom prst="rect">
            <a:avLst/>
          </a:prstGeom>
          <a:noFill/>
        </p:spPr>
      </p:pic>
      <p:pic>
        <p:nvPicPr>
          <p:cNvPr id="19458" name="Picture 2" descr="http://1matematiki.ru/wp-content/uploads/clip_image002_thumb1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857628"/>
            <a:ext cx="2871347" cy="2282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206</Words>
  <Application>Microsoft Office PowerPoint</Application>
  <PresentationFormat>Экран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Класична ймовірність</vt:lpstr>
      <vt:lpstr>Слайд 2</vt:lpstr>
      <vt:lpstr>Слайд 3</vt:lpstr>
      <vt:lpstr>Одного чудового вечора 1654 року один відомий паризький гульвіса і любитель азартних ігор, шевальє де Мере, відвідав свого друга не менш відомого математика і філософа Блеза Паскаля. </vt:lpstr>
      <vt:lpstr>Де Мере хотів виявити закономірності випадання тих чи інших комбінацій гральних костей для того, щоб вигравати у своїх суперників .</vt:lpstr>
      <vt:lpstr>До розв’язання цієї задачі Паскаль підключив ще одного любителя математики й азартних ігор – П’єра Ферма. </vt:lpstr>
      <vt:lpstr>Слайд 7</vt:lpstr>
      <vt:lpstr>Вирішенням тих же задач займався і нідерландський математик Християн Ґюйґенс.</vt:lpstr>
      <vt:lpstr>Справжню наукову основу теорії ймовірностей заклав швейцарський математик Якоб Бернуллі (1654-1705). Його праця «Мистецтва припущень» стала першим ґрунтовним трактатом з теорії ймовірностей.</vt:lpstr>
      <vt:lpstr>Врешті-решт теорія ймовірностей набула чіткого математичного вигляду й остаточно стала сприйматися як один з розділів математики.</vt:lpstr>
      <vt:lpstr>Використані матеріали: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Класична ймовірність</dc:title>
  <dc:creator>home</dc:creator>
  <cp:lastModifiedBy>BM</cp:lastModifiedBy>
  <cp:revision>21</cp:revision>
  <dcterms:created xsi:type="dcterms:W3CDTF">2017-02-07T14:32:21Z</dcterms:created>
  <dcterms:modified xsi:type="dcterms:W3CDTF">2017-05-09T11:13:26Z</dcterms:modified>
</cp:coreProperties>
</file>