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65" r:id="rId3"/>
    <p:sldId id="258" r:id="rId4"/>
    <p:sldId id="260" r:id="rId5"/>
    <p:sldId id="263" r:id="rId6"/>
    <p:sldId id="262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620688"/>
            <a:ext cx="6172200" cy="2016224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ru-RU" b="1" dirty="0" smtClean="0">
                <a:solidFill>
                  <a:srgbClr val="FF0000"/>
                </a:solidFill>
              </a:rPr>
              <a:t>« </a:t>
            </a:r>
            <a:r>
              <a:rPr lang="ru-RU" b="1" dirty="0" err="1" smtClean="0">
                <a:solidFill>
                  <a:srgbClr val="FF0000"/>
                </a:solidFill>
              </a:rPr>
              <a:t>Загальна</a:t>
            </a:r>
            <a:r>
              <a:rPr lang="ru-RU" b="1" dirty="0" smtClean="0">
                <a:solidFill>
                  <a:srgbClr val="FF0000"/>
                </a:solidFill>
              </a:rPr>
              <a:t>  характеристика </a:t>
            </a:r>
            <a:r>
              <a:rPr lang="ru-RU" b="1" dirty="0" err="1" smtClean="0">
                <a:solidFill>
                  <a:srgbClr val="FF0000"/>
                </a:solidFill>
              </a:rPr>
              <a:t>сенсорних</a:t>
            </a:r>
            <a:r>
              <a:rPr lang="ru-RU" b="1" dirty="0" smtClean="0">
                <a:solidFill>
                  <a:srgbClr val="FF0000"/>
                </a:solidFill>
              </a:rPr>
              <a:t> систем. Будова </a:t>
            </a:r>
            <a:r>
              <a:rPr lang="ru-RU" b="1" dirty="0" err="1" smtClean="0">
                <a:solidFill>
                  <a:srgbClr val="FF0000"/>
                </a:solidFill>
              </a:rPr>
              <a:t>аналізаторів</a:t>
            </a:r>
            <a:r>
              <a:rPr lang="ru-RU" b="1" dirty="0" smtClean="0">
                <a:solidFill>
                  <a:srgbClr val="FF0000"/>
                </a:solidFill>
              </a:rPr>
              <a:t> 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39752" y="2924944"/>
            <a:ext cx="6172200" cy="3449978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chemeClr val="tx1"/>
                </a:solidFill>
              </a:rPr>
              <a:t>План </a:t>
            </a:r>
            <a:endParaRPr lang="ru-RU" sz="2400" dirty="0" smtClean="0">
              <a:solidFill>
                <a:schemeClr val="tx1"/>
              </a:solidFill>
            </a:endParaRPr>
          </a:p>
          <a:p>
            <a:r>
              <a:rPr lang="uk-UA" sz="2400" dirty="0" smtClean="0">
                <a:solidFill>
                  <a:schemeClr val="tx1"/>
                </a:solidFill>
              </a:rPr>
              <a:t>1. </a:t>
            </a:r>
            <a:r>
              <a:rPr lang="uk-UA" sz="2400" dirty="0" err="1" smtClean="0">
                <a:solidFill>
                  <a:schemeClr val="tx1"/>
                </a:solidFill>
              </a:rPr>
              <a:t>Зв</a:t>
            </a:r>
            <a:r>
              <a:rPr lang="ru-RU" sz="2400" dirty="0" smtClean="0">
                <a:solidFill>
                  <a:schemeClr val="tx1"/>
                </a:solidFill>
              </a:rPr>
              <a:t>`</a:t>
            </a:r>
            <a:r>
              <a:rPr lang="uk-UA" sz="2400" dirty="0" err="1" smtClean="0">
                <a:solidFill>
                  <a:schemeClr val="tx1"/>
                </a:solidFill>
              </a:rPr>
              <a:t>язок</a:t>
            </a:r>
            <a:r>
              <a:rPr lang="uk-UA" sz="2400" dirty="0" smtClean="0">
                <a:solidFill>
                  <a:schemeClr val="tx1"/>
                </a:solidFill>
              </a:rPr>
              <a:t> організму із зовнішнім     середовищем.</a:t>
            </a:r>
            <a:endParaRPr lang="ru-RU" sz="2400" dirty="0" smtClean="0">
              <a:solidFill>
                <a:schemeClr val="tx1"/>
              </a:solidFill>
            </a:endParaRPr>
          </a:p>
          <a:p>
            <a:r>
              <a:rPr lang="uk-UA" sz="2400" dirty="0" smtClean="0">
                <a:solidFill>
                  <a:schemeClr val="tx1"/>
                </a:solidFill>
              </a:rPr>
              <a:t>2. Аналізатори, їх структура .</a:t>
            </a:r>
            <a:endParaRPr lang="ru-RU" sz="2400" dirty="0" smtClean="0">
              <a:solidFill>
                <a:schemeClr val="tx1"/>
              </a:solidFill>
            </a:endParaRPr>
          </a:p>
          <a:p>
            <a:r>
              <a:rPr lang="uk-UA" sz="2400" dirty="0" smtClean="0">
                <a:solidFill>
                  <a:schemeClr val="tx1"/>
                </a:solidFill>
              </a:rPr>
              <a:t>3. Поняття про рецептори.</a:t>
            </a:r>
            <a:endParaRPr lang="ru-RU" sz="2400" dirty="0" smtClean="0">
              <a:solidFill>
                <a:schemeClr val="tx1"/>
              </a:solidFill>
            </a:endParaRPr>
          </a:p>
          <a:p>
            <a:r>
              <a:rPr lang="uk-UA" sz="2400" dirty="0" smtClean="0">
                <a:solidFill>
                  <a:schemeClr val="tx1"/>
                </a:solidFill>
              </a:rPr>
              <a:t>4.Властивості аналізаторів.</a:t>
            </a:r>
            <a:endParaRPr lang="ru-RU" sz="2400" dirty="0" smtClean="0">
              <a:solidFill>
                <a:schemeClr val="tx1"/>
              </a:solidFill>
            </a:endParaRPr>
          </a:p>
          <a:p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267744" y="1916832"/>
            <a:ext cx="6172200" cy="4248472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uk-UA" dirty="0" err="1" smtClean="0">
                <a:solidFill>
                  <a:srgbClr val="0070C0"/>
                </a:solidFill>
              </a:rPr>
              <a:t>домашне</a:t>
            </a:r>
            <a:r>
              <a:rPr lang="uk-UA" dirty="0" smtClean="0">
                <a:solidFill>
                  <a:srgbClr val="0070C0"/>
                </a:solidFill>
              </a:rPr>
              <a:t> завдання:</a:t>
            </a:r>
            <a:r>
              <a:rPr lang="uk-UA" dirty="0" smtClean="0">
                <a:solidFill>
                  <a:schemeClr val="tx1"/>
                </a:solidFill>
              </a:rPr>
              <a:t/>
            </a:r>
            <a:br>
              <a:rPr lang="uk-UA" dirty="0" smtClean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>- </a:t>
            </a:r>
            <a:r>
              <a:rPr lang="uk-UA" sz="2200" dirty="0" smtClean="0">
                <a:solidFill>
                  <a:schemeClr val="tx1"/>
                </a:solidFill>
              </a:rPr>
              <a:t>опрацювати параграф 41;</a:t>
            </a:r>
            <a:br>
              <a:rPr lang="uk-UA" sz="2200" dirty="0" smtClean="0">
                <a:solidFill>
                  <a:schemeClr val="tx1"/>
                </a:solidFill>
              </a:rPr>
            </a:br>
            <a:r>
              <a:rPr lang="uk-UA" sz="2200" dirty="0" smtClean="0">
                <a:solidFill>
                  <a:schemeClr val="tx1"/>
                </a:solidFill>
              </a:rPr>
              <a:t/>
            </a:r>
            <a:br>
              <a:rPr lang="uk-UA" sz="2200" dirty="0" smtClean="0">
                <a:solidFill>
                  <a:schemeClr val="tx1"/>
                </a:solidFill>
              </a:rPr>
            </a:br>
            <a:r>
              <a:rPr lang="uk-UA" sz="2200" dirty="0" smtClean="0">
                <a:solidFill>
                  <a:schemeClr val="tx1"/>
                </a:solidFill>
              </a:rPr>
              <a:t>- вивчити терміни теми;</a:t>
            </a:r>
            <a:br>
              <a:rPr lang="uk-UA" sz="2200" dirty="0" smtClean="0">
                <a:solidFill>
                  <a:schemeClr val="tx1"/>
                </a:solidFill>
              </a:rPr>
            </a:br>
            <a:r>
              <a:rPr lang="uk-UA" sz="2200" dirty="0" smtClean="0">
                <a:solidFill>
                  <a:schemeClr val="tx1"/>
                </a:solidFill>
              </a:rPr>
              <a:t/>
            </a:r>
            <a:br>
              <a:rPr lang="uk-UA" sz="2200" dirty="0" smtClean="0">
                <a:solidFill>
                  <a:schemeClr val="tx1"/>
                </a:solidFill>
              </a:rPr>
            </a:br>
            <a:r>
              <a:rPr lang="uk-UA" sz="2200" dirty="0" smtClean="0">
                <a:solidFill>
                  <a:schemeClr val="tx1"/>
                </a:solidFill>
              </a:rPr>
              <a:t>- підготувати повідомлення на тему:</a:t>
            </a:r>
            <a:br>
              <a:rPr lang="uk-UA" sz="2200" dirty="0" smtClean="0">
                <a:solidFill>
                  <a:schemeClr val="tx1"/>
                </a:solidFill>
              </a:rPr>
            </a:br>
            <a:r>
              <a:rPr lang="uk-UA" sz="2200" dirty="0" err="1" smtClean="0">
                <a:solidFill>
                  <a:schemeClr val="tx1"/>
                </a:solidFill>
              </a:rPr>
              <a:t>“Значення</a:t>
            </a:r>
            <a:r>
              <a:rPr lang="uk-UA" sz="2200" dirty="0" smtClean="0">
                <a:solidFill>
                  <a:schemeClr val="tx1"/>
                </a:solidFill>
              </a:rPr>
              <a:t> вивчення органів чуття для </a:t>
            </a:r>
            <a:r>
              <a:rPr lang="uk-UA" sz="2200" dirty="0" err="1" smtClean="0">
                <a:solidFill>
                  <a:schemeClr val="tx1"/>
                </a:solidFill>
              </a:rPr>
              <a:t>медицини”</a:t>
            </a:r>
            <a:r>
              <a:rPr lang="uk-UA" sz="2200" dirty="0" smtClean="0">
                <a:solidFill>
                  <a:schemeClr val="tx1"/>
                </a:solidFill>
              </a:rPr>
              <a:t>.</a:t>
            </a:r>
            <a:endParaRPr lang="ru-RU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6720"/>
            <a:ext cx="8856984" cy="6644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40144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4365104"/>
            <a:ext cx="5832648" cy="1872208"/>
          </a:xfrm>
        </p:spPr>
        <p:txBody>
          <a:bodyPr>
            <a:noAutofit/>
          </a:bodyPr>
          <a:lstStyle/>
          <a:p>
            <a:r>
              <a:rPr lang="uk-UA" sz="2000" dirty="0" smtClean="0">
                <a:solidFill>
                  <a:schemeClr val="tx1"/>
                </a:solidFill>
              </a:rPr>
              <a:t>Від лат. </a:t>
            </a:r>
            <a:r>
              <a:rPr lang="en-US" sz="2000" dirty="0" err="1" smtClean="0">
                <a:solidFill>
                  <a:srgbClr val="0070C0"/>
                </a:solidFill>
              </a:rPr>
              <a:t>sensus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-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uk-UA" sz="2000" dirty="0" smtClean="0">
                <a:solidFill>
                  <a:schemeClr val="tx1"/>
                </a:solidFill>
              </a:rPr>
              <a:t>відчуття.</a:t>
            </a: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uk-UA" sz="2000" dirty="0" smtClean="0">
                <a:solidFill>
                  <a:schemeClr val="tx1"/>
                </a:solidFill>
              </a:rPr>
              <a:t> </a:t>
            </a:r>
            <a:r>
              <a:rPr lang="uk-UA" sz="2000" dirty="0" smtClean="0">
                <a:solidFill>
                  <a:schemeClr val="tx1"/>
                </a:solidFill>
              </a:rPr>
              <a:t>Від </a:t>
            </a:r>
            <a:r>
              <a:rPr lang="uk-UA" sz="2000" dirty="0" err="1" smtClean="0">
                <a:solidFill>
                  <a:schemeClr val="tx1"/>
                </a:solidFill>
              </a:rPr>
              <a:t>анлійської</a:t>
            </a:r>
            <a:r>
              <a:rPr lang="uk-UA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rgbClr val="0070C0"/>
                </a:solidFill>
              </a:rPr>
              <a:t>sensor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–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uk-UA" sz="2000" dirty="0" smtClean="0">
                <a:solidFill>
                  <a:schemeClr val="tx1"/>
                </a:solidFill>
              </a:rPr>
              <a:t>датчик, чутливий </a:t>
            </a:r>
            <a:r>
              <a:rPr lang="uk-UA" sz="2000" dirty="0" smtClean="0">
                <a:solidFill>
                  <a:schemeClr val="tx1"/>
                </a:solidFill>
              </a:rPr>
              <a:t>елемент.</a:t>
            </a:r>
            <a:r>
              <a:rPr lang="en-US" sz="1600" dirty="0" smtClean="0">
                <a:solidFill>
                  <a:schemeClr val="tx1"/>
                </a:solidFill>
              </a:rPr>
              <a:t/>
            </a:r>
            <a:br>
              <a:rPr lang="en-US" sz="1600" dirty="0" smtClean="0">
                <a:solidFill>
                  <a:schemeClr val="tx1"/>
                </a:solidFill>
              </a:rPr>
            </a:b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60032" y="692697"/>
            <a:ext cx="324035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 smtClean="0"/>
          </a:p>
          <a:p>
            <a:pPr algn="ctr"/>
            <a:endParaRPr lang="ru-RU" sz="2800" b="1" dirty="0" smtClean="0"/>
          </a:p>
          <a:p>
            <a:pPr algn="ctr"/>
            <a:endParaRPr lang="ru-RU" sz="2800" b="1" dirty="0" smtClean="0"/>
          </a:p>
          <a:p>
            <a:pPr algn="ctr"/>
            <a:r>
              <a:rPr lang="ru-RU" sz="2800" b="1" dirty="0" smtClean="0"/>
              <a:t>Павлов </a:t>
            </a:r>
            <a:r>
              <a:rPr lang="ru-RU" sz="2800" b="1" dirty="0" err="1" smtClean="0"/>
              <a:t>Іван</a:t>
            </a:r>
            <a:r>
              <a:rPr lang="ru-RU" sz="2800" b="1" dirty="0" smtClean="0"/>
              <a:t> Петрович</a:t>
            </a:r>
          </a:p>
          <a:p>
            <a:pPr algn="ctr"/>
            <a:r>
              <a:rPr lang="uk-UA" sz="2000" b="1" dirty="0" smtClean="0"/>
              <a:t>Роки життя:</a:t>
            </a:r>
          </a:p>
          <a:p>
            <a:pPr algn="ctr"/>
            <a:r>
              <a:rPr lang="uk-UA" sz="2000" b="1" dirty="0" smtClean="0"/>
              <a:t>1849-1936</a:t>
            </a:r>
            <a:endParaRPr lang="ru-RU" sz="2000" dirty="0"/>
          </a:p>
        </p:txBody>
      </p:sp>
      <p:pic>
        <p:nvPicPr>
          <p:cNvPr id="2050" name="Picture 2" descr="C:\Users\pc\Desktop\Ivan_Pavlov_nobe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620689"/>
            <a:ext cx="2952328" cy="3672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84976" cy="6624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8461448" cy="6436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59564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331640" y="268304"/>
            <a:ext cx="6840760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000" dirty="0" smtClean="0"/>
              <a:t>Аналізатор</a:t>
            </a:r>
            <a:endParaRPr lang="ru-RU" sz="60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51728" y="2174467"/>
            <a:ext cx="3240360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>
                <a:solidFill>
                  <a:srgbClr val="00B050"/>
                </a:solidFill>
              </a:rPr>
              <a:t>Периферична частина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443112" y="2470808"/>
            <a:ext cx="2592288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>
                <a:solidFill>
                  <a:srgbClr val="00B050"/>
                </a:solidFill>
              </a:rPr>
              <a:t>Провідна</a:t>
            </a:r>
          </a:p>
          <a:p>
            <a:pPr algn="ctr"/>
            <a:r>
              <a:rPr lang="uk-UA" sz="3200" dirty="0" smtClean="0">
                <a:solidFill>
                  <a:srgbClr val="00B050"/>
                </a:solidFill>
              </a:rPr>
              <a:t> частина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45848" y="2132856"/>
            <a:ext cx="2880320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>
                <a:solidFill>
                  <a:srgbClr val="00B050"/>
                </a:solidFill>
              </a:rPr>
              <a:t>Центральна </a:t>
            </a:r>
          </a:p>
          <a:p>
            <a:pPr algn="ctr"/>
            <a:r>
              <a:rPr lang="uk-UA" sz="3200" dirty="0" smtClean="0">
                <a:solidFill>
                  <a:srgbClr val="00B050"/>
                </a:solidFill>
              </a:rPr>
              <a:t>частина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6" name="Выноска со стрелкой вверх 5"/>
          <p:cNvSpPr/>
          <p:nvPr/>
        </p:nvSpPr>
        <p:spPr>
          <a:xfrm>
            <a:off x="437716" y="4912740"/>
            <a:ext cx="2514920" cy="144016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>
                <a:solidFill>
                  <a:srgbClr val="C00000"/>
                </a:solidFill>
              </a:rPr>
              <a:t>Рецептори 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7" name="Выноска со стрелкой вверх 6"/>
          <p:cNvSpPr/>
          <p:nvPr/>
        </p:nvSpPr>
        <p:spPr>
          <a:xfrm>
            <a:off x="3478692" y="4482408"/>
            <a:ext cx="2592288" cy="218808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>
                <a:solidFill>
                  <a:srgbClr val="C00000"/>
                </a:solidFill>
              </a:rPr>
              <a:t>Чутливі нервові волокна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8" name="Выноска со стрелкой вверх 7"/>
          <p:cNvSpPr/>
          <p:nvPr/>
        </p:nvSpPr>
        <p:spPr>
          <a:xfrm>
            <a:off x="6361872" y="4660712"/>
            <a:ext cx="2448272" cy="1944216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>
                <a:solidFill>
                  <a:srgbClr val="C00000"/>
                </a:solidFill>
              </a:rPr>
              <a:t>Центри мозку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9" name="Стрелка вниз 8"/>
          <p:cNvSpPr/>
          <p:nvPr/>
        </p:nvSpPr>
        <p:spPr>
          <a:xfrm rot="1975813">
            <a:off x="1771908" y="1196752"/>
            <a:ext cx="495836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 rot="19939735">
            <a:off x="6850667" y="1217352"/>
            <a:ext cx="455288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4486804" y="1420432"/>
            <a:ext cx="576064" cy="10503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backgroundRemoval b="71628" l="25957" r="96596" t="465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88"/>
          <a:stretch/>
        </p:blipFill>
        <p:spPr bwMode="auto">
          <a:xfrm>
            <a:off x="6804248" y="3645024"/>
            <a:ext cx="1728788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="" xmlns:a14="http://schemas.microsoft.com/office/drawing/2010/main">
                  <a14:imgLayer r:embed="rId5">
                    <a14:imgEffect>
                      <a14:backgroundRemoval b="98611" l="0" r="95708" t="8796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311" y="3327408"/>
            <a:ext cx="221932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backgroundRemoval b="88889" l="0" r="100000" t="9804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2693" y="3455415"/>
            <a:ext cx="2800350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Овал 14"/>
          <p:cNvSpPr/>
          <p:nvPr/>
        </p:nvSpPr>
        <p:spPr>
          <a:xfrm>
            <a:off x="1331640" y="260648"/>
            <a:ext cx="684076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000" dirty="0" smtClean="0">
                <a:solidFill>
                  <a:srgbClr val="00B0F0"/>
                </a:solidFill>
              </a:rPr>
              <a:t>Аналізатор</a:t>
            </a:r>
            <a:endParaRPr lang="ru-RU" sz="6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4870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0"/>
            <a:ext cx="6172200" cy="2924944"/>
          </a:xfrm>
        </p:spPr>
        <p:txBody>
          <a:bodyPr>
            <a:normAutofit fontScale="90000"/>
          </a:bodyPr>
          <a:lstStyle/>
          <a:p>
            <a:r>
              <a:rPr lang="uk-UA" sz="2000" dirty="0" smtClean="0">
                <a:solidFill>
                  <a:schemeClr val="tx1"/>
                </a:solidFill>
              </a:rPr>
              <a:t/>
            </a:r>
            <a:br>
              <a:rPr lang="uk-UA" sz="2000" dirty="0" smtClean="0">
                <a:solidFill>
                  <a:schemeClr val="tx1"/>
                </a:solidFill>
              </a:rPr>
            </a:br>
            <a:r>
              <a:rPr lang="uk-UA" sz="2000" dirty="0" smtClean="0">
                <a:solidFill>
                  <a:schemeClr val="tx1"/>
                </a:solidFill>
              </a:rPr>
              <a:t> </a:t>
            </a:r>
            <a:br>
              <a:rPr lang="uk-UA" sz="2000" dirty="0" smtClean="0">
                <a:solidFill>
                  <a:schemeClr val="tx1"/>
                </a:solidFill>
              </a:rPr>
            </a:br>
            <a:r>
              <a:rPr lang="uk-UA" sz="2000" dirty="0" smtClean="0">
                <a:solidFill>
                  <a:schemeClr val="tx1"/>
                </a:solidFill>
              </a:rPr>
              <a:t/>
            </a:r>
            <a:br>
              <a:rPr lang="uk-UA" sz="2000" dirty="0" smtClean="0">
                <a:solidFill>
                  <a:schemeClr val="tx1"/>
                </a:solidFill>
              </a:rPr>
            </a:br>
            <a:r>
              <a:rPr lang="uk-UA" sz="2000" dirty="0" smtClean="0">
                <a:solidFill>
                  <a:schemeClr val="tx1"/>
                </a:solidFill>
              </a:rPr>
              <a:t/>
            </a:r>
            <a:br>
              <a:rPr lang="uk-UA" sz="2000" dirty="0" smtClean="0">
                <a:solidFill>
                  <a:schemeClr val="tx1"/>
                </a:solidFill>
              </a:rPr>
            </a:br>
            <a:r>
              <a:rPr lang="uk-UA" sz="2000" dirty="0" smtClean="0">
                <a:solidFill>
                  <a:schemeClr val="tx1"/>
                </a:solidFill>
              </a:rPr>
              <a:t/>
            </a:r>
            <a:br>
              <a:rPr lang="uk-UA" sz="2000" dirty="0" smtClean="0">
                <a:solidFill>
                  <a:schemeClr val="tx1"/>
                </a:solidFill>
              </a:rPr>
            </a:br>
            <a:r>
              <a:rPr lang="uk-UA" sz="2000" dirty="0" smtClean="0">
                <a:solidFill>
                  <a:schemeClr val="tx1"/>
                </a:solidFill>
              </a:rPr>
              <a:t/>
            </a:r>
            <a:br>
              <a:rPr lang="uk-UA" sz="2000" dirty="0" smtClean="0">
                <a:solidFill>
                  <a:schemeClr val="tx1"/>
                </a:solidFill>
              </a:rPr>
            </a:br>
            <a:r>
              <a:rPr lang="uk-UA" sz="2000" dirty="0" smtClean="0">
                <a:solidFill>
                  <a:schemeClr val="tx1"/>
                </a:solidFill>
              </a:rPr>
              <a:t/>
            </a:r>
            <a:br>
              <a:rPr lang="uk-UA" sz="2000" dirty="0" smtClean="0">
                <a:solidFill>
                  <a:schemeClr val="tx1"/>
                </a:solidFill>
              </a:rPr>
            </a:br>
            <a:r>
              <a:rPr lang="uk-UA" sz="2000" dirty="0" smtClean="0">
                <a:solidFill>
                  <a:schemeClr val="tx1"/>
                </a:solidFill>
              </a:rPr>
              <a:t/>
            </a:r>
            <a:br>
              <a:rPr lang="uk-UA" sz="2000" dirty="0" smtClean="0">
                <a:solidFill>
                  <a:schemeClr val="tx1"/>
                </a:solidFill>
              </a:rPr>
            </a:br>
            <a:r>
              <a:rPr lang="uk-UA" sz="2000" dirty="0" smtClean="0">
                <a:solidFill>
                  <a:schemeClr val="tx1"/>
                </a:solidFill>
              </a:rPr>
              <a:t/>
            </a:r>
            <a:br>
              <a:rPr lang="uk-UA" sz="2000" dirty="0" smtClean="0">
                <a:solidFill>
                  <a:schemeClr val="tx1"/>
                </a:solidFill>
              </a:rPr>
            </a:br>
            <a:r>
              <a:rPr lang="uk-UA" sz="2000" dirty="0" smtClean="0">
                <a:solidFill>
                  <a:schemeClr val="tx1"/>
                </a:solidFill>
              </a:rPr>
              <a:t/>
            </a:r>
            <a:br>
              <a:rPr lang="uk-UA" sz="2000" dirty="0" smtClean="0">
                <a:solidFill>
                  <a:schemeClr val="tx1"/>
                </a:solidFill>
              </a:rPr>
            </a:br>
            <a:r>
              <a:rPr lang="uk-UA" sz="2000" dirty="0" smtClean="0">
                <a:solidFill>
                  <a:schemeClr val="tx1"/>
                </a:solidFill>
              </a:rPr>
              <a:t/>
            </a:r>
            <a:br>
              <a:rPr lang="uk-UA" sz="2000" dirty="0" smtClean="0">
                <a:solidFill>
                  <a:schemeClr val="tx1"/>
                </a:solidFill>
              </a:rPr>
            </a:br>
            <a:r>
              <a:rPr lang="uk-UA" sz="2000" dirty="0" smtClean="0">
                <a:solidFill>
                  <a:schemeClr val="tx1"/>
                </a:solidFill>
              </a:rPr>
              <a:t/>
            </a:r>
            <a:br>
              <a:rPr lang="uk-UA" sz="2000" dirty="0" smtClean="0">
                <a:solidFill>
                  <a:schemeClr val="tx1"/>
                </a:solidFill>
              </a:rPr>
            </a:br>
            <a:r>
              <a:rPr lang="uk-UA" sz="2000" dirty="0" smtClean="0">
                <a:solidFill>
                  <a:schemeClr val="tx1"/>
                </a:solidFill>
              </a:rPr>
              <a:t/>
            </a:r>
            <a:br>
              <a:rPr lang="uk-UA" sz="2000" dirty="0" smtClean="0">
                <a:solidFill>
                  <a:schemeClr val="tx1"/>
                </a:solidFill>
              </a:rPr>
            </a:br>
            <a:r>
              <a:rPr lang="uk-UA" sz="2000" dirty="0" smtClean="0">
                <a:solidFill>
                  <a:schemeClr val="tx1"/>
                </a:solidFill>
              </a:rPr>
              <a:t/>
            </a:r>
            <a:br>
              <a:rPr lang="uk-UA" sz="2000" dirty="0" smtClean="0">
                <a:solidFill>
                  <a:schemeClr val="tx1"/>
                </a:solidFill>
              </a:rPr>
            </a:br>
            <a:r>
              <a:rPr lang="uk-UA" sz="2000" dirty="0" smtClean="0">
                <a:solidFill>
                  <a:schemeClr val="tx1"/>
                </a:solidFill>
              </a:rPr>
              <a:t/>
            </a:r>
            <a:br>
              <a:rPr lang="uk-UA" sz="2000" dirty="0" smtClean="0">
                <a:solidFill>
                  <a:schemeClr val="tx1"/>
                </a:solidFill>
              </a:rPr>
            </a:br>
            <a:r>
              <a:rPr lang="uk-UA" sz="2700" dirty="0" err="1" smtClean="0">
                <a:solidFill>
                  <a:schemeClr val="tx1"/>
                </a:solidFill>
              </a:rPr>
              <a:t>Власивості</a:t>
            </a:r>
            <a:r>
              <a:rPr lang="uk-UA" sz="2700" dirty="0" smtClean="0">
                <a:solidFill>
                  <a:schemeClr val="tx1"/>
                </a:solidFill>
              </a:rPr>
              <a:t> сенсорних систем </a:t>
            </a:r>
            <a:br>
              <a:rPr lang="uk-UA" sz="2700" dirty="0" smtClean="0">
                <a:solidFill>
                  <a:schemeClr val="tx1"/>
                </a:solidFill>
              </a:rPr>
            </a:br>
            <a:r>
              <a:rPr lang="uk-UA" sz="2700" dirty="0" smtClean="0">
                <a:solidFill>
                  <a:schemeClr val="tx1"/>
                </a:solidFill>
              </a:rPr>
              <a:t/>
            </a:r>
            <a:br>
              <a:rPr lang="uk-UA" sz="2700" dirty="0" smtClean="0">
                <a:solidFill>
                  <a:schemeClr val="tx1"/>
                </a:solidFill>
              </a:rPr>
            </a:br>
            <a:r>
              <a:rPr lang="uk-UA" sz="2700" dirty="0" smtClean="0">
                <a:solidFill>
                  <a:schemeClr val="tx1"/>
                </a:solidFill>
              </a:rPr>
              <a:t/>
            </a:r>
            <a:br>
              <a:rPr lang="uk-UA" sz="2700" dirty="0" smtClean="0">
                <a:solidFill>
                  <a:schemeClr val="tx1"/>
                </a:solidFill>
              </a:rPr>
            </a:br>
            <a:r>
              <a:rPr lang="uk-UA" sz="2700" dirty="0" smtClean="0">
                <a:solidFill>
                  <a:schemeClr val="tx1"/>
                </a:solidFill>
              </a:rPr>
              <a:t/>
            </a:r>
            <a:br>
              <a:rPr lang="uk-UA" sz="2700" dirty="0" smtClean="0">
                <a:solidFill>
                  <a:schemeClr val="tx1"/>
                </a:solidFill>
              </a:rPr>
            </a:br>
            <a:r>
              <a:rPr lang="uk-UA" sz="2700" dirty="0" smtClean="0">
                <a:solidFill>
                  <a:schemeClr val="tx1"/>
                </a:solidFill>
              </a:rPr>
              <a:t/>
            </a:r>
            <a:br>
              <a:rPr lang="uk-UA" sz="2700" dirty="0" smtClean="0">
                <a:solidFill>
                  <a:schemeClr val="tx1"/>
                </a:solidFill>
              </a:rPr>
            </a:br>
            <a:r>
              <a:rPr lang="uk-UA" sz="2700" dirty="0" smtClean="0">
                <a:solidFill>
                  <a:schemeClr val="tx1"/>
                </a:solidFill>
              </a:rPr>
              <a:t/>
            </a:r>
            <a:br>
              <a:rPr lang="uk-UA" sz="2700" dirty="0" smtClean="0">
                <a:solidFill>
                  <a:schemeClr val="tx1"/>
                </a:solidFill>
              </a:rPr>
            </a:br>
            <a:r>
              <a:rPr lang="uk-UA" sz="2700" dirty="0" smtClean="0">
                <a:solidFill>
                  <a:schemeClr val="tx1"/>
                </a:solidFill>
              </a:rPr>
              <a:t/>
            </a:r>
            <a:br>
              <a:rPr lang="uk-UA" sz="2700" dirty="0" smtClean="0">
                <a:solidFill>
                  <a:schemeClr val="tx1"/>
                </a:solidFill>
              </a:rPr>
            </a:br>
            <a:r>
              <a:rPr lang="uk-UA" sz="2700" dirty="0" smtClean="0">
                <a:solidFill>
                  <a:schemeClr val="tx1"/>
                </a:solidFill>
              </a:rPr>
              <a:t/>
            </a:r>
            <a:br>
              <a:rPr lang="uk-UA" sz="2700" dirty="0" smtClean="0">
                <a:solidFill>
                  <a:schemeClr val="tx1"/>
                </a:solidFill>
              </a:rPr>
            </a:br>
            <a:r>
              <a:rPr lang="uk-UA" sz="2700" dirty="0" smtClean="0">
                <a:solidFill>
                  <a:schemeClr val="tx1"/>
                </a:solidFill>
              </a:rPr>
              <a:t/>
            </a:r>
            <a:br>
              <a:rPr lang="uk-UA" sz="2700" dirty="0" smtClean="0">
                <a:solidFill>
                  <a:schemeClr val="tx1"/>
                </a:solidFill>
              </a:rPr>
            </a:br>
            <a:r>
              <a:rPr lang="uk-UA" sz="2700" dirty="0" smtClean="0">
                <a:solidFill>
                  <a:schemeClr val="tx1"/>
                </a:solidFill>
              </a:rPr>
              <a:t/>
            </a:r>
            <a:br>
              <a:rPr lang="uk-UA" sz="2700" dirty="0" smtClean="0">
                <a:solidFill>
                  <a:schemeClr val="tx1"/>
                </a:solidFill>
              </a:rPr>
            </a:br>
            <a:r>
              <a:rPr lang="uk-UA" sz="2700" dirty="0" smtClean="0">
                <a:solidFill>
                  <a:schemeClr val="tx1"/>
                </a:solidFill>
              </a:rPr>
              <a:t/>
            </a:r>
            <a:br>
              <a:rPr lang="uk-UA" sz="2700" dirty="0" smtClean="0">
                <a:solidFill>
                  <a:schemeClr val="tx1"/>
                </a:solidFill>
              </a:rPr>
            </a:br>
            <a:r>
              <a:rPr lang="uk-UA" sz="2700" dirty="0" smtClean="0">
                <a:solidFill>
                  <a:schemeClr val="tx1"/>
                </a:solidFill>
              </a:rPr>
              <a:t/>
            </a:r>
            <a:br>
              <a:rPr lang="uk-UA" sz="2700" dirty="0" smtClean="0">
                <a:solidFill>
                  <a:schemeClr val="tx1"/>
                </a:solidFill>
              </a:rPr>
            </a:br>
            <a:r>
              <a:rPr lang="uk-UA" sz="2700" dirty="0" smtClean="0">
                <a:solidFill>
                  <a:schemeClr val="tx1"/>
                </a:solidFill>
              </a:rPr>
              <a:t>Властивості сенсорних систем:</a:t>
            </a:r>
            <a:br>
              <a:rPr lang="uk-UA" sz="2700" dirty="0" smtClean="0">
                <a:solidFill>
                  <a:schemeClr val="tx1"/>
                </a:solidFill>
              </a:rPr>
            </a:br>
            <a:r>
              <a:rPr lang="uk-UA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Спеціалізація</a:t>
            </a:r>
            <a:br>
              <a:rPr lang="uk-UA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2.Тренування  (</a:t>
            </a:r>
            <a:r>
              <a:rPr lang="uk-UA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вправляння</a:t>
            </a:r>
            <a:r>
              <a:rPr lang="uk-UA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br>
              <a:rPr lang="uk-UA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3.Взаємодія</a:t>
            </a:r>
            <a:br>
              <a:rPr lang="uk-UA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uk-UA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.Взаємозаміна</a:t>
            </a:r>
            <a:r>
              <a:rPr lang="uk-UA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(компенсація)</a:t>
            </a:r>
            <a:br>
              <a:rPr lang="uk-UA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800" dirty="0" smtClean="0">
                <a:solidFill>
                  <a:schemeClr val="tx1"/>
                </a:solidFill>
              </a:rPr>
              <a:t/>
            </a:r>
            <a:br>
              <a:rPr lang="uk-UA" sz="1800" dirty="0" smtClean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  <p:pic>
        <p:nvPicPr>
          <p:cNvPr id="3074" name="Picture 2" descr="C:\Users\pc\Desktop\SHrift-Brajlya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2564904"/>
            <a:ext cx="3600400" cy="3518396"/>
          </a:xfrm>
          <a:prstGeom prst="rect">
            <a:avLst/>
          </a:prstGeom>
          <a:noFill/>
        </p:spPr>
      </p:pic>
      <p:pic>
        <p:nvPicPr>
          <p:cNvPr id="3075" name="Picture 3" descr="C:\Users\pc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557463"/>
            <a:ext cx="4176463" cy="32478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57</TotalTime>
  <Words>68</Words>
  <Application>Microsoft Office PowerPoint</Application>
  <PresentationFormat>Экран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« Загальна  характеристика сенсорних систем. Будова аналізаторів »</vt:lpstr>
      <vt:lpstr>домашне завдання: - опрацювати параграф 41;  - вивчити терміни теми;  - підготувати повідомлення на тему: “Значення вивчення органів чуття для медицини”.</vt:lpstr>
      <vt:lpstr>Слайд 3</vt:lpstr>
      <vt:lpstr>Від лат. sensus  - відчуття.   Від анлійської sensor – датчик, чутливий елемент. </vt:lpstr>
      <vt:lpstr>Слайд 5</vt:lpstr>
      <vt:lpstr>Слайд 6</vt:lpstr>
      <vt:lpstr>                Власивості сенсорних систем             Властивості сенсорних систем: 1. Спеціалізація 2.Тренування  (вправляння)  3.Взаємодія 4 .Взаємозаміна (компенсація)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«Загальна характеристика сенсорних систем. Будова аналізаторів»</dc:title>
  <dc:creator>Ekaterina Prin</dc:creator>
  <cp:lastModifiedBy>Ekaterina Prin</cp:lastModifiedBy>
  <cp:revision>8</cp:revision>
  <dcterms:created xsi:type="dcterms:W3CDTF">2017-02-19T14:27:58Z</dcterms:created>
  <dcterms:modified xsi:type="dcterms:W3CDTF">2017-02-21T20:42:42Z</dcterms:modified>
</cp:coreProperties>
</file>