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5" r:id="rId2"/>
    <p:sldId id="256" r:id="rId3"/>
    <p:sldId id="261" r:id="rId4"/>
    <p:sldId id="291" r:id="rId5"/>
    <p:sldId id="267" r:id="rId6"/>
    <p:sldId id="292" r:id="rId7"/>
    <p:sldId id="269" r:id="rId8"/>
    <p:sldId id="271" r:id="rId9"/>
    <p:sldId id="273" r:id="rId10"/>
    <p:sldId id="276" r:id="rId11"/>
    <p:sldId id="278" r:id="rId12"/>
    <p:sldId id="279" r:id="rId13"/>
    <p:sldId id="280" r:id="rId14"/>
    <p:sldId id="281" r:id="rId15"/>
    <p:sldId id="283" r:id="rId16"/>
    <p:sldId id="285" r:id="rId17"/>
    <p:sldId id="287" r:id="rId18"/>
    <p:sldId id="294" r:id="rId19"/>
    <p:sldId id="289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D0D"/>
    <a:srgbClr val="F9FEDA"/>
    <a:srgbClr val="FFFFCC"/>
    <a:srgbClr val="E6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-9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D06A67-3B36-426F-BE78-93B73084C9FE}" type="datetimeFigureOut">
              <a:rPr lang="ru-RU" smtClean="0"/>
              <a:pPr/>
              <a:t>08.04.2016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8C7372-6A38-4F27-B195-3C6BA279D94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C7372-6A38-4F27-B195-3C6BA279D94F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C7372-6A38-4F27-B195-3C6BA279D94F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C7372-6A38-4F27-B195-3C6BA279D94F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C7372-6A38-4F27-B195-3C6BA279D94F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C7372-6A38-4F27-B195-3C6BA279D94F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C7372-6A38-4F27-B195-3C6BA279D94F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C7372-6A38-4F27-B195-3C6BA279D94F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C7372-6A38-4F27-B195-3C6BA279D94F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C7372-6A38-4F27-B195-3C6BA279D94F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C7372-6A38-4F27-B195-3C6BA279D94F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C7372-6A38-4F27-B195-3C6BA279D94F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0000"/>
                <a:lumOff val="40000"/>
              </a:scheme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331640" y="1124744"/>
            <a:ext cx="7200800" cy="4320480"/>
          </a:xfrm>
        </p:spPr>
        <p:txBody>
          <a:bodyPr>
            <a:noAutofit/>
          </a:bodyPr>
          <a:lstStyle/>
          <a:p>
            <a:r>
              <a:rPr lang="uk-UA" sz="7200" b="1" i="1" dirty="0" smtClean="0">
                <a:solidFill>
                  <a:srgbClr val="FF0D0D"/>
                </a:solidFill>
                <a:latin typeface="Times New Roman" pitchFamily="18" charset="0"/>
                <a:cs typeface="Times New Roman" pitchFamily="18" charset="0"/>
              </a:rPr>
              <a:t>Урок </a:t>
            </a:r>
            <a:br>
              <a:rPr lang="uk-UA" sz="7200" b="1" i="1" dirty="0" smtClean="0">
                <a:solidFill>
                  <a:srgbClr val="FF0D0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7200" b="1" i="1" dirty="0" smtClean="0">
                <a:solidFill>
                  <a:srgbClr val="FF0D0D"/>
                </a:solidFill>
                <a:latin typeface="Times New Roman" pitchFamily="18" charset="0"/>
                <a:cs typeface="Times New Roman" pitchFamily="18" charset="0"/>
              </a:rPr>
              <a:t>української</a:t>
            </a:r>
            <a:br>
              <a:rPr lang="uk-UA" sz="7200" b="1" i="1" dirty="0" smtClean="0">
                <a:solidFill>
                  <a:srgbClr val="FF0D0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7200" b="1" i="1" dirty="0" smtClean="0">
                <a:solidFill>
                  <a:srgbClr val="FF0D0D"/>
                </a:solidFill>
                <a:latin typeface="Times New Roman" pitchFamily="18" charset="0"/>
                <a:cs typeface="Times New Roman" pitchFamily="18" charset="0"/>
              </a:rPr>
              <a:t> мови</a:t>
            </a:r>
            <a:endParaRPr lang="ru-RU" sz="7200" b="1" i="1" dirty="0">
              <a:solidFill>
                <a:srgbClr val="FF0D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27"/>
          <p:cNvGrpSpPr/>
          <p:nvPr/>
        </p:nvGrpSpPr>
        <p:grpSpPr>
          <a:xfrm>
            <a:off x="-17376" y="-2"/>
            <a:ext cx="1264550" cy="6858003"/>
            <a:chOff x="-17376" y="-2"/>
            <a:chExt cx="1781066" cy="6858003"/>
          </a:xfrm>
        </p:grpSpPr>
        <p:pic>
          <p:nvPicPr>
            <p:cNvPr id="29" name="Picture 1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868659" y="868658"/>
              <a:ext cx="3501010" cy="1763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" name="Picture 1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886036" y="4225651"/>
              <a:ext cx="3501010" cy="1763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14" b="14310"/>
          <a:stretch/>
        </p:blipFill>
        <p:spPr bwMode="auto">
          <a:xfrm>
            <a:off x="1187624" y="5451772"/>
            <a:ext cx="2006716" cy="1406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14" b="14310"/>
          <a:stretch/>
        </p:blipFill>
        <p:spPr bwMode="auto">
          <a:xfrm>
            <a:off x="7230693" y="188640"/>
            <a:ext cx="1913307" cy="1340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14" b="14310"/>
          <a:stretch/>
        </p:blipFill>
        <p:spPr bwMode="auto">
          <a:xfrm>
            <a:off x="6156176" y="5229200"/>
            <a:ext cx="2987824" cy="16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23294498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51520" y="0"/>
            <a:ext cx="8640960" cy="1196752"/>
          </a:xfrm>
        </p:spPr>
        <p:txBody>
          <a:bodyPr>
            <a:noAutofit/>
          </a:bodyPr>
          <a:lstStyle/>
          <a:p>
            <a:endParaRPr lang="ru-RU" sz="7200" b="1" dirty="0">
              <a:solidFill>
                <a:srgbClr val="FF0D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179512" y="2204864"/>
            <a:ext cx="8712968" cy="3096344"/>
          </a:xfrm>
        </p:spPr>
        <p:txBody>
          <a:bodyPr>
            <a:noAutofit/>
          </a:bodyPr>
          <a:lstStyle/>
          <a:p>
            <a:pPr marL="457200" indent="-252000" algn="ctr">
              <a:buNone/>
            </a:pPr>
            <a:r>
              <a:rPr lang="uk-UA" sz="6000" b="1" dirty="0" smtClean="0">
                <a:solidFill>
                  <a:srgbClr val="FF0D0D"/>
                </a:solidFill>
                <a:latin typeface="Times New Roman" pitchFamily="18" charset="0"/>
                <a:cs typeface="Times New Roman" pitchFamily="18" charset="0"/>
              </a:rPr>
              <a:t>Вибірковий диктант</a:t>
            </a:r>
          </a:p>
          <a:p>
            <a:pPr marL="457200" indent="-252000" algn="ctr">
              <a:buNone/>
            </a:pPr>
            <a:r>
              <a:rPr lang="ru-RU" sz="6000" b="1" dirty="0" smtClean="0">
                <a:solidFill>
                  <a:srgbClr val="FF0D0D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6000" b="1" dirty="0" err="1" smtClean="0">
                <a:solidFill>
                  <a:srgbClr val="FF0D0D"/>
                </a:solidFill>
                <a:latin typeface="Times New Roman" pitchFamily="18" charset="0"/>
                <a:cs typeface="Times New Roman" pitchFamily="18" charset="0"/>
              </a:rPr>
              <a:t>Морський</a:t>
            </a:r>
            <a:r>
              <a:rPr lang="ru-RU" sz="6000" b="1" dirty="0" smtClean="0">
                <a:solidFill>
                  <a:srgbClr val="FF0D0D"/>
                </a:solidFill>
                <a:latin typeface="Times New Roman" pitchFamily="18" charset="0"/>
                <a:cs typeface="Times New Roman" pitchFamily="18" charset="0"/>
              </a:rPr>
              <a:t> коктейль»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14" b="14310"/>
          <a:stretch/>
        </p:blipFill>
        <p:spPr bwMode="auto">
          <a:xfrm>
            <a:off x="179511" y="188640"/>
            <a:ext cx="1512169" cy="108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14" b="14310"/>
          <a:stretch/>
        </p:blipFill>
        <p:spPr bwMode="auto">
          <a:xfrm>
            <a:off x="7236296" y="188641"/>
            <a:ext cx="1625276" cy="1152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14" b="14310"/>
          <a:stretch/>
        </p:blipFill>
        <p:spPr bwMode="auto">
          <a:xfrm>
            <a:off x="7236296" y="5445224"/>
            <a:ext cx="1691680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14" b="14310"/>
          <a:stretch/>
        </p:blipFill>
        <p:spPr bwMode="auto">
          <a:xfrm>
            <a:off x="179512" y="5517232"/>
            <a:ext cx="1691680" cy="1124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23294498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51520" y="0"/>
            <a:ext cx="8640960" cy="1196752"/>
          </a:xfrm>
        </p:spPr>
        <p:txBody>
          <a:bodyPr>
            <a:noAutofit/>
          </a:bodyPr>
          <a:lstStyle/>
          <a:p>
            <a:endParaRPr lang="ru-RU" sz="7200" b="1" dirty="0">
              <a:solidFill>
                <a:srgbClr val="FF0D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179512" y="2204864"/>
            <a:ext cx="8712968" cy="3096344"/>
          </a:xfrm>
        </p:spPr>
        <p:txBody>
          <a:bodyPr>
            <a:noAutofit/>
          </a:bodyPr>
          <a:lstStyle/>
          <a:p>
            <a:pPr marL="457200" indent="-252000" algn="ctr">
              <a:buNone/>
            </a:pPr>
            <a:r>
              <a:rPr lang="uk-UA" sz="6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Рибок, рибоньку,</a:t>
            </a:r>
          </a:p>
          <a:p>
            <a:pPr marL="457200" indent="-252000" algn="ctr">
              <a:buNone/>
            </a:pPr>
            <a:r>
              <a:rPr lang="uk-UA" sz="6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рибина, рибну.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14" b="14310"/>
          <a:stretch/>
        </p:blipFill>
        <p:spPr bwMode="auto">
          <a:xfrm>
            <a:off x="179511" y="188640"/>
            <a:ext cx="1512169" cy="108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14" b="14310"/>
          <a:stretch/>
        </p:blipFill>
        <p:spPr bwMode="auto">
          <a:xfrm>
            <a:off x="7236296" y="188641"/>
            <a:ext cx="1625276" cy="1152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14" b="14310"/>
          <a:stretch/>
        </p:blipFill>
        <p:spPr bwMode="auto">
          <a:xfrm>
            <a:off x="7236296" y="5445224"/>
            <a:ext cx="1691680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14" b="14310"/>
          <a:stretch/>
        </p:blipFill>
        <p:spPr bwMode="auto">
          <a:xfrm>
            <a:off x="179512" y="5517232"/>
            <a:ext cx="1691680" cy="1124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3491880" y="2132856"/>
            <a:ext cx="432048" cy="504056"/>
          </a:xfrm>
          <a:prstGeom prst="line">
            <a:avLst/>
          </a:prstGeom>
          <a:ln w="25400">
            <a:solidFill>
              <a:srgbClr val="FF0D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3059832" y="2132856"/>
            <a:ext cx="432048" cy="432048"/>
          </a:xfrm>
          <a:prstGeom prst="line">
            <a:avLst/>
          </a:prstGeom>
          <a:ln w="28575">
            <a:solidFill>
              <a:srgbClr val="FF0D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6300192" y="2060848"/>
            <a:ext cx="720080" cy="432048"/>
          </a:xfrm>
          <a:prstGeom prst="line">
            <a:avLst/>
          </a:prstGeom>
          <a:ln w="25400">
            <a:solidFill>
              <a:srgbClr val="FF0D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>
            <a:off x="5580112" y="2060848"/>
            <a:ext cx="720080" cy="43204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3923928" y="3212976"/>
            <a:ext cx="360040" cy="43204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H="1">
            <a:off x="3491880" y="3212976"/>
            <a:ext cx="432048" cy="43204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6516216" y="3284984"/>
            <a:ext cx="216024" cy="36004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H="1">
            <a:off x="6300192" y="3284984"/>
            <a:ext cx="216024" cy="36004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23294498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1259632" y="2204864"/>
            <a:ext cx="5328592" cy="129614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Мамбо</a:t>
            </a:r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275856" y="3717032"/>
          <a:ext cx="1079500" cy="685800"/>
        </p:xfrm>
        <a:graphic>
          <a:graphicData uri="http://schemas.openxmlformats.org/presentationml/2006/ole">
            <p:oleObj spid="_x0000_s1026" name="Объект упаковщика для оболочки" showAsIcon="1" r:id="rId4" imgW="1079640" imgH="685800" progId="Package">
              <p:embed/>
            </p:oleObj>
          </a:graphicData>
        </a:graphic>
      </p:graphicFrame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900608" y="0"/>
            <a:ext cx="11017224" cy="1556792"/>
          </a:xfrm>
        </p:spPr>
        <p:txBody>
          <a:bodyPr>
            <a:noAutofit/>
          </a:bodyPr>
          <a:lstStyle/>
          <a:p>
            <a:r>
              <a:rPr lang="ru-RU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Гра</a:t>
            </a:r>
            <a:r>
              <a:rPr lang="ru-RU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«Оживи, </a:t>
            </a:r>
            <a:r>
              <a:rPr lang="ru-RU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картино</a:t>
            </a:r>
            <a:r>
              <a:rPr lang="ru-RU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!»</a:t>
            </a:r>
            <a:endParaRPr lang="ru-RU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4139952" y="2636912"/>
            <a:ext cx="914400" cy="914400"/>
          </a:xfrm>
          <a:prstGeom prst="ellipse">
            <a:avLst/>
          </a:prstGeom>
          <a:solidFill>
            <a:srgbClr val="F9FE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3995936" y="3573016"/>
            <a:ext cx="1130424" cy="1130424"/>
          </a:xfrm>
          <a:prstGeom prst="ellipse">
            <a:avLst/>
          </a:prstGeom>
          <a:solidFill>
            <a:srgbClr val="F9FE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851920" y="4725144"/>
            <a:ext cx="1440160" cy="1368152"/>
          </a:xfrm>
          <a:prstGeom prst="ellipse">
            <a:avLst/>
          </a:prstGeom>
          <a:solidFill>
            <a:srgbClr val="F9FE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060848"/>
            <a:ext cx="3024336" cy="5040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ро</a:t>
            </a:r>
            <a:r>
              <a:rPr lang="ru-RU" sz="36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дивиться</a:t>
            </a:r>
            <a:endParaRPr lang="ru-RU" sz="3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9552" y="2924944"/>
            <a:ext cx="3024336" cy="5040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ро</a:t>
            </a:r>
            <a:r>
              <a:rPr lang="ru-RU" sz="36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сміється</a:t>
            </a:r>
            <a:endParaRPr lang="ru-RU" sz="3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39552" y="3789040"/>
            <a:ext cx="3024336" cy="5040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ро</a:t>
            </a:r>
            <a:r>
              <a:rPr lang="uk-UA" sz="36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uk-UA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веселиться</a:t>
            </a:r>
            <a:endParaRPr lang="ru-RU" sz="3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9552" y="4725144"/>
            <a:ext cx="3024336" cy="5040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ро</a:t>
            </a:r>
            <a:r>
              <a:rPr lang="uk-UA" sz="36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uk-UA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щедриться</a:t>
            </a:r>
            <a:endParaRPr lang="ru-RU" sz="3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940152" y="2060848"/>
            <a:ext cx="2210544" cy="5040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бе</a:t>
            </a:r>
            <a:r>
              <a:rPr lang="ru-RU" sz="3600" u="sng" dirty="0" err="1" smtClean="0">
                <a:solidFill>
                  <a:srgbClr val="FF0D0D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окий</a:t>
            </a:r>
            <a:endParaRPr lang="ru-RU" sz="3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940152" y="2852936"/>
            <a:ext cx="2232248" cy="5040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бе</a:t>
            </a:r>
            <a:r>
              <a:rPr lang="ru-RU" sz="36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носий</a:t>
            </a:r>
            <a:endParaRPr lang="ru-RU" sz="3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940152" y="3789040"/>
            <a:ext cx="2232248" cy="5040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бе</a:t>
            </a:r>
            <a:r>
              <a:rPr lang="ru-RU" sz="36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рукий</a:t>
            </a:r>
            <a:endParaRPr lang="ru-RU" sz="3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940152" y="4725144"/>
            <a:ext cx="2232248" cy="5040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бе</a:t>
            </a:r>
            <a:r>
              <a:rPr lang="ru-RU" sz="36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ногий</a:t>
            </a:r>
            <a:endParaRPr lang="ru-RU" sz="3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imagesCA5YNFCT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03848" y="1412776"/>
            <a:ext cx="3168352" cy="4464496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0"/>
            <a:ext cx="7236296" cy="5102424"/>
          </a:xfrm>
        </p:spPr>
        <p:txBody>
          <a:bodyPr>
            <a:noAutofit/>
          </a:bodyPr>
          <a:lstStyle/>
          <a:p>
            <a:pPr marL="1348200" indent="-1143000"/>
            <a:r>
              <a:rPr lang="ru-RU" sz="5400" b="1" dirty="0" smtClean="0">
                <a:solidFill>
                  <a:srgbClr val="FF0D0D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dirty="0" smtClean="0">
                <a:solidFill>
                  <a:srgbClr val="FF0D0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FF0D0D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dirty="0" smtClean="0">
                <a:solidFill>
                  <a:srgbClr val="FF0D0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err="1" smtClean="0">
                <a:solidFill>
                  <a:srgbClr val="FF0D0D"/>
                </a:solidFill>
                <a:latin typeface="Times New Roman" pitchFamily="18" charset="0"/>
                <a:cs typeface="Times New Roman" pitchFamily="18" charset="0"/>
              </a:rPr>
              <a:t>Десерет</a:t>
            </a:r>
            <a:r>
              <a:rPr lang="ru-RU" sz="5400" b="1" dirty="0" smtClean="0">
                <a:solidFill>
                  <a:srgbClr val="FF0D0D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5400" b="1" dirty="0" err="1" smtClean="0">
                <a:solidFill>
                  <a:srgbClr val="FF0D0D"/>
                </a:solidFill>
                <a:latin typeface="Times New Roman" pitchFamily="18" charset="0"/>
                <a:cs typeface="Times New Roman" pitchFamily="18" charset="0"/>
              </a:rPr>
              <a:t>Асорті</a:t>
            </a:r>
            <a:r>
              <a:rPr lang="ru-RU" sz="5400" b="1" dirty="0" smtClean="0">
                <a:solidFill>
                  <a:srgbClr val="FF0D0D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5400" b="1" dirty="0" err="1" smtClean="0">
                <a:solidFill>
                  <a:srgbClr val="FF0D0D"/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5400" b="1" dirty="0" smtClean="0">
                <a:solidFill>
                  <a:srgbClr val="FF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dirty="0" err="1" smtClean="0">
                <a:solidFill>
                  <a:srgbClr val="FF0D0D"/>
                </a:solidFill>
                <a:latin typeface="Times New Roman" pitchFamily="18" charset="0"/>
                <a:cs typeface="Times New Roman" pitchFamily="18" charset="0"/>
              </a:rPr>
              <a:t>шеф-кухаря</a:t>
            </a:r>
            <a:r>
              <a:rPr lang="ru-RU" sz="5400" b="1" dirty="0" smtClean="0">
                <a:solidFill>
                  <a:srgbClr val="FF0D0D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dirty="0" smtClean="0">
                <a:solidFill>
                  <a:srgbClr val="FF0D0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FF0D0D"/>
                </a:solidFill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uk-UA" sz="5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Морозець, загубив, сонечко.</a:t>
            </a:r>
            <a:br>
              <a:rPr lang="uk-UA" sz="5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FF0D0D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dirty="0" smtClean="0">
                <a:solidFill>
                  <a:srgbClr val="FF0D0D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400" b="1" dirty="0">
              <a:solidFill>
                <a:srgbClr val="FF0D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251520" y="4869160"/>
            <a:ext cx="8496944" cy="1656184"/>
          </a:xfrm>
        </p:spPr>
        <p:txBody>
          <a:bodyPr>
            <a:noAutofit/>
          </a:bodyPr>
          <a:lstStyle/>
          <a:p>
            <a:pPr marL="1348200" indent="-1143000">
              <a:buNone/>
            </a:pPr>
            <a:r>
              <a:rPr lang="uk-UA" sz="6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uk-UA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морозиво</a:t>
            </a:r>
          </a:p>
        </p:txBody>
      </p:sp>
      <p:pic>
        <p:nvPicPr>
          <p:cNvPr id="3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14" b="14310"/>
          <a:stretch/>
        </p:blipFill>
        <p:spPr bwMode="auto">
          <a:xfrm>
            <a:off x="7518724" y="0"/>
            <a:ext cx="1625276" cy="1152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14" b="14310"/>
          <a:stretch/>
        </p:blipFill>
        <p:spPr bwMode="auto">
          <a:xfrm>
            <a:off x="7236296" y="5445224"/>
            <a:ext cx="1691680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14" b="14310"/>
          <a:stretch/>
        </p:blipFill>
        <p:spPr bwMode="auto">
          <a:xfrm>
            <a:off x="179512" y="5517232"/>
            <a:ext cx="1691680" cy="1124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23294498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51520" y="764704"/>
            <a:ext cx="8640960" cy="3168352"/>
          </a:xfrm>
        </p:spPr>
        <p:txBody>
          <a:bodyPr>
            <a:noAutofit/>
          </a:bodyPr>
          <a:lstStyle/>
          <a:p>
            <a:pPr marL="457200" indent="-252000"/>
            <a:r>
              <a:rPr lang="uk-UA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2)</a:t>
            </a:r>
            <a:r>
              <a:rPr lang="uk-UA" sz="6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Тісто, </a:t>
            </a:r>
            <a:br>
              <a:rPr lang="uk-UA" sz="6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6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книжечка, </a:t>
            </a:r>
            <a:br>
              <a:rPr lang="uk-UA" sz="6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6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сніжинка.</a:t>
            </a:r>
            <a:r>
              <a:rPr lang="uk-UA" sz="7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7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7200" b="1" dirty="0">
              <a:solidFill>
                <a:srgbClr val="FF0D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0" y="4509120"/>
            <a:ext cx="9144000" cy="1512168"/>
          </a:xfrm>
        </p:spPr>
        <p:txBody>
          <a:bodyPr>
            <a:noAutofit/>
          </a:bodyPr>
          <a:lstStyle/>
          <a:p>
            <a:pPr marL="457200" indent="-252000" algn="ctr">
              <a:buNone/>
            </a:pPr>
            <a:r>
              <a:rPr lang="uk-UA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тістечка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14" b="14310"/>
          <a:stretch/>
        </p:blipFill>
        <p:spPr bwMode="auto">
          <a:xfrm>
            <a:off x="179511" y="188640"/>
            <a:ext cx="1512169" cy="108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14" b="14310"/>
          <a:stretch/>
        </p:blipFill>
        <p:spPr bwMode="auto">
          <a:xfrm>
            <a:off x="7236296" y="188641"/>
            <a:ext cx="1625276" cy="1152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14" b="14310"/>
          <a:stretch/>
        </p:blipFill>
        <p:spPr bwMode="auto">
          <a:xfrm>
            <a:off x="7092280" y="4869160"/>
            <a:ext cx="1691680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14" b="14310"/>
          <a:stretch/>
        </p:blipFill>
        <p:spPr bwMode="auto">
          <a:xfrm>
            <a:off x="179512" y="5517232"/>
            <a:ext cx="1691680" cy="1124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23294498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51520" y="332656"/>
            <a:ext cx="8640960" cy="3600400"/>
          </a:xfrm>
        </p:spPr>
        <p:txBody>
          <a:bodyPr>
            <a:noAutofit/>
          </a:bodyPr>
          <a:lstStyle/>
          <a:p>
            <a:pPr marL="457200" indent="-252000"/>
            <a:r>
              <a:rPr lang="uk-UA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uk-UA" sz="6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 Прочитав,</a:t>
            </a:r>
            <a:br>
              <a:rPr lang="uk-UA" sz="6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6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лісовий, </a:t>
            </a:r>
            <a:br>
              <a:rPr lang="uk-UA" sz="6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6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хатка.</a:t>
            </a:r>
            <a:r>
              <a:rPr lang="uk-UA" sz="7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7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7200" b="1" dirty="0">
              <a:solidFill>
                <a:srgbClr val="FF0D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0" y="4509120"/>
            <a:ext cx="9144000" cy="1512168"/>
          </a:xfrm>
        </p:spPr>
        <p:txBody>
          <a:bodyPr>
            <a:noAutofit/>
          </a:bodyPr>
          <a:lstStyle/>
          <a:p>
            <a:pPr marL="457200" indent="-252000" algn="ctr">
              <a:buNone/>
            </a:pPr>
            <a:r>
              <a:rPr lang="uk-UA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проліски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14" b="14310"/>
          <a:stretch/>
        </p:blipFill>
        <p:spPr bwMode="auto">
          <a:xfrm>
            <a:off x="179511" y="188640"/>
            <a:ext cx="1512169" cy="108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14" b="14310"/>
          <a:stretch/>
        </p:blipFill>
        <p:spPr bwMode="auto">
          <a:xfrm>
            <a:off x="7236296" y="188641"/>
            <a:ext cx="1625276" cy="1152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14" b="14310"/>
          <a:stretch/>
        </p:blipFill>
        <p:spPr bwMode="auto">
          <a:xfrm>
            <a:off x="7092280" y="4869160"/>
            <a:ext cx="1691680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14" b="14310"/>
          <a:stretch/>
        </p:blipFill>
        <p:spPr bwMode="auto">
          <a:xfrm>
            <a:off x="179512" y="5517232"/>
            <a:ext cx="1691680" cy="1124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23294498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51520" y="332656"/>
            <a:ext cx="7200800" cy="1080120"/>
          </a:xfrm>
        </p:spPr>
        <p:txBody>
          <a:bodyPr>
            <a:noAutofit/>
          </a:bodyPr>
          <a:lstStyle/>
          <a:p>
            <a:pPr marL="457200" indent="-252000"/>
            <a:r>
              <a:rPr lang="uk-UA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Творча робота</a:t>
            </a:r>
            <a:r>
              <a:rPr lang="uk-UA" sz="7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7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7200" b="1" dirty="0">
              <a:solidFill>
                <a:srgbClr val="FF0D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14" b="14310"/>
          <a:stretch/>
        </p:blipFill>
        <p:spPr bwMode="auto">
          <a:xfrm>
            <a:off x="7236296" y="188641"/>
            <a:ext cx="1625276" cy="1152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14" b="14310"/>
          <a:stretch/>
        </p:blipFill>
        <p:spPr bwMode="auto">
          <a:xfrm>
            <a:off x="7092280" y="5445224"/>
            <a:ext cx="1691680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14" b="14310"/>
          <a:stretch/>
        </p:blipFill>
        <p:spPr bwMode="auto">
          <a:xfrm>
            <a:off x="179512" y="5517232"/>
            <a:ext cx="1691680" cy="1124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67544" y="2132856"/>
            <a:ext cx="3312368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Не говори, що </a:t>
            </a:r>
          </a:p>
          <a:p>
            <a:pPr algn="ctr"/>
            <a:r>
              <a:rPr lang="uk-UA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знаєш,</a:t>
            </a:r>
            <a:endParaRPr lang="ru-RU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4149080"/>
            <a:ext cx="3816424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Щоб розумнішими стати,</a:t>
            </a:r>
            <a:endParaRPr lang="ru-RU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292080" y="2132856"/>
            <a:ext cx="324036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треба українську мову вивчати.</a:t>
            </a:r>
            <a:endParaRPr lang="ru-RU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436096" y="4149080"/>
            <a:ext cx="324036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але знай, що говориш.</a:t>
            </a:r>
            <a:endParaRPr lang="ru-RU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3851920" y="2204864"/>
            <a:ext cx="1584176" cy="252028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11" idx="3"/>
          </p:cNvCxnSpPr>
          <p:nvPr/>
        </p:nvCxnSpPr>
        <p:spPr>
          <a:xfrm flipV="1">
            <a:off x="4283968" y="2492896"/>
            <a:ext cx="1008112" cy="211338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23294498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331640" y="1124744"/>
            <a:ext cx="7812360" cy="4320480"/>
          </a:xfrm>
        </p:spPr>
        <p:txBody>
          <a:bodyPr>
            <a:noAutofit/>
          </a:bodyPr>
          <a:lstStyle/>
          <a:p>
            <a:r>
              <a:rPr lang="uk-UA" sz="8000" b="1" i="1" dirty="0" smtClean="0">
                <a:solidFill>
                  <a:srgbClr val="FF0D0D"/>
                </a:solidFill>
                <a:latin typeface="Times New Roman" pitchFamily="18" charset="0"/>
                <a:cs typeface="Times New Roman" pitchFamily="18" charset="0"/>
              </a:rPr>
              <a:t>Дякую за увагу!</a:t>
            </a:r>
            <a:endParaRPr lang="ru-RU" sz="8000" b="1" i="1" dirty="0">
              <a:solidFill>
                <a:srgbClr val="FF0D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27"/>
          <p:cNvGrpSpPr/>
          <p:nvPr/>
        </p:nvGrpSpPr>
        <p:grpSpPr>
          <a:xfrm>
            <a:off x="-17376" y="-2"/>
            <a:ext cx="1264550" cy="6858003"/>
            <a:chOff x="-17376" y="-2"/>
            <a:chExt cx="1781066" cy="6858003"/>
          </a:xfrm>
        </p:grpSpPr>
        <p:pic>
          <p:nvPicPr>
            <p:cNvPr id="29" name="Picture 1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868659" y="868658"/>
              <a:ext cx="3501010" cy="1763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" name="Picture 1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886036" y="4225651"/>
              <a:ext cx="3501010" cy="1763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14" b="14310"/>
          <a:stretch/>
        </p:blipFill>
        <p:spPr bwMode="auto">
          <a:xfrm>
            <a:off x="1187624" y="5451772"/>
            <a:ext cx="2006716" cy="1406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14" b="14310"/>
          <a:stretch/>
        </p:blipFill>
        <p:spPr bwMode="auto">
          <a:xfrm>
            <a:off x="7230693" y="188640"/>
            <a:ext cx="1913307" cy="1340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14" b="14310"/>
          <a:stretch/>
        </p:blipFill>
        <p:spPr bwMode="auto">
          <a:xfrm>
            <a:off x="6156176" y="5229200"/>
            <a:ext cx="2987824" cy="16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23294498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268761"/>
            <a:ext cx="7772400" cy="36004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2996952"/>
            <a:ext cx="8208912" cy="3456384"/>
          </a:xfrm>
          <a:noFill/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rgbClr val="FF0D0D"/>
                </a:solidFill>
                <a:latin typeface="Times New Roman" pitchFamily="18" charset="0"/>
                <a:cs typeface="Times New Roman" pitchFamily="18" charset="0"/>
              </a:rPr>
              <a:t>Пролунав уже дзвінок.</a:t>
            </a:r>
          </a:p>
          <a:p>
            <a:r>
              <a:rPr lang="uk-UA" sz="3600" b="1" dirty="0" smtClean="0">
                <a:solidFill>
                  <a:srgbClr val="FF0D0D"/>
                </a:solidFill>
                <a:latin typeface="Times New Roman" pitchFamily="18" charset="0"/>
                <a:cs typeface="Times New Roman" pitchFamily="18" charset="0"/>
              </a:rPr>
              <a:t>Час почати нам урок.</a:t>
            </a:r>
          </a:p>
          <a:p>
            <a:r>
              <a:rPr lang="uk-UA" sz="3600" b="1" dirty="0" smtClean="0">
                <a:solidFill>
                  <a:srgbClr val="FF0D0D"/>
                </a:solidFill>
                <a:latin typeface="Times New Roman" pitchFamily="18" charset="0"/>
                <a:cs typeface="Times New Roman" pitchFamily="18" charset="0"/>
              </a:rPr>
              <a:t>В гості до української мови завітаємо.</a:t>
            </a:r>
          </a:p>
          <a:p>
            <a:r>
              <a:rPr lang="uk-UA" sz="3600" b="1" dirty="0" smtClean="0">
                <a:solidFill>
                  <a:srgbClr val="FF0D0D"/>
                </a:solidFill>
                <a:latin typeface="Times New Roman" pitchFamily="18" charset="0"/>
                <a:cs typeface="Times New Roman" pitchFamily="18" charset="0"/>
              </a:rPr>
              <a:t>Секрети творчості пізнаємо!</a:t>
            </a:r>
            <a:endParaRPr lang="ru-RU" sz="3600" b="1" dirty="0" smtClean="0">
              <a:solidFill>
                <a:srgbClr val="FF0D0D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3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274638"/>
            <a:ext cx="7668344" cy="1143000"/>
          </a:xfrm>
        </p:spPr>
        <p:txBody>
          <a:bodyPr>
            <a:noAutofit/>
          </a:bodyPr>
          <a:lstStyle/>
          <a:p>
            <a:r>
              <a:rPr lang="ru-RU" sz="4800" b="1" dirty="0" err="1" smtClean="0">
                <a:solidFill>
                  <a:srgbClr val="FF0D0D"/>
                </a:solidFill>
                <a:latin typeface="Times New Roman" pitchFamily="18" charset="0"/>
                <a:cs typeface="Times New Roman" pitchFamily="18" charset="0"/>
              </a:rPr>
              <a:t>Перевірка</a:t>
            </a:r>
            <a:r>
              <a:rPr lang="ru-RU" sz="4800" b="1" dirty="0" smtClean="0">
                <a:solidFill>
                  <a:srgbClr val="FF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 smtClean="0">
                <a:solidFill>
                  <a:srgbClr val="FF0D0D"/>
                </a:solidFill>
                <a:latin typeface="Times New Roman" pitchFamily="18" charset="0"/>
                <a:cs typeface="Times New Roman" pitchFamily="18" charset="0"/>
              </a:rPr>
              <a:t>домашнього</a:t>
            </a:r>
            <a:r>
              <a:rPr lang="ru-RU" sz="4800" b="1" dirty="0" smtClean="0">
                <a:solidFill>
                  <a:srgbClr val="FF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4800" b="1" dirty="0" smtClean="0">
                <a:solidFill>
                  <a:srgbClr val="FF0D0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err="1" smtClean="0">
                <a:solidFill>
                  <a:srgbClr val="FF0D0D"/>
                </a:solidFill>
                <a:latin typeface="Times New Roman" pitchFamily="18" charset="0"/>
                <a:cs typeface="Times New Roman" pitchFamily="18" charset="0"/>
              </a:rPr>
              <a:t>завдання</a:t>
            </a:r>
            <a:endParaRPr lang="ru-RU" sz="4800" b="1" dirty="0">
              <a:solidFill>
                <a:srgbClr val="FF0D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0" y="1844824"/>
            <a:ext cx="9144000" cy="468052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uk-UA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uk-UA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Частина слова , що змінюється.</a:t>
            </a:r>
          </a:p>
          <a:p>
            <a:pPr algn="ctr">
              <a:buNone/>
            </a:pPr>
            <a:r>
              <a:rPr lang="uk-UA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Частина основи слова, що стоїть перед коренем.</a:t>
            </a:r>
          </a:p>
          <a:p>
            <a:pPr algn="ctr">
              <a:buNone/>
            </a:pPr>
            <a:r>
              <a:rPr lang="uk-UA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Спільна частина споріднених слів.</a:t>
            </a:r>
          </a:p>
          <a:p>
            <a:pPr algn="ctr">
              <a:buNone/>
            </a:pPr>
            <a:r>
              <a:rPr lang="uk-UA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Частина основи слова, що стоїть після кореня.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14" b="14310"/>
          <a:stretch/>
        </p:blipFill>
        <p:spPr bwMode="auto">
          <a:xfrm>
            <a:off x="323528" y="5301208"/>
            <a:ext cx="2006716" cy="1406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14" b="14310"/>
          <a:stretch/>
        </p:blipFill>
        <p:spPr bwMode="auto">
          <a:xfrm>
            <a:off x="6948264" y="188640"/>
            <a:ext cx="1913307" cy="1340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11560" y="1844824"/>
            <a:ext cx="720080" cy="5760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560" y="2564904"/>
            <a:ext cx="720080" cy="5760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1560" y="3717032"/>
            <a:ext cx="720080" cy="5760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1560" y="4437112"/>
            <a:ext cx="720080" cy="5760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3294498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/>
          <a:lstStyle/>
          <a:p>
            <a:endParaRPr lang="ru-RU" b="1" dirty="0">
              <a:solidFill>
                <a:srgbClr val="FF0D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1331640" y="1916832"/>
            <a:ext cx="7355160" cy="4209331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uk-UA" sz="4800" b="1" i="1" dirty="0" smtClean="0">
                <a:solidFill>
                  <a:srgbClr val="FF0D0D"/>
                </a:solidFill>
                <a:latin typeface="Times New Roman" pitchFamily="18" charset="0"/>
                <a:cs typeface="Times New Roman" pitchFamily="18" charset="0"/>
              </a:rPr>
              <a:t>Узагальнення та систематизація знань</a:t>
            </a:r>
          </a:p>
          <a:p>
            <a:pPr algn="ctr">
              <a:buNone/>
            </a:pPr>
            <a:r>
              <a:rPr lang="uk-UA" sz="4800" b="1" i="1" dirty="0" smtClean="0">
                <a:solidFill>
                  <a:srgbClr val="FF0D0D"/>
                </a:solidFill>
                <a:latin typeface="Times New Roman" pitchFamily="18" charset="0"/>
                <a:cs typeface="Times New Roman" pitchFamily="18" charset="0"/>
              </a:rPr>
              <a:t> з розділу </a:t>
            </a:r>
            <a:r>
              <a:rPr lang="ru-RU" sz="4800" b="1" i="1" dirty="0" smtClean="0">
                <a:solidFill>
                  <a:srgbClr val="FF0D0D"/>
                </a:solidFill>
                <a:latin typeface="Times New Roman" pitchFamily="18" charset="0"/>
                <a:cs typeface="Times New Roman" pitchFamily="18" charset="0"/>
              </a:rPr>
              <a:t>«Будова слова»</a:t>
            </a:r>
          </a:p>
          <a:p>
            <a:pPr algn="ctr">
              <a:buNone/>
            </a:pPr>
            <a:r>
              <a:rPr lang="ru-RU" sz="4800" b="1" i="1" dirty="0" smtClean="0">
                <a:solidFill>
                  <a:srgbClr val="FF0D0D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ru-RU" sz="4800" b="1" i="1" dirty="0" err="1" smtClean="0">
                <a:solidFill>
                  <a:srgbClr val="FF0D0D"/>
                </a:solidFill>
                <a:latin typeface="Times New Roman" pitchFamily="18" charset="0"/>
                <a:cs typeface="Times New Roman" pitchFamily="18" charset="0"/>
              </a:rPr>
              <a:t>Мовне</a:t>
            </a:r>
            <a:r>
              <a:rPr lang="ru-RU" sz="4800" b="1" i="1" dirty="0" smtClean="0">
                <a:solidFill>
                  <a:srgbClr val="FF0D0D"/>
                </a:solidFill>
                <a:latin typeface="Times New Roman" pitchFamily="18" charset="0"/>
                <a:cs typeface="Times New Roman" pitchFamily="18" charset="0"/>
              </a:rPr>
              <a:t> кафе )</a:t>
            </a:r>
          </a:p>
          <a:p>
            <a:pPr algn="ctr">
              <a:buNone/>
            </a:pPr>
            <a:endParaRPr lang="ru-RU" sz="4800" b="1" i="1" dirty="0">
              <a:solidFill>
                <a:srgbClr val="FF0D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27"/>
          <p:cNvGrpSpPr/>
          <p:nvPr/>
        </p:nvGrpSpPr>
        <p:grpSpPr>
          <a:xfrm>
            <a:off x="-17376" y="-2"/>
            <a:ext cx="1264550" cy="6858003"/>
            <a:chOff x="-17376" y="-2"/>
            <a:chExt cx="1781066" cy="6858003"/>
          </a:xfrm>
        </p:grpSpPr>
        <p:pic>
          <p:nvPicPr>
            <p:cNvPr id="29" name="Picture 1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868659" y="868658"/>
              <a:ext cx="3501010" cy="1763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" name="Picture 1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886036" y="4225651"/>
              <a:ext cx="3501010" cy="1763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14" b="14310"/>
          <a:stretch/>
        </p:blipFill>
        <p:spPr bwMode="auto">
          <a:xfrm>
            <a:off x="1187624" y="5451772"/>
            <a:ext cx="2006716" cy="1406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14" b="14310"/>
          <a:stretch/>
        </p:blipFill>
        <p:spPr bwMode="auto">
          <a:xfrm>
            <a:off x="7230693" y="188640"/>
            <a:ext cx="1913307" cy="1340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23294498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51520" y="0"/>
            <a:ext cx="8640960" cy="1196752"/>
          </a:xfrm>
        </p:spPr>
        <p:txBody>
          <a:bodyPr>
            <a:noAutofit/>
          </a:bodyPr>
          <a:lstStyle/>
          <a:p>
            <a:r>
              <a:rPr lang="uk-UA" sz="4800" b="1" dirty="0" smtClean="0">
                <a:solidFill>
                  <a:srgbClr val="FF0D0D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7200" b="1" dirty="0" smtClean="0">
                <a:solidFill>
                  <a:srgbClr val="FF0D0D"/>
                </a:solidFill>
                <a:latin typeface="Times New Roman" pitchFamily="18" charset="0"/>
                <a:cs typeface="Times New Roman" pitchFamily="18" charset="0"/>
              </a:rPr>
              <a:t>Меню</a:t>
            </a:r>
            <a:endParaRPr lang="ru-RU" sz="7200" b="1" dirty="0">
              <a:solidFill>
                <a:srgbClr val="FF0D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1115616" y="1052736"/>
            <a:ext cx="8028384" cy="5805264"/>
          </a:xfrm>
        </p:spPr>
        <p:txBody>
          <a:bodyPr>
            <a:noAutofit/>
          </a:bodyPr>
          <a:lstStyle/>
          <a:p>
            <a:pPr marL="457200" indent="-252000">
              <a:buNone/>
            </a:pPr>
            <a: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1. Страва для гурманів</a:t>
            </a:r>
          </a:p>
          <a:p>
            <a:pPr marL="457200" indent="-252000">
              <a:buNone/>
            </a:pPr>
            <a: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2. Хвилинка каліграфії</a:t>
            </a:r>
          </a:p>
          <a:p>
            <a:pPr marL="457200" indent="-252000">
              <a:buNone/>
            </a:pPr>
            <a: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3. Словникова робота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Виправ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помилки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457200" indent="-252000">
              <a:buNone/>
            </a:pP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4. Робота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деформованим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реченням</a:t>
            </a:r>
            <a:endParaRPr lang="ru-RU" sz="24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252000">
              <a:buNone/>
            </a:pP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Аукціон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Хто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більше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?»</a:t>
            </a:r>
          </a:p>
          <a:p>
            <a:pPr marL="457200" indent="-252000">
              <a:buNone/>
            </a:pPr>
            <a: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6. Гра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«П</a:t>
            </a:r>
            <a:r>
              <a:rPr lang="uk-UA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'ятий</a:t>
            </a:r>
            <a: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зайвий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457200" indent="-252000">
              <a:buNone/>
            </a:pPr>
            <a: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7. Коментоване  письмо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Ідилія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uk-UA" sz="24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252000">
              <a:buNone/>
            </a:pPr>
            <a: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8. Вибірковий диктант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Морськ</a:t>
            </a:r>
            <a:r>
              <a:rPr lang="uk-UA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ий</a:t>
            </a:r>
            <a: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коктейль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457200" indent="-252000">
              <a:buNone/>
            </a:pP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9.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Танець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Мамбо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457200" indent="-252000">
              <a:buNone/>
            </a:pP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10.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Гра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«Оживи,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картино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!»</a:t>
            </a:r>
          </a:p>
          <a:p>
            <a:pPr marL="457200" indent="-252000">
              <a:buNone/>
            </a:pP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11. Десерт в</a:t>
            </a:r>
            <a: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шеф-кухаря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Асорт</a:t>
            </a:r>
            <a: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457200" indent="-252000">
              <a:buNone/>
            </a:pPr>
            <a: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12. Підсумок. Запитання чарівного кубика</a:t>
            </a:r>
          </a:p>
          <a:p>
            <a:pPr marL="457200" indent="-252000">
              <a:buNone/>
            </a:pPr>
            <a: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13. Творча робота 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Для успішного навчання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uk-UA" sz="24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14" b="14310"/>
          <a:stretch/>
        </p:blipFill>
        <p:spPr bwMode="auto">
          <a:xfrm>
            <a:off x="179512" y="188640"/>
            <a:ext cx="1224136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14" b="14310"/>
          <a:stretch/>
        </p:blipFill>
        <p:spPr bwMode="auto">
          <a:xfrm>
            <a:off x="7668344" y="188641"/>
            <a:ext cx="1193227" cy="1008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14" b="14310"/>
          <a:stretch/>
        </p:blipFill>
        <p:spPr bwMode="auto">
          <a:xfrm>
            <a:off x="7884368" y="5589240"/>
            <a:ext cx="1259632" cy="1052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14" b="14310"/>
          <a:stretch/>
        </p:blipFill>
        <p:spPr bwMode="auto">
          <a:xfrm>
            <a:off x="179512" y="5589240"/>
            <a:ext cx="1259632" cy="1052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23294498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5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50"/>
                            </p:stCondLst>
                            <p:childTnLst>
                              <p:par>
                                <p:cTn id="1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50"/>
                            </p:stCondLst>
                            <p:childTnLst>
                              <p:par>
                                <p:cTn id="1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50"/>
                            </p:stCondLst>
                            <p:childTnLst>
                              <p:par>
                                <p:cTn id="2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650"/>
                            </p:stCondLst>
                            <p:childTnLst>
                              <p:par>
                                <p:cTn id="2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150"/>
                            </p:stCondLst>
                            <p:childTnLst>
                              <p:par>
                                <p:cTn id="3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650"/>
                            </p:stCondLst>
                            <p:childTnLst>
                              <p:par>
                                <p:cTn id="3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150"/>
                            </p:stCondLst>
                            <p:childTnLst>
                              <p:par>
                                <p:cTn id="3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650"/>
                            </p:stCondLst>
                            <p:childTnLst>
                              <p:par>
                                <p:cTn id="4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150"/>
                            </p:stCondLst>
                            <p:childTnLst>
                              <p:par>
                                <p:cTn id="4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650"/>
                            </p:stCondLst>
                            <p:childTnLst>
                              <p:par>
                                <p:cTn id="5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150"/>
                            </p:stCondLst>
                            <p:childTnLst>
                              <p:par>
                                <p:cTn id="5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650"/>
                            </p:stCondLst>
                            <p:childTnLst>
                              <p:par>
                                <p:cTn id="5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500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51520" y="0"/>
            <a:ext cx="8640960" cy="1196752"/>
          </a:xfrm>
        </p:spPr>
        <p:txBody>
          <a:bodyPr>
            <a:noAutofit/>
          </a:bodyPr>
          <a:lstStyle/>
          <a:p>
            <a:endParaRPr lang="ru-RU" sz="7200" b="1" dirty="0">
              <a:solidFill>
                <a:srgbClr val="FF0D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827584" y="1772816"/>
            <a:ext cx="7632848" cy="3528392"/>
          </a:xfrm>
        </p:spPr>
        <p:txBody>
          <a:bodyPr>
            <a:noAutofit/>
          </a:bodyPr>
          <a:lstStyle/>
          <a:p>
            <a:pPr marL="457200" indent="-252000" algn="ctr">
              <a:buNone/>
            </a:pPr>
            <a:r>
              <a:rPr lang="uk-UA" sz="8000" b="1" dirty="0" smtClean="0">
                <a:solidFill>
                  <a:srgbClr val="FF0D0D"/>
                </a:solidFill>
                <a:latin typeface="Times New Roman" pitchFamily="18" charset="0"/>
                <a:cs typeface="Times New Roman" pitchFamily="18" charset="0"/>
              </a:rPr>
              <a:t>Аукціон </a:t>
            </a:r>
          </a:p>
          <a:p>
            <a:pPr marL="457200" indent="-252000" algn="ctr">
              <a:buNone/>
            </a:pPr>
            <a:r>
              <a:rPr lang="ru-RU" sz="8000" b="1" dirty="0" smtClean="0">
                <a:solidFill>
                  <a:srgbClr val="FF0D0D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8000" b="1" dirty="0" err="1" smtClean="0">
                <a:solidFill>
                  <a:srgbClr val="FF0D0D"/>
                </a:solidFill>
                <a:latin typeface="Times New Roman" pitchFamily="18" charset="0"/>
                <a:cs typeface="Times New Roman" pitchFamily="18" charset="0"/>
              </a:rPr>
              <a:t>Хто</a:t>
            </a:r>
            <a:r>
              <a:rPr lang="ru-RU" sz="8000" b="1" dirty="0" smtClean="0">
                <a:solidFill>
                  <a:srgbClr val="FF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8000" b="1" dirty="0" smtClean="0">
                <a:solidFill>
                  <a:srgbClr val="FF0D0D"/>
                </a:solidFill>
                <a:latin typeface="Times New Roman" pitchFamily="18" charset="0"/>
                <a:cs typeface="Times New Roman" pitchFamily="18" charset="0"/>
              </a:rPr>
              <a:t>більше?</a:t>
            </a:r>
            <a:r>
              <a:rPr lang="ru-RU" sz="8000" b="1" dirty="0" smtClean="0">
                <a:solidFill>
                  <a:srgbClr val="FF0D0D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14" b="14310"/>
          <a:stretch/>
        </p:blipFill>
        <p:spPr bwMode="auto">
          <a:xfrm>
            <a:off x="179511" y="188640"/>
            <a:ext cx="1512169" cy="108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14" b="14310"/>
          <a:stretch/>
        </p:blipFill>
        <p:spPr bwMode="auto">
          <a:xfrm>
            <a:off x="7236296" y="188641"/>
            <a:ext cx="1625276" cy="1152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14" b="14310"/>
          <a:stretch/>
        </p:blipFill>
        <p:spPr bwMode="auto">
          <a:xfrm>
            <a:off x="7236296" y="5445224"/>
            <a:ext cx="1691680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14" b="14310"/>
          <a:stretch/>
        </p:blipFill>
        <p:spPr bwMode="auto">
          <a:xfrm>
            <a:off x="179512" y="5517232"/>
            <a:ext cx="1691680" cy="1124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23294498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85" decel="100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385" decel="100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385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385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85" decel="100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385" decel="100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6" dur="385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" dur="385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0"/>
            <a:ext cx="7884368" cy="1124744"/>
          </a:xfrm>
        </p:spPr>
        <p:txBody>
          <a:bodyPr>
            <a:noAutofit/>
          </a:bodyPr>
          <a:lstStyle/>
          <a:p>
            <a:r>
              <a:rPr lang="ru-RU" sz="6000" b="1" dirty="0" err="1" smtClean="0">
                <a:solidFill>
                  <a:srgbClr val="FF0D0D"/>
                </a:solidFill>
                <a:latin typeface="Times New Roman" pitchFamily="18" charset="0"/>
                <a:cs typeface="Times New Roman" pitchFamily="18" charset="0"/>
              </a:rPr>
              <a:t>Гра</a:t>
            </a:r>
            <a:r>
              <a:rPr lang="ru-RU" sz="6000" b="1" dirty="0" smtClean="0">
                <a:solidFill>
                  <a:srgbClr val="FF0D0D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uk-UA" sz="6000" b="1" dirty="0" smtClean="0">
                <a:solidFill>
                  <a:srgbClr val="FF0D0D"/>
                </a:solidFill>
                <a:latin typeface="Times New Roman" pitchFamily="18" charset="0"/>
                <a:cs typeface="Times New Roman" pitchFamily="18" charset="0"/>
              </a:rPr>
              <a:t>П’ятий зайвий</a:t>
            </a:r>
            <a:r>
              <a:rPr lang="ru-RU" sz="6000" b="1" dirty="0" smtClean="0">
                <a:solidFill>
                  <a:srgbClr val="FF0D0D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6000" b="1" dirty="0">
              <a:solidFill>
                <a:srgbClr val="FF0D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899592" y="1772816"/>
            <a:ext cx="7344816" cy="3816424"/>
          </a:xfrm>
        </p:spPr>
        <p:txBody>
          <a:bodyPr>
            <a:noAutofit/>
          </a:bodyPr>
          <a:lstStyle/>
          <a:p>
            <a:pPr marL="457200" indent="-252000">
              <a:buNone/>
            </a:pPr>
            <a:r>
              <a:rPr lang="uk-UA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А) Житель, жити, житло,</a:t>
            </a:r>
          </a:p>
          <a:p>
            <a:pPr marL="457200" indent="-252000">
              <a:buNone/>
            </a:pPr>
            <a:r>
              <a:rPr lang="uk-UA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життя, житечко.</a:t>
            </a:r>
          </a:p>
          <a:p>
            <a:pPr marL="457200" indent="-252000">
              <a:buNone/>
            </a:pPr>
            <a:endParaRPr lang="uk-UA" sz="4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252000">
              <a:buNone/>
            </a:pPr>
            <a:r>
              <a:rPr lang="uk-UA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Б) Дорога, доріжка, дороги, доріженька, дорожній.</a:t>
            </a:r>
          </a:p>
        </p:txBody>
      </p:sp>
      <p:pic>
        <p:nvPicPr>
          <p:cNvPr id="3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14" b="14310"/>
          <a:stretch/>
        </p:blipFill>
        <p:spPr bwMode="auto">
          <a:xfrm>
            <a:off x="7518724" y="188640"/>
            <a:ext cx="1625276" cy="1152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14" b="14310"/>
          <a:stretch/>
        </p:blipFill>
        <p:spPr bwMode="auto">
          <a:xfrm>
            <a:off x="7236296" y="5445224"/>
            <a:ext cx="1691680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14" b="14310"/>
          <a:stretch/>
        </p:blipFill>
        <p:spPr bwMode="auto">
          <a:xfrm>
            <a:off x="179512" y="5517232"/>
            <a:ext cx="1691680" cy="1124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23294498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0"/>
            <a:ext cx="7884368" cy="1124744"/>
          </a:xfrm>
        </p:spPr>
        <p:txBody>
          <a:bodyPr>
            <a:noAutofit/>
          </a:bodyPr>
          <a:lstStyle/>
          <a:p>
            <a:r>
              <a:rPr lang="uk-UA" sz="6000" b="1" dirty="0" smtClean="0">
                <a:solidFill>
                  <a:srgbClr val="FF0D0D"/>
                </a:solidFill>
                <a:latin typeface="Times New Roman" pitchFamily="18" charset="0"/>
                <a:cs typeface="Times New Roman" pitchFamily="18" charset="0"/>
              </a:rPr>
              <a:t>Коментоване письмо</a:t>
            </a:r>
            <a:endParaRPr lang="ru-RU" sz="6000" b="1" dirty="0">
              <a:solidFill>
                <a:srgbClr val="FF0D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0" y="1268760"/>
            <a:ext cx="8676456" cy="5400600"/>
          </a:xfrm>
        </p:spPr>
        <p:txBody>
          <a:bodyPr>
            <a:noAutofit/>
          </a:bodyPr>
          <a:lstStyle/>
          <a:p>
            <a:pPr marL="457200" indent="-252000" algn="just">
              <a:buNone/>
            </a:pPr>
            <a:r>
              <a:rPr lang="uk-UA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У хаті раптом (світило) яскраве сонечко. До вікна (йшла) Ліза і (сунула) штори. Потім (глянула) на вулицю. Там вона (бачила) свого вірного друга. Дівчинка (кликала) його. </a:t>
            </a:r>
            <a:r>
              <a:rPr lang="uk-UA" sz="4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Рекс</a:t>
            </a:r>
            <a:r>
              <a:rPr lang="uk-UA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весело (гавкав) і кинувся до                                         дверей.</a:t>
            </a:r>
          </a:p>
        </p:txBody>
      </p:sp>
      <p:pic>
        <p:nvPicPr>
          <p:cNvPr id="3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14" b="14310"/>
          <a:stretch/>
        </p:blipFill>
        <p:spPr bwMode="auto">
          <a:xfrm>
            <a:off x="7518724" y="0"/>
            <a:ext cx="1625276" cy="1152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23294498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259</TotalTime>
  <Words>337</Words>
  <Application>Microsoft Office PowerPoint</Application>
  <PresentationFormat>Экран (4:3)</PresentationFormat>
  <Paragraphs>78</Paragraphs>
  <Slides>19</Slides>
  <Notes>11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Тема Office</vt:lpstr>
      <vt:lpstr>Пакет</vt:lpstr>
      <vt:lpstr>Урок  української  мови</vt:lpstr>
      <vt:lpstr>Слайд 2</vt:lpstr>
      <vt:lpstr>Перевірка домашнього  завдання</vt:lpstr>
      <vt:lpstr>Слайд 4</vt:lpstr>
      <vt:lpstr>  Меню</vt:lpstr>
      <vt:lpstr>Слайд 6</vt:lpstr>
      <vt:lpstr>Слайд 7</vt:lpstr>
      <vt:lpstr>Гра «П’ятий зайвий»</vt:lpstr>
      <vt:lpstr>Коментоване письмо</vt:lpstr>
      <vt:lpstr>Слайд 10</vt:lpstr>
      <vt:lpstr>Слайд 11</vt:lpstr>
      <vt:lpstr>Слайд 12</vt:lpstr>
      <vt:lpstr>Гра «Оживи, картино!»</vt:lpstr>
      <vt:lpstr>Слайд 14</vt:lpstr>
      <vt:lpstr>  Десерет «Асорті» від шеф-кухаря 1) Морозець, загубив, сонечко.  </vt:lpstr>
      <vt:lpstr> 2) Тісто,  книжечка,  сніжинка. </vt:lpstr>
      <vt:lpstr> 3) Прочитав,  лісовий,  хатка. </vt:lpstr>
      <vt:lpstr> Творча робота </vt:lpstr>
      <vt:lpstr>Дякую за увагу!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dell</dc:creator>
  <cp:lastModifiedBy>dell</cp:lastModifiedBy>
  <cp:revision>31</cp:revision>
  <dcterms:created xsi:type="dcterms:W3CDTF">2016-02-22T16:46:55Z</dcterms:created>
  <dcterms:modified xsi:type="dcterms:W3CDTF">2016-04-08T18:25:27Z</dcterms:modified>
</cp:coreProperties>
</file>