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9" r:id="rId6"/>
    <p:sldId id="270" r:id="rId7"/>
    <p:sldId id="272" r:id="rId8"/>
    <p:sldId id="260" r:id="rId9"/>
    <p:sldId id="261" r:id="rId10"/>
    <p:sldId id="262" r:id="rId11"/>
    <p:sldId id="263" r:id="rId12"/>
    <p:sldId id="264" r:id="rId13"/>
    <p:sldId id="271" r:id="rId14"/>
    <p:sldId id="265" r:id="rId15"/>
    <p:sldId id="273" r:id="rId16"/>
    <p:sldId id="267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D1F"/>
    <a:srgbClr val="990099"/>
    <a:srgbClr val="FF33CC"/>
    <a:srgbClr val="4319B9"/>
    <a:srgbClr val="CC0099"/>
    <a:srgbClr val="D60093"/>
    <a:srgbClr val="E60000"/>
    <a:srgbClr val="C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A2835-73C7-4E4A-8664-B98DC5FBA63A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70855-1122-48B3-AABB-F3E2983B528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70855-1122-48B3-AABB-F3E2983B5286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9EE2-2AE7-4113-A35E-B7478B452084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ACCF-ADCC-4599-8B39-FDE2DF660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9EE2-2AE7-4113-A35E-B7478B452084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ACCF-ADCC-4599-8B39-FDE2DF660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9EE2-2AE7-4113-A35E-B7478B452084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ACCF-ADCC-4599-8B39-FDE2DF660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9EE2-2AE7-4113-A35E-B7478B452084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ACCF-ADCC-4599-8B39-FDE2DF660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9EE2-2AE7-4113-A35E-B7478B452084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ACCF-ADCC-4599-8B39-FDE2DF660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9EE2-2AE7-4113-A35E-B7478B452084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ACCF-ADCC-4599-8B39-FDE2DF660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9EE2-2AE7-4113-A35E-B7478B452084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ACCF-ADCC-4599-8B39-FDE2DF660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9EE2-2AE7-4113-A35E-B7478B452084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ACCF-ADCC-4599-8B39-FDE2DF660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9EE2-2AE7-4113-A35E-B7478B452084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ACCF-ADCC-4599-8B39-FDE2DF660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9EE2-2AE7-4113-A35E-B7478B452084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ACCF-ADCC-4599-8B39-FDE2DF660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9EE2-2AE7-4113-A35E-B7478B452084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EACCF-ADCC-4599-8B39-FDE2DF660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29EE2-2AE7-4113-A35E-B7478B452084}" type="datetimeFigureOut">
              <a:rPr lang="ru-RU" smtClean="0"/>
              <a:pPr/>
              <a:t>12.04.2016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EACCF-ADCC-4599-8B39-FDE2DF660B6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0"/>
            <a:ext cx="7632848" cy="2420888"/>
          </a:xfrm>
        </p:spPr>
        <p:txBody>
          <a:bodyPr>
            <a:normAutofit/>
          </a:bodyPr>
          <a:lstStyle/>
          <a:p>
            <a:r>
              <a:rPr lang="uk-UA" sz="3200" b="1" i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Урок</a:t>
            </a:r>
            <a:r>
              <a:rPr lang="en-US" sz="3200" b="1" i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i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i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розвитку зв’язного</a:t>
            </a:r>
            <a:br>
              <a:rPr lang="uk-UA" sz="3200" b="1" i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b="1" i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 мовлення</a:t>
            </a:r>
            <a:endParaRPr lang="ru-RU" sz="3200" b="1" i="1" dirty="0">
              <a:solidFill>
                <a:srgbClr val="3E4D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2276872"/>
            <a:ext cx="7592888" cy="3816424"/>
          </a:xfrm>
        </p:spPr>
        <p:txBody>
          <a:bodyPr>
            <a:normAutofit/>
          </a:bodyPr>
          <a:lstStyle/>
          <a:p>
            <a:r>
              <a:rPr lang="ru-RU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Написання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переказу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«Перемога» за </a:t>
            </a:r>
            <a:r>
              <a:rPr lang="ru-RU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прочитаним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твором</a:t>
            </a:r>
            <a:endParaRPr lang="ru-RU" sz="4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без зачину та </a:t>
            </a:r>
            <a:r>
              <a:rPr lang="ru-RU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кінцівки</a:t>
            </a:r>
            <a:endParaRPr lang="ru-RU" sz="4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Орфографічна хвилинка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У чуж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None/>
            </a:pP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цвірін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кав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None/>
            </a:pP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в дз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ьо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биках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None/>
            </a:pP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еп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ереможний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None/>
            </a:pP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сам</a:t>
            </a:r>
            <a:r>
              <a:rPr lang="uk-UA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ов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певнений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None/>
            </a:pP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видніє</a:t>
            </a:r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ться</a:t>
            </a:r>
            <a:r>
              <a:rPr lang="uk-UA" sz="40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b="1" dirty="0" smtClean="0">
              <a:solidFill>
                <a:srgbClr val="3E4D1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agesCARKBZRG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95537" y="332656"/>
            <a:ext cx="8352928" cy="6120680"/>
          </a:xfrm>
        </p:spPr>
      </p:pic>
      <p:sp>
        <p:nvSpPr>
          <p:cNvPr id="5" name="Прямоугольник 4"/>
          <p:cNvSpPr/>
          <p:nvPr/>
        </p:nvSpPr>
        <p:spPr>
          <a:xfrm>
            <a:off x="755576" y="2276872"/>
            <a:ext cx="80423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7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Фізкультхвилинка</a:t>
            </a:r>
            <a:endParaRPr lang="ru-RU" sz="7200" dirty="0">
              <a:solidFill>
                <a:srgbClr val="7030A0"/>
              </a:solidFill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779912" y="3501008"/>
          <a:ext cx="1143000" cy="685800"/>
        </p:xfrm>
        <a:graphic>
          <a:graphicData uri="http://schemas.openxmlformats.org/presentationml/2006/ole">
            <p:oleObj spid="_x0000_s1027" name="Объект упаковщика для оболочки" showAsIcon="1" r:id="rId5" imgW="114336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Творча робота в групах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39498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І група складає зачин тексту.</a:t>
            </a:r>
          </a:p>
          <a:p>
            <a:pPr>
              <a:buNone/>
            </a:pPr>
            <a:endParaRPr lang="uk-UA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ІІ група складає кінцівку </a:t>
            </a:r>
          </a:p>
          <a:p>
            <a:pPr>
              <a:buNone/>
            </a:pP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тексту.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Ромб 3"/>
          <p:cNvSpPr/>
          <p:nvPr/>
        </p:nvSpPr>
        <p:spPr>
          <a:xfrm>
            <a:off x="899592" y="2204864"/>
            <a:ext cx="792088" cy="792088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5" name="Ромб 4"/>
          <p:cNvSpPr/>
          <p:nvPr/>
        </p:nvSpPr>
        <p:spPr>
          <a:xfrm>
            <a:off x="899592" y="4005064"/>
            <a:ext cx="792088" cy="792088"/>
          </a:xfrm>
          <a:prstGeom prst="diamond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algn="just">
              <a:buNone/>
            </a:pPr>
            <a:r>
              <a:rPr lang="uk-UA" dirty="0" smtClean="0"/>
              <a:t>              </a:t>
            </a:r>
          </a:p>
          <a:p>
            <a:pPr algn="just">
              <a:buNone/>
            </a:pPr>
            <a:r>
              <a:rPr lang="uk-UA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             вікном</a:t>
            </a:r>
            <a:r>
              <a:rPr lang="uk-UA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Над, нашим, ластівки,    зліпили</a:t>
            </a:r>
            <a:r>
              <a:rPr lang="uk-UA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, гніздечко.</a:t>
            </a:r>
            <a:endParaRPr lang="ru-RU" b="1" dirty="0" smtClean="0">
              <a:solidFill>
                <a:srgbClr val="4319B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         відкладатимуть</a:t>
            </a:r>
            <a:r>
              <a:rPr lang="uk-UA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птахи, </a:t>
            </a:r>
            <a:r>
              <a:rPr lang="uk-UA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Незабаром, </a:t>
            </a:r>
            <a:r>
              <a:rPr lang="uk-UA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        яєчка</a:t>
            </a:r>
            <a:r>
              <a:rPr lang="uk-UA" sz="3600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b="1" dirty="0" smtClean="0">
              <a:solidFill>
                <a:srgbClr val="4319B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/>
              <a:t>               </a:t>
            </a:r>
          </a:p>
          <a:p>
            <a:pPr>
              <a:buNone/>
            </a:pPr>
            <a:r>
              <a:rPr lang="uk-UA" dirty="0" smtClean="0"/>
              <a:t> </a:t>
            </a:r>
            <a:r>
              <a:rPr lang="uk-UA" dirty="0" smtClean="0"/>
              <a:t>             </a:t>
            </a: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напружився</a:t>
            </a: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, Раптом, горобець, із, </a:t>
            </a: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і, вилетів</a:t>
            </a: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, гнізда.</a:t>
            </a:r>
            <a:endParaRPr lang="ru-RU" b="1" dirty="0" smtClean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    святкували</a:t>
            </a: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, Ластівки, перемогу.</a:t>
            </a:r>
            <a:endParaRPr lang="ru-RU" b="1" dirty="0" smtClean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     свою</a:t>
            </a:r>
            <a:r>
              <a:rPr lang="uk-UA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, Вони, домівку, врятували.</a:t>
            </a:r>
            <a:endParaRPr lang="ru-RU" b="1" dirty="0" smtClean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4" name="Ромб 3"/>
          <p:cNvSpPr/>
          <p:nvPr/>
        </p:nvSpPr>
        <p:spPr>
          <a:xfrm>
            <a:off x="827584" y="980728"/>
            <a:ext cx="914400" cy="648072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омб 4"/>
          <p:cNvSpPr/>
          <p:nvPr/>
        </p:nvSpPr>
        <p:spPr>
          <a:xfrm>
            <a:off x="683568" y="3717032"/>
            <a:ext cx="914400" cy="648072"/>
          </a:xfrm>
          <a:prstGeom prst="diamond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429969" y="74711"/>
            <a:ext cx="284052" cy="30777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  <a:tab pos="417513" algn="l"/>
              </a:tabLst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479629" y="120877"/>
            <a:ext cx="184731" cy="2154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  <a:tab pos="417513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479629" y="120877"/>
            <a:ext cx="184731" cy="2154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  <a:tab pos="417513" algn="l"/>
              </a:tabLst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2"/>
            <a:ext cx="8424936" cy="612068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dirty="0"/>
              <a:t> </a:t>
            </a:r>
            <a:r>
              <a:rPr lang="uk-UA" dirty="0" smtClean="0"/>
              <a:t>                                   </a:t>
            </a:r>
            <a:r>
              <a:rPr lang="uk-U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Зачин</a:t>
            </a:r>
          </a:p>
          <a:p>
            <a:pPr algn="just">
              <a:buNone/>
            </a:pPr>
            <a:r>
              <a:rPr lang="uk-UA" sz="4400" b="1" dirty="0">
                <a:solidFill>
                  <a:srgbClr val="E6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dirty="0" smtClean="0">
                <a:solidFill>
                  <a:srgbClr val="E6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uk-UA" sz="3600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Над </a:t>
            </a:r>
            <a:r>
              <a:rPr lang="uk-UA" sz="3600" b="1" dirty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нашим вікном ластівки </a:t>
            </a:r>
            <a:r>
              <a:rPr lang="uk-UA" sz="3600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зліпили гніздечко</a:t>
            </a:r>
            <a:r>
              <a:rPr lang="uk-UA" sz="3600" b="1" dirty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. Незабаром птахи відкладатимуть яєчка</a:t>
            </a:r>
            <a:r>
              <a:rPr lang="uk-UA" sz="3600" b="1" dirty="0" smtClean="0">
                <a:solidFill>
                  <a:srgbClr val="4319B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uk-U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>
              <a:buNone/>
            </a:pPr>
            <a:r>
              <a:rPr lang="uk-UA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Кінцівка</a:t>
            </a:r>
          </a:p>
          <a:p>
            <a:pPr algn="just">
              <a:buNone/>
            </a:pPr>
            <a:r>
              <a:rPr lang="uk-UA" sz="36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         Раптом </a:t>
            </a:r>
            <a:r>
              <a:rPr lang="uk-UA" sz="36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горобець напружився і вилетів із гнізда. Ластівки святкували перемогу. Вони врятували свою домівку.</a:t>
            </a:r>
            <a:endParaRPr lang="ru-RU" sz="3600" b="1" dirty="0">
              <a:solidFill>
                <a:srgbClr val="99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uk-UA" sz="4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4400" b="1" dirty="0">
              <a:solidFill>
                <a:srgbClr val="E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Ромб 4"/>
          <p:cNvSpPr/>
          <p:nvPr/>
        </p:nvSpPr>
        <p:spPr>
          <a:xfrm>
            <a:off x="2339752" y="548680"/>
            <a:ext cx="936104" cy="648072"/>
          </a:xfrm>
          <a:prstGeom prst="diamon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омб 5"/>
          <p:cNvSpPr/>
          <p:nvPr/>
        </p:nvSpPr>
        <p:spPr>
          <a:xfrm>
            <a:off x="2339752" y="3645024"/>
            <a:ext cx="936104" cy="648072"/>
          </a:xfrm>
          <a:prstGeom prst="diamond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Закінчи речення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None/>
            </a:pPr>
            <a:r>
              <a:rPr lang="uk-UA" dirty="0" smtClean="0"/>
              <a:t>    </a:t>
            </a:r>
            <a:r>
              <a:rPr lang="uk-UA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 навчився…</a:t>
            </a:r>
            <a:endParaRPr lang="ru-RU" sz="39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Я </a:t>
            </a:r>
            <a:r>
              <a:rPr lang="uk-UA" sz="39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дізнався…</a:t>
            </a:r>
            <a:endParaRPr lang="ru-RU" sz="39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Я доповнив…</a:t>
            </a:r>
            <a:endParaRPr lang="ru-RU" sz="39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Я </a:t>
            </a:r>
            <a:r>
              <a:rPr lang="uk-UA" sz="39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уникав…</a:t>
            </a:r>
            <a:endParaRPr lang="ru-RU" sz="39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Труднощі </a:t>
            </a:r>
            <a:r>
              <a:rPr lang="uk-UA" sz="39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виникали…</a:t>
            </a:r>
            <a:endParaRPr lang="ru-RU" sz="39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На </a:t>
            </a:r>
            <a:r>
              <a:rPr lang="uk-UA" sz="39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уроці </a:t>
            </a:r>
            <a:r>
              <a:rPr lang="uk-UA" sz="39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найбільше сподобалося</a:t>
            </a:r>
            <a:r>
              <a:rPr lang="uk-UA" sz="39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39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uk-UA" sz="8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uk-UA" sz="8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8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ю</a:t>
            </a:r>
            <a:r>
              <a:rPr lang="uk-UA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8000" b="1" dirty="0" smtClean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8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8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8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uk-UA" sz="8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uk-UA" sz="8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8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780928"/>
            <a:ext cx="9144000" cy="40770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Пролунав уже дзвінок.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 розпочати нам урок!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Українську</a:t>
            </a:r>
            <a:r>
              <a:rPr lang="uk-UA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рідну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мову</a:t>
            </a:r>
            <a:r>
              <a:rPr lang="uk-UA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удемо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вивчати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 культуру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мовлення</a:t>
            </a:r>
            <a:r>
              <a:rPr lang="uk-UA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азом </a:t>
            </a:r>
            <a:r>
              <a:rPr lang="ru-RU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розвивати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E60000"/>
                </a:solidFill>
                <a:latin typeface="Times New Roman" pitchFamily="18" charset="0"/>
                <a:cs typeface="Times New Roman" pitchFamily="18" charset="0"/>
              </a:rPr>
              <a:t>Відгадай</a:t>
            </a:r>
            <a:endParaRPr lang="ru-RU" sz="7200" b="1" dirty="0">
              <a:solidFill>
                <a:srgbClr val="E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оробець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600200"/>
            <a:ext cx="8064896" cy="46371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Фото ластівки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332656"/>
            <a:ext cx="8352928" cy="612068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Чиє гніздечко?</a:t>
            </a:r>
            <a:endParaRPr lang="ru-RU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гніздо горобц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484784"/>
            <a:ext cx="7632848" cy="46085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Гніздо ластівки</a:t>
            </a:r>
            <a:endParaRPr lang="ru-RU" dirty="0"/>
          </a:p>
        </p:txBody>
      </p:sp>
      <p:pic>
        <p:nvPicPr>
          <p:cNvPr id="4" name="Содержимое 3" descr="Гніздо ластівки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628799"/>
            <a:ext cx="7416824" cy="446449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7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Добери синоніми</a:t>
            </a:r>
            <a:endParaRPr lang="ru-RU" sz="7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827584" y="1916832"/>
            <a:ext cx="4176464" cy="46085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4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uk-UA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Зухвало – </a:t>
            </a:r>
            <a:endParaRPr lang="uk-UA" sz="4000" b="1" dirty="0" smtClean="0">
              <a:solidFill>
                <a:srgbClr val="E6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Господарем – </a:t>
            </a:r>
            <a:endParaRPr lang="uk-UA" sz="4000" b="1" dirty="0" smtClean="0">
              <a:solidFill>
                <a:srgbClr val="E6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Оселя – </a:t>
            </a:r>
            <a:endParaRPr lang="uk-UA" sz="4000" b="1" dirty="0" smtClean="0">
              <a:solidFill>
                <a:srgbClr val="E6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Замурувати – </a:t>
            </a:r>
            <a:endParaRPr lang="uk-UA" sz="4000" b="1" dirty="0" smtClean="0">
              <a:solidFill>
                <a:srgbClr val="E6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uk-UA" sz="4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Непереможний –</a:t>
            </a:r>
            <a:endParaRPr lang="ru-RU" sz="4000" b="1" dirty="0">
              <a:solidFill>
                <a:srgbClr val="E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88024" y="1988840"/>
            <a:ext cx="3898776" cy="413732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ахабно.</a:t>
            </a:r>
          </a:p>
          <a:p>
            <a:pPr>
              <a:buNone/>
            </a:pPr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азяїном.</a:t>
            </a:r>
          </a:p>
          <a:p>
            <a:pPr>
              <a:buNone/>
            </a:pPr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ніздо.</a:t>
            </a:r>
          </a:p>
          <a:p>
            <a:pPr>
              <a:buNone/>
            </a:pPr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аліпити.</a:t>
            </a:r>
          </a:p>
          <a:p>
            <a:pPr>
              <a:buNone/>
            </a:pPr>
            <a:r>
              <a:rPr lang="uk-UA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ескорений.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6600" b="1" dirty="0" smtClean="0">
                <a:solidFill>
                  <a:srgbClr val="E60000"/>
                </a:solidFill>
                <a:latin typeface="Times New Roman" pitchFamily="18" charset="0"/>
                <a:cs typeface="Times New Roman" pitchFamily="18" charset="0"/>
              </a:rPr>
              <a:t>Хвилинка етимології</a:t>
            </a:r>
            <a:endParaRPr lang="ru-RU" sz="6600" b="1" dirty="0">
              <a:solidFill>
                <a:srgbClr val="E6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57200" y="1484785"/>
            <a:ext cx="4040188" cy="3888431"/>
          </a:xfrm>
        </p:spPr>
        <p:txBody>
          <a:bodyPr>
            <a:noAutofit/>
          </a:bodyPr>
          <a:lstStyle/>
          <a:p>
            <a:pPr>
              <a:buNone/>
            </a:pPr>
            <a:endParaRPr lang="uk-UA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44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Зухвалий –                       </a:t>
            </a:r>
          </a:p>
          <a:p>
            <a:pPr>
              <a:buNone/>
            </a:pPr>
            <a:endParaRPr lang="uk-UA" sz="4400" b="1" dirty="0" smtClean="0">
              <a:solidFill>
                <a:srgbClr val="3E4D1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uk-UA" sz="4400" b="1" dirty="0">
              <a:solidFill>
                <a:srgbClr val="3E4D1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4400" b="1" dirty="0" smtClean="0">
                <a:solidFill>
                  <a:srgbClr val="3E4D1F"/>
                </a:solidFill>
                <a:latin typeface="Times New Roman" pitchFamily="18" charset="0"/>
                <a:cs typeface="Times New Roman" pitchFamily="18" charset="0"/>
              </a:rPr>
              <a:t>Оселя – </a:t>
            </a:r>
            <a:endParaRPr lang="ru-RU" sz="4400" b="1" dirty="0">
              <a:solidFill>
                <a:srgbClr val="3E4D1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3707904" y="1268760"/>
            <a:ext cx="5436096" cy="5328592"/>
          </a:xfrm>
        </p:spPr>
        <p:txBody>
          <a:bodyPr>
            <a:noAutofit/>
          </a:bodyPr>
          <a:lstStyle/>
          <a:p>
            <a:pPr>
              <a:buNone/>
            </a:pPr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місце поселення      живих істот.</a:t>
            </a:r>
          </a:p>
          <a:p>
            <a:pPr>
              <a:buNone/>
            </a:pPr>
            <a:endParaRPr lang="uk-UA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який не виявив належної поваги до кого-небудь, дуже грубий, нахабний.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2699792" y="2636912"/>
            <a:ext cx="1368152" cy="237626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491880" y="2564904"/>
            <a:ext cx="576064" cy="216024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261</Words>
  <Application>Microsoft Office PowerPoint</Application>
  <PresentationFormat>Экран (4:3)</PresentationFormat>
  <Paragraphs>68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Объект упаковщика для оболочки</vt:lpstr>
      <vt:lpstr>Урок  розвитку зв’язного  мовлення</vt:lpstr>
      <vt:lpstr>Слайд 2</vt:lpstr>
      <vt:lpstr>Відгадай</vt:lpstr>
      <vt:lpstr>Слайд 4</vt:lpstr>
      <vt:lpstr>Чиє гніздечко?</vt:lpstr>
      <vt:lpstr>Гніздо ластівки</vt:lpstr>
      <vt:lpstr>Слайд 7</vt:lpstr>
      <vt:lpstr>Добери синоніми</vt:lpstr>
      <vt:lpstr>Хвилинка етимології</vt:lpstr>
      <vt:lpstr>Орфографічна хвилинка</vt:lpstr>
      <vt:lpstr>Слайд 11</vt:lpstr>
      <vt:lpstr>Творча робота в групах</vt:lpstr>
      <vt:lpstr>Слайд 13</vt:lpstr>
      <vt:lpstr>Слайд 14</vt:lpstr>
      <vt:lpstr>Слайд 15</vt:lpstr>
      <vt:lpstr>Закінчи речення</vt:lpstr>
      <vt:lpstr>Слайд 17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dell</dc:creator>
  <cp:lastModifiedBy>dell</cp:lastModifiedBy>
  <cp:revision>25</cp:revision>
  <dcterms:created xsi:type="dcterms:W3CDTF">2016-04-11T15:10:39Z</dcterms:created>
  <dcterms:modified xsi:type="dcterms:W3CDTF">2016-04-12T20:45:51Z</dcterms:modified>
</cp:coreProperties>
</file>