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7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8%D0%BA%D0%BE%D1%80%D0%B8%D1%81%D1%82%D0%B0%D0%BD%D0%BD%D1%8F" TargetMode="External"/><Relationship Id="rId2" Type="http://schemas.openxmlformats.org/officeDocument/2006/relationships/hyperlink" Target="https://uk.wikipedia.org/wiki/%D0%93%D1%80%D0%B5%D1%86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prstClr val="black"/>
                </a:solidFill>
              </a:rPr>
              <a:t>Стовбурові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клітини</a:t>
            </a:r>
            <a:r>
              <a:rPr lang="ru-RU" b="1" dirty="0" smtClean="0">
                <a:solidFill>
                  <a:prstClr val="black"/>
                </a:solidFill>
              </a:rPr>
              <a:t> – </a:t>
            </a:r>
            <a:r>
              <a:rPr lang="ru-RU" b="1" dirty="0" err="1" smtClean="0">
                <a:solidFill>
                  <a:prstClr val="black"/>
                </a:solidFill>
              </a:rPr>
              <a:t>досягнення</a:t>
            </a:r>
            <a:r>
              <a:rPr lang="ru-RU" b="1" dirty="0" smtClean="0">
                <a:solidFill>
                  <a:prstClr val="black"/>
                </a:solidFill>
              </a:rPr>
              <a:t> науки </a:t>
            </a:r>
            <a:r>
              <a:rPr lang="ru-RU" b="1" dirty="0" err="1" smtClean="0">
                <a:solidFill>
                  <a:prstClr val="black"/>
                </a:solidFill>
              </a:rPr>
              <a:t>чи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прокляття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людства</a:t>
            </a:r>
            <a:r>
              <a:rPr lang="ru-RU" b="1" dirty="0" smtClean="0">
                <a:solidFill>
                  <a:prstClr val="black"/>
                </a:solidFill>
              </a:rPr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661248"/>
            <a:ext cx="4752528" cy="792088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Урок </a:t>
            </a:r>
            <a:r>
              <a:rPr lang="ru-RU" sz="1800" b="1" dirty="0" err="1" smtClean="0">
                <a:solidFill>
                  <a:srgbClr val="002060"/>
                </a:solidFill>
              </a:rPr>
              <a:t>біології</a:t>
            </a:r>
            <a:r>
              <a:rPr lang="ru-RU" sz="1800" b="1" dirty="0" smtClean="0">
                <a:solidFill>
                  <a:srgbClr val="002060"/>
                </a:solidFill>
              </a:rPr>
              <a:t> в 10 </a:t>
            </a:r>
            <a:r>
              <a:rPr lang="ru-RU" sz="1800" b="1" dirty="0" err="1" smtClean="0">
                <a:solidFill>
                  <a:srgbClr val="002060"/>
                </a:solidFill>
              </a:rPr>
              <a:t>класі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0"/>
            <a:r>
              <a:rPr lang="uk-UA" sz="1800" b="1" dirty="0" smtClean="0">
                <a:solidFill>
                  <a:srgbClr val="002060"/>
                </a:solidFill>
              </a:rPr>
              <a:t>Вчитель Скрипник Руслана Миколаївна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http://chelnysmart.ru/images/sub_bi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457325" cy="1228726"/>
          </a:xfrm>
          <a:prstGeom prst="rect">
            <a:avLst/>
          </a:prstGeom>
          <a:noFill/>
        </p:spPr>
      </p:pic>
      <p:sp>
        <p:nvSpPr>
          <p:cNvPr id="1032" name="AutoShape 8" descr="http://www.gifki.org/data/media/198/lyagushka-animatsionnaya-kartinka-02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www.gifki.org/data/media/198/lyagushka-animatsionnaya-kartinka-02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www.gifki.org/data/media/198/lyagushka-animatsionnaya-kartinka-02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D:\0000000000000000\doc\Мои документы+\атестація\методична робота\lyagushka-animatsionnaya-kartinka-02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857520" cy="192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5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Стовбурові клітини  рятують життя!</a:t>
            </a:r>
            <a:endParaRPr lang="ru-RU" dirty="0"/>
          </a:p>
        </p:txBody>
      </p:sp>
      <p:pic>
        <p:nvPicPr>
          <p:cNvPr id="1026" name="Picture 2" descr="http://spiritualschool.ru/wp-content/uploads/2016/09/charging800-768x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500966" cy="2625725"/>
          </a:xfrm>
          <a:prstGeom prst="rect">
            <a:avLst/>
          </a:prstGeom>
          <a:noFill/>
        </p:spPr>
      </p:pic>
      <p:pic>
        <p:nvPicPr>
          <p:cNvPr id="1028" name="Picture 4" descr="https://polit74.ru/upload/iblock/46f/pg4a-770x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4029551" cy="2700323"/>
          </a:xfrm>
          <a:prstGeom prst="rect">
            <a:avLst/>
          </a:prstGeom>
          <a:noFill/>
        </p:spPr>
      </p:pic>
      <p:pic>
        <p:nvPicPr>
          <p:cNvPr id="1030" name="Picture 6" descr="https://im0-tub-ua.yandex.net/i?id=f5741b12c5f4d4d76b37fc2149b4fe4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928802"/>
            <a:ext cx="2379426" cy="1781171"/>
          </a:xfrm>
          <a:prstGeom prst="rect">
            <a:avLst/>
          </a:prstGeom>
          <a:noFill/>
        </p:spPr>
      </p:pic>
      <p:pic>
        <p:nvPicPr>
          <p:cNvPr id="1032" name="Picture 8" descr="http://portal.lviv.ua/wp-content/uploads/2015/01/10_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643314"/>
            <a:ext cx="1922401" cy="2881906"/>
          </a:xfrm>
          <a:prstGeom prst="rect">
            <a:avLst/>
          </a:prstGeom>
          <a:noFill/>
        </p:spPr>
      </p:pic>
      <p:pic>
        <p:nvPicPr>
          <p:cNvPr id="8" name="Рисунок 7" descr="https://imagecdn1.luxnet.ua/tv24/resources/photos/news/620_DIR/201610/742631_1547593.jpg?20161013230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786190"/>
            <a:ext cx="3167064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353425" cy="10699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820000"/>
                </a:solidFill>
              </a:rPr>
              <a:t>Стовбурові клітини – прокляття цивілізації!</a:t>
            </a:r>
            <a:endParaRPr lang="ru-RU" dirty="0">
              <a:solidFill>
                <a:srgbClr val="820000"/>
              </a:solidFill>
            </a:endParaRPr>
          </a:p>
        </p:txBody>
      </p:sp>
      <p:pic>
        <p:nvPicPr>
          <p:cNvPr id="4097" name="Picture 1" descr="D:\0000000000000000\doc\Мои документы+\атестація\методична робота\розробки уроків\10 клас\клітинні технології\картинки\9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865062" cy="3221431"/>
          </a:xfrm>
          <a:prstGeom prst="rect">
            <a:avLst/>
          </a:prstGeom>
          <a:noFill/>
        </p:spPr>
      </p:pic>
      <p:pic>
        <p:nvPicPr>
          <p:cNvPr id="4098" name="Picture 2" descr="D:\0000000000000000\doc\Мои документы+\атестація\методична робота\розробки уроків\10 клас\клітинні технології\картинки\water-baby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3657557" cy="2743168"/>
          </a:xfrm>
          <a:prstGeom prst="rect">
            <a:avLst/>
          </a:prstGeom>
          <a:noFill/>
        </p:spPr>
      </p:pic>
      <p:pic>
        <p:nvPicPr>
          <p:cNvPr id="4099" name="Picture 3" descr="D:\0000000000000000\doc\Мои документы+\атестація\методична робота\розробки уроків\10 клас\клітинні технології\картинки\гены-в-эмбрион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171526" cy="2200246"/>
          </a:xfrm>
          <a:prstGeom prst="rect">
            <a:avLst/>
          </a:prstGeom>
          <a:noFill/>
        </p:spPr>
      </p:pic>
      <p:pic>
        <p:nvPicPr>
          <p:cNvPr id="4100" name="Picture 4" descr="D:\0000000000000000\doc\Мои документы+\атестація\методична робота\розробки уроків\10 клас\клітинні технології\картинки\sn-dnapacka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357694"/>
            <a:ext cx="3809941" cy="214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Стовбурові клітини – небезпечні!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Неконтрольовано розмножуються;</a:t>
            </a:r>
          </a:p>
          <a:p>
            <a:r>
              <a:rPr lang="uk-UA" dirty="0" smtClean="0"/>
              <a:t>Можуть привести до утворення новоутворень;</a:t>
            </a:r>
          </a:p>
          <a:p>
            <a:r>
              <a:rPr lang="uk-UA" dirty="0" smtClean="0"/>
              <a:t>Не мають правового захисту в Україні;</a:t>
            </a:r>
          </a:p>
          <a:p>
            <a:r>
              <a:rPr lang="uk-UA" dirty="0" smtClean="0"/>
              <a:t>Вважаються експериментальними;</a:t>
            </a:r>
          </a:p>
          <a:p>
            <a:r>
              <a:rPr lang="uk-UA" dirty="0" smtClean="0"/>
              <a:t>Ви задумувались, звідки беруть стовбурові клітини для експериментів?</a:t>
            </a:r>
          </a:p>
          <a:p>
            <a:r>
              <a:rPr lang="uk-UA" dirty="0" smtClean="0"/>
              <a:t>Чи правильно використовувати ембріони для отримання стовбурових клітин???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“ЗА” стовбурові клітини!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b="1" dirty="0" smtClean="0"/>
              <a:t>Стовбурові клітини дають нові можливості в лікуванні багатьох хвороб: </a:t>
            </a:r>
            <a:r>
              <a:rPr lang="uk-UA" b="1" dirty="0" err="1" smtClean="0"/>
              <a:t>опорно</a:t>
            </a:r>
            <a:r>
              <a:rPr lang="uk-UA" b="1" dirty="0" smtClean="0"/>
              <a:t> – рухового апарату, неврологічних, </a:t>
            </a:r>
            <a:r>
              <a:rPr lang="uk-UA" b="1" dirty="0" err="1" smtClean="0"/>
              <a:t>серцево</a:t>
            </a:r>
            <a:r>
              <a:rPr lang="uk-UA" b="1" dirty="0" smtClean="0"/>
              <a:t> – судинних, коли відомі методи медицини безсилі або не дають бажаних результатів.</a:t>
            </a:r>
            <a:endParaRPr lang="ru-RU" dirty="0" smtClean="0"/>
          </a:p>
          <a:p>
            <a:pPr lvl="0"/>
            <a:r>
              <a:rPr lang="uk-UA" b="1" dirty="0" smtClean="0"/>
              <a:t>Нові методи пластичної хірургії на основі використання стовбурових клітин дають можливість виправити вади тіла людини, отримані в результаті операцій, вроджених дефектів чи </a:t>
            </a:r>
            <a:r>
              <a:rPr lang="uk-UA" b="1" dirty="0" err="1" smtClean="0"/>
              <a:t>дорожьо</a:t>
            </a:r>
            <a:r>
              <a:rPr lang="uk-UA" b="1" dirty="0" smtClean="0"/>
              <a:t> – транспортних </a:t>
            </a:r>
            <a:r>
              <a:rPr lang="uk-UA" b="1" dirty="0" err="1" smtClean="0"/>
              <a:t>природ</a:t>
            </a:r>
            <a:r>
              <a:rPr lang="uk-UA" b="1" dirty="0" smtClean="0"/>
              <a:t> та ін..</a:t>
            </a:r>
            <a:endParaRPr lang="ru-RU" dirty="0" smtClean="0"/>
          </a:p>
          <a:p>
            <a:pPr lvl="0"/>
            <a:r>
              <a:rPr lang="uk-UA" b="1" dirty="0" smtClean="0"/>
              <a:t>Технології використання стовбурових клітин дають можливість продовжити життя людини: лікувати невиліковні до сих пір хвороби, омолоджувати організм.</a:t>
            </a:r>
            <a:endParaRPr lang="ru-RU" dirty="0" smtClean="0"/>
          </a:p>
          <a:p>
            <a:pPr lvl="0"/>
            <a:r>
              <a:rPr lang="uk-UA" b="1" dirty="0" smtClean="0"/>
              <a:t>Методи зберігання власних стовбурових клітин дають надію та впевненість у завтрашньому дні не лише для себе, а й для своїх рідних.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ПРОТИ” стовбурових клітин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86766" cy="505461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3800" b="1" dirty="0" err="1" smtClean="0"/>
              <a:t>стовбурові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клітини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дорослого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організму</a:t>
            </a:r>
            <a:r>
              <a:rPr lang="ru-RU" sz="3800" b="1" dirty="0" smtClean="0"/>
              <a:t> не </a:t>
            </a:r>
            <a:r>
              <a:rPr lang="ru-RU" sz="3800" b="1" dirty="0" err="1" smtClean="0"/>
              <a:t>є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істинно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плюрипотентними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тобто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</a:t>
            </a:r>
            <a:r>
              <a:rPr lang="ru-RU" sz="3800" b="1" dirty="0" smtClean="0"/>
              <a:t> них не </a:t>
            </a:r>
            <a:r>
              <a:rPr lang="ru-RU" sz="3800" b="1" dirty="0" err="1" smtClean="0"/>
              <a:t>можна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отримати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будь-які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органи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тканини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організму</a:t>
            </a:r>
            <a:r>
              <a:rPr lang="ru-RU" sz="3800" b="1" dirty="0" smtClean="0"/>
              <a:t>, а </a:t>
            </a:r>
            <a:r>
              <a:rPr lang="ru-RU" sz="3800" b="1" dirty="0" err="1" smtClean="0"/>
              <a:t>тільки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певні</a:t>
            </a:r>
            <a:r>
              <a:rPr lang="ru-RU" sz="3800" b="1" dirty="0" smtClean="0"/>
              <a:t>. </a:t>
            </a:r>
            <a:r>
              <a:rPr lang="ru-RU" sz="3800" b="1" dirty="0" err="1" smtClean="0"/>
              <a:t>Дослідження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їх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дедіфференці</a:t>
            </a:r>
            <a:r>
              <a:rPr lang="uk-UA" sz="3800" b="1" dirty="0" err="1" smtClean="0"/>
              <a:t>ювання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поки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тільки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розпочато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результати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ще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невідомі</a:t>
            </a:r>
            <a:r>
              <a:rPr lang="uk-UA" sz="3800" b="1" dirty="0" smtClean="0"/>
              <a:t>.</a:t>
            </a:r>
            <a:endParaRPr lang="ru-RU" sz="3800" dirty="0" smtClean="0"/>
          </a:p>
          <a:p>
            <a:pPr lvl="0"/>
            <a:r>
              <a:rPr lang="uk-UA" sz="3800" b="1" dirty="0" smtClean="0"/>
              <a:t>Існує ризик неконтрольованого розмноження таких клітин, поява пухлин, генетичних дефектів, тощо.</a:t>
            </a:r>
            <a:endParaRPr lang="ru-RU" sz="3800" dirty="0" smtClean="0"/>
          </a:p>
          <a:p>
            <a:pPr lvl="0"/>
            <a:r>
              <a:rPr lang="uk-UA" sz="3800" b="1" dirty="0" smtClean="0"/>
              <a:t>У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дорослому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організмі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кількість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стовбурових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клітин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дуже</a:t>
            </a:r>
            <a:r>
              <a:rPr lang="ru-RU" sz="3800" b="1" dirty="0" smtClean="0"/>
              <a:t> невелика, а </a:t>
            </a:r>
            <a:r>
              <a:rPr lang="ru-RU" sz="3800" b="1" dirty="0" err="1" smtClean="0"/>
              <a:t>саме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дорослому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організму</a:t>
            </a:r>
            <a:r>
              <a:rPr lang="ru-RU" sz="3800" b="1" dirty="0" smtClean="0"/>
              <a:t> вони </a:t>
            </a:r>
            <a:r>
              <a:rPr lang="ru-RU" sz="3800" b="1" dirty="0" err="1" smtClean="0"/>
              <a:t>найбільше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потрібні</a:t>
            </a:r>
            <a:r>
              <a:rPr lang="ru-RU" sz="3800" b="1" dirty="0" smtClean="0"/>
              <a:t>. </a:t>
            </a:r>
            <a:r>
              <a:rPr lang="ru-RU" sz="3800" b="1" dirty="0" err="1" smtClean="0"/>
              <a:t>Можливо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зберігання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стовбурових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клітин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отриманих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пуповини</a:t>
            </a:r>
            <a:r>
              <a:rPr lang="ru-RU" sz="3800" b="1" dirty="0" smtClean="0"/>
              <a:t> при </a:t>
            </a:r>
            <a:r>
              <a:rPr lang="ru-RU" sz="3800" b="1" dirty="0" err="1" smtClean="0"/>
              <a:t>народженні</a:t>
            </a:r>
            <a:r>
              <a:rPr lang="ru-RU" sz="3800" b="1" dirty="0" smtClean="0"/>
              <a:t> та </a:t>
            </a:r>
            <a:r>
              <a:rPr lang="ru-RU" sz="3800" b="1" dirty="0" err="1" smtClean="0"/>
              <a:t>взятих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різних</a:t>
            </a:r>
            <a:r>
              <a:rPr lang="ru-RU" sz="3800" b="1" dirty="0" smtClean="0"/>
              <a:t> тканин в </a:t>
            </a:r>
            <a:r>
              <a:rPr lang="ru-RU" sz="3800" b="1" dirty="0" err="1" smtClean="0"/>
              <a:t>дитячому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віці</a:t>
            </a:r>
            <a:r>
              <a:rPr lang="ru-RU" sz="3800" b="1" dirty="0" smtClean="0"/>
              <a:t>. Але як бути </a:t>
            </a:r>
            <a:r>
              <a:rPr lang="ru-RU" sz="3800" b="1" dirty="0" err="1" smtClean="0"/>
              <a:t>з</a:t>
            </a:r>
            <a:r>
              <a:rPr lang="ru-RU" sz="3800" b="1" dirty="0" smtClean="0"/>
              <a:t> уже </a:t>
            </a:r>
            <a:r>
              <a:rPr lang="ru-RU" sz="3800" b="1" dirty="0" err="1" smtClean="0"/>
              <a:t>дорослими</a:t>
            </a:r>
            <a:r>
              <a:rPr lang="ru-RU" sz="3800" b="1" dirty="0" smtClean="0"/>
              <a:t> людьми, у </a:t>
            </a:r>
            <a:r>
              <a:rPr lang="ru-RU" sz="3800" b="1" dirty="0" err="1" smtClean="0"/>
              <a:t>яких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немає</a:t>
            </a:r>
            <a:r>
              <a:rPr lang="ru-RU" sz="3800" b="1" dirty="0" smtClean="0"/>
              <a:t> такого запасу </a:t>
            </a:r>
            <a:r>
              <a:rPr lang="ru-RU" sz="3800" b="1" dirty="0" err="1" smtClean="0"/>
              <a:t>стволових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клітин</a:t>
            </a:r>
            <a:r>
              <a:rPr lang="uk-UA" sz="3800" b="1" dirty="0" smtClean="0"/>
              <a:t>?</a:t>
            </a:r>
            <a:endParaRPr lang="ru-RU" sz="3800" dirty="0" smtClean="0"/>
          </a:p>
          <a:p>
            <a:pPr lvl="0"/>
            <a:r>
              <a:rPr lang="uk-UA" sz="3800" b="1" dirty="0" smtClean="0"/>
              <a:t>Я</a:t>
            </a:r>
            <a:r>
              <a:rPr lang="ru-RU" sz="3800" b="1" dirty="0" smtClean="0"/>
              <a:t>к </a:t>
            </a:r>
            <a:r>
              <a:rPr lang="ru-RU" sz="3800" b="1" dirty="0" err="1" smtClean="0"/>
              <a:t>забезпечити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надійне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зберігання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стовбурових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клітин</a:t>
            </a:r>
            <a:r>
              <a:rPr lang="ru-RU" sz="3800" b="1" dirty="0" smtClean="0"/>
              <a:t>? І </a:t>
            </a:r>
            <a:r>
              <a:rPr lang="ru-RU" sz="3800" b="1" dirty="0" err="1" smtClean="0"/>
              <a:t>що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робити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якщо</a:t>
            </a:r>
            <a:r>
              <a:rPr lang="ru-RU" sz="3800" b="1" dirty="0" smtClean="0"/>
              <a:t> в </a:t>
            </a:r>
            <a:r>
              <a:rPr lang="ru-RU" sz="3800" b="1" dirty="0" err="1" smtClean="0"/>
              <a:t>результаті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аварій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або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природних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катаклізмів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відбудеться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руйнування</a:t>
            </a:r>
            <a:r>
              <a:rPr lang="ru-RU" sz="3800" b="1" dirty="0" smtClean="0"/>
              <a:t> такого </a:t>
            </a:r>
            <a:r>
              <a:rPr lang="ru-RU" sz="3800" b="1" dirty="0" err="1" smtClean="0"/>
              <a:t>сховища</a:t>
            </a:r>
            <a:r>
              <a:rPr lang="ru-RU" sz="3800" b="1" dirty="0" smtClean="0"/>
              <a:t>?</a:t>
            </a:r>
            <a:endParaRPr lang="ru-RU" sz="3800" dirty="0" smtClean="0"/>
          </a:p>
          <a:p>
            <a:pPr lvl="0"/>
            <a:r>
              <a:rPr lang="uk-UA" sz="3800" b="1" dirty="0" smtClean="0"/>
              <a:t>Неприпустимою є так звана фетальна терапія, тобто вилучення і використання тканини і органів людських зародків, з наміром лікування легких захворювань і «омолодження» організму.</a:t>
            </a:r>
            <a:endParaRPr lang="ru-RU" sz="3800" dirty="0" smtClean="0"/>
          </a:p>
          <a:p>
            <a:pPr lvl="0"/>
            <a:r>
              <a:rPr lang="uk-UA" sz="3800" b="1" dirty="0" smtClean="0"/>
              <a:t>К</a:t>
            </a:r>
            <a:r>
              <a:rPr lang="ru-RU" sz="3800" b="1" dirty="0" err="1" smtClean="0"/>
              <a:t>ожен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новий</a:t>
            </a:r>
            <a:r>
              <a:rPr lang="ru-RU" sz="3800" b="1" dirty="0" smtClean="0"/>
              <a:t> та </a:t>
            </a:r>
            <a:r>
              <a:rPr lang="ru-RU" sz="3800" b="1" dirty="0" err="1" smtClean="0"/>
              <a:t>ефективний</a:t>
            </a:r>
            <a:r>
              <a:rPr lang="ru-RU" sz="3800" b="1" dirty="0" smtClean="0"/>
              <a:t> метод </a:t>
            </a:r>
            <a:r>
              <a:rPr lang="ru-RU" sz="3800" b="1" dirty="0" err="1" smtClean="0"/>
              <a:t>лікування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він</a:t>
            </a:r>
            <a:r>
              <a:rPr lang="ru-RU" sz="3800" b="1" dirty="0" smtClean="0"/>
              <a:t> не </a:t>
            </a:r>
            <a:r>
              <a:rPr lang="ru-RU" sz="3800" b="1" dirty="0" err="1" smtClean="0"/>
              <a:t>позбавлений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побічних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ефектів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протипоказань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обмежень</a:t>
            </a:r>
            <a:r>
              <a:rPr lang="ru-RU" sz="3800" b="1" dirty="0" smtClean="0"/>
              <a:t>. І доки вони </a:t>
            </a:r>
            <a:r>
              <a:rPr lang="ru-RU" sz="3800" b="1" dirty="0" err="1" smtClean="0"/>
              <a:t>чітко</a:t>
            </a:r>
            <a:r>
              <a:rPr lang="ru-RU" sz="3800" b="1" dirty="0" smtClean="0"/>
              <a:t> не </a:t>
            </a:r>
            <a:r>
              <a:rPr lang="ru-RU" sz="3800" b="1" dirty="0" err="1" smtClean="0"/>
              <a:t>визначені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говорити</a:t>
            </a:r>
            <a:r>
              <a:rPr lang="ru-RU" sz="3800" b="1" dirty="0" smtClean="0"/>
              <a:t> про </a:t>
            </a:r>
            <a:r>
              <a:rPr lang="ru-RU" sz="3800" b="1" dirty="0" err="1" smtClean="0"/>
              <a:t>широке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клінічне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застосування</a:t>
            </a:r>
            <a:r>
              <a:rPr lang="ru-RU" sz="3800" b="1" dirty="0" smtClean="0"/>
              <a:t> методу рано</a:t>
            </a:r>
            <a:r>
              <a:rPr lang="uk-UA" sz="3800" b="1" dirty="0" smtClean="0"/>
              <a:t>.</a:t>
            </a:r>
            <a:endParaRPr lang="ru-RU" sz="3800" dirty="0" smtClean="0"/>
          </a:p>
          <a:p>
            <a:pPr lvl="0"/>
            <a:r>
              <a:rPr lang="ru-RU" sz="3800" b="1" dirty="0" smtClean="0"/>
              <a:t>В </a:t>
            </a:r>
            <a:r>
              <a:rPr lang="ru-RU" sz="3800" b="1" dirty="0" err="1" smtClean="0"/>
              <a:t>Україні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поки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що</a:t>
            </a:r>
            <a:r>
              <a:rPr lang="ru-RU" sz="3800" b="1" dirty="0" smtClean="0"/>
              <a:t> не створена струнка </a:t>
            </a:r>
            <a:r>
              <a:rPr lang="ru-RU" sz="3800" b="1" dirty="0" err="1" smtClean="0"/>
              <a:t>правова</a:t>
            </a:r>
            <a:r>
              <a:rPr lang="ru-RU" sz="3800" b="1" dirty="0" smtClean="0"/>
              <a:t> база </a:t>
            </a:r>
            <a:r>
              <a:rPr lang="ru-RU" sz="3800" b="1" dirty="0" err="1" smtClean="0"/>
              <a:t>з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проблеми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трансплантації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стовбурових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клітин</a:t>
            </a:r>
            <a:r>
              <a:rPr lang="uk-UA" sz="3800" b="1" dirty="0" smtClean="0"/>
              <a:t>.</a:t>
            </a: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 як думаєте ви?</a:t>
            </a:r>
            <a:endParaRPr lang="ru-RU" dirty="0"/>
          </a:p>
        </p:txBody>
      </p:sp>
      <p:pic>
        <p:nvPicPr>
          <p:cNvPr id="24581" name="Picture 5" descr="D:\0000000000000000\doc\Мои документы+\атестація\методична робота\розробки уроків\10 клас\клітинні технології\картинки\smile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4357658" cy="4357658"/>
          </a:xfrm>
          <a:prstGeom prst="rect">
            <a:avLst/>
          </a:prstGeom>
          <a:noFill/>
        </p:spPr>
      </p:pic>
      <p:pic>
        <p:nvPicPr>
          <p:cNvPr id="24583" name="Picture 7" descr="http://www.clipartbest.com/cliparts/nTX/8Ex/nTX8ExG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2671730" cy="2671730"/>
          </a:xfrm>
          <a:prstGeom prst="rect">
            <a:avLst/>
          </a:prstGeom>
          <a:noFill/>
        </p:spPr>
      </p:pic>
      <p:pic>
        <p:nvPicPr>
          <p:cNvPr id="24585" name="Picture 9" descr="http://www.cliparthut.com/clip-arts/381/red-sad-face-clip-art-3817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71612"/>
            <a:ext cx="3881364" cy="370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Вирішуйте самі!</a:t>
            </a:r>
            <a:br>
              <a:rPr lang="uk-UA" dirty="0" smtClean="0"/>
            </a:br>
            <a:r>
              <a:rPr lang="uk-UA" dirty="0" smtClean="0"/>
              <a:t>Бо саме вам жити далі у цьому світі!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368412"/>
          </a:xfrm>
        </p:spPr>
        <p:txBody>
          <a:bodyPr>
            <a:noAutofit/>
          </a:bodyPr>
          <a:lstStyle/>
          <a:p>
            <a:r>
              <a:rPr lang="uk-UA" sz="2400" b="1" dirty="0" err="1" smtClean="0"/>
              <a:t>Біотехнологія-</a:t>
            </a:r>
            <a:r>
              <a:rPr lang="el-GR" sz="2400" b="1" dirty="0" smtClean="0"/>
              <a:t>(</a:t>
            </a:r>
            <a:r>
              <a:rPr lang="el-GR" sz="2400" b="1" i="1" dirty="0" smtClean="0"/>
              <a:t>Βιοτεχνολογία</a:t>
            </a:r>
            <a:r>
              <a:rPr lang="el-GR" sz="2400" b="1" dirty="0" smtClean="0"/>
              <a:t>,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 </a:t>
            </a:r>
            <a:r>
              <a:rPr lang="ru-RU" sz="2400" b="1" dirty="0" err="1" smtClean="0">
                <a:hlinkClick r:id="rId2" tooltip="Грецька мова"/>
              </a:rPr>
              <a:t>грец</a:t>
            </a:r>
            <a:r>
              <a:rPr lang="ru-RU" sz="2400" b="1" dirty="0" smtClean="0">
                <a:hlinkClick r:id="rId2" tooltip="Грецька мова"/>
              </a:rPr>
              <a:t>.</a:t>
            </a:r>
            <a:r>
              <a:rPr lang="ru-RU" sz="2400" b="1" dirty="0" smtClean="0"/>
              <a:t> </a:t>
            </a:r>
            <a:r>
              <a:rPr lang="en-US" sz="2400" b="1" i="1" dirty="0" smtClean="0"/>
              <a:t>bios</a:t>
            </a:r>
            <a:r>
              <a:rPr lang="en-US" sz="2400" b="1" dirty="0" smtClean="0"/>
              <a:t> —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, </a:t>
            </a:r>
            <a:r>
              <a:rPr lang="en-US" sz="2400" b="1" i="1" dirty="0" err="1" smtClean="0"/>
              <a:t>techne</a:t>
            </a:r>
            <a:r>
              <a:rPr lang="en-US" sz="2400" b="1" dirty="0" smtClean="0"/>
              <a:t> — </a:t>
            </a:r>
            <a:r>
              <a:rPr lang="ru-RU" sz="2400" b="1" dirty="0" err="1" smtClean="0"/>
              <a:t>мистецтво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майстерність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 </a:t>
            </a:r>
            <a:r>
              <a:rPr lang="en-US" sz="2400" b="1" i="1" dirty="0" smtClean="0"/>
              <a:t>logos</a:t>
            </a:r>
            <a:r>
              <a:rPr lang="en-US" sz="2400" b="1" dirty="0" smtClean="0"/>
              <a:t> — </a:t>
            </a:r>
            <a:r>
              <a:rPr lang="ru-RU" sz="2400" b="1" dirty="0" smtClean="0"/>
              <a:t>слово, </a:t>
            </a:r>
            <a:r>
              <a:rPr lang="ru-RU" sz="2400" b="1" dirty="0" err="1" smtClean="0"/>
              <a:t>навчання</a:t>
            </a:r>
            <a:r>
              <a:rPr lang="ru-RU" sz="2400" b="1" dirty="0" smtClean="0"/>
              <a:t>) —</a:t>
            </a:r>
            <a:r>
              <a:rPr lang="ru-RU" sz="2400" b="1" u="sng" dirty="0" smtClean="0"/>
              <a:t> </a:t>
            </a:r>
            <a:r>
              <a:rPr lang="ru-RU" sz="2400" b="1" u="sng" dirty="0" err="1" smtClean="0">
                <a:hlinkClick r:id="rId3" tooltip="Використання"/>
              </a:rPr>
              <a:t>використання</a:t>
            </a:r>
            <a:r>
              <a:rPr lang="ru-RU" sz="2400" b="1" u="sng" dirty="0" smtClean="0"/>
              <a:t> </a:t>
            </a:r>
            <a:r>
              <a:rPr lang="ru-RU" sz="2400" b="1" dirty="0" err="1" smtClean="0"/>
              <a:t>живих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біологічних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виробництві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Клонування</a:t>
            </a:r>
            <a:endParaRPr lang="ru-RU" dirty="0" smtClean="0"/>
          </a:p>
          <a:p>
            <a:pPr lvl="0"/>
            <a:r>
              <a:rPr lang="uk-UA" dirty="0" smtClean="0">
                <a:solidFill>
                  <a:srgbClr val="FF0000"/>
                </a:solidFill>
              </a:rPr>
              <a:t>Технологія стовбурових клітин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uk-UA" dirty="0" smtClean="0"/>
              <a:t>Клітинна інженерія</a:t>
            </a:r>
            <a:endParaRPr lang="ru-RU" dirty="0" smtClean="0"/>
          </a:p>
          <a:p>
            <a:pPr lvl="0"/>
            <a:r>
              <a:rPr lang="uk-UA" dirty="0" smtClean="0"/>
              <a:t>Гібридизація соматичних клітин</a:t>
            </a:r>
            <a:endParaRPr lang="ru-RU" dirty="0" smtClean="0"/>
          </a:p>
          <a:p>
            <a:pPr lvl="0"/>
            <a:r>
              <a:rPr lang="uk-UA" dirty="0" smtClean="0"/>
              <a:t>Реконструкція клітин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0000000000000000\doc\Мои документы+\атестація\методична робота\розробки уроків\10 клас\клітинні технології\картинки\e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3119433" cy="233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завдання сучасних клітинних технологій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Створення клітин нового типу, які мають якості, необхідні людині;</a:t>
            </a:r>
            <a:endParaRPr lang="ru-RU" dirty="0" smtClean="0"/>
          </a:p>
          <a:p>
            <a:pPr lvl="0"/>
            <a:r>
              <a:rPr lang="uk-UA" dirty="0" smtClean="0"/>
              <a:t>Створення нових сортів рослин та порід тварин з поліпшеними якісними показниками;</a:t>
            </a:r>
            <a:endParaRPr lang="ru-RU" dirty="0" smtClean="0"/>
          </a:p>
          <a:p>
            <a:pPr lvl="0"/>
            <a:r>
              <a:rPr lang="uk-UA" dirty="0" smtClean="0"/>
              <a:t>Отримання вакцин, медичних препаратів, вирощування тканин, лікування онкологічних захворювань, цукрового діабету, паралічів, тощо;</a:t>
            </a:r>
            <a:endParaRPr lang="ru-RU" dirty="0" smtClean="0"/>
          </a:p>
          <a:p>
            <a:pPr lvl="0"/>
            <a:r>
              <a:rPr lang="uk-UA" dirty="0" smtClean="0"/>
              <a:t>Оздоровлення  та омолодження організму;</a:t>
            </a:r>
            <a:endParaRPr lang="ru-RU" dirty="0" smtClean="0"/>
          </a:p>
          <a:p>
            <a:pPr lvl="0"/>
            <a:r>
              <a:rPr lang="uk-UA" dirty="0" smtClean="0"/>
              <a:t> створення організмів, стійких до вірусів та інших </a:t>
            </a:r>
            <a:r>
              <a:rPr lang="uk-UA" dirty="0" err="1" smtClean="0"/>
              <a:t>патогенів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Створення мікроорганізмів, здатних використовувати промислові відходи, </a:t>
            </a:r>
            <a:r>
              <a:rPr lang="uk-UA" dirty="0" err="1" smtClean="0"/>
              <a:t>відходи</a:t>
            </a:r>
            <a:r>
              <a:rPr lang="uk-UA" dirty="0" smtClean="0"/>
              <a:t> нафтопродуктів, тощо.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5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Які наслідки використання сучасних клітинних технологій для людини та біосфери?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Стовбурові клітини </a:t>
            </a:r>
            <a:r>
              <a:rPr lang="uk-UA" dirty="0" smtClean="0"/>
              <a:t>– </a:t>
            </a:r>
            <a:br>
              <a:rPr lang="uk-UA" dirty="0" smtClean="0"/>
            </a:br>
            <a:r>
              <a:rPr lang="uk-UA" dirty="0" smtClean="0"/>
              <a:t>що це для людей???</a:t>
            </a:r>
            <a:endParaRPr lang="ru-RU" dirty="0"/>
          </a:p>
        </p:txBody>
      </p:sp>
      <p:pic>
        <p:nvPicPr>
          <p:cNvPr id="2051" name="Picture 3" descr="D:\0000000000000000\doc\Мои документы+\атестація\методична робота\розробки уроків\10 клас\клітинні технології\картинки\c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85728"/>
            <a:ext cx="1843050" cy="1843050"/>
          </a:xfrm>
          <a:prstGeom prst="rect">
            <a:avLst/>
          </a:prstGeom>
          <a:noFill/>
        </p:spPr>
      </p:pic>
      <p:pic>
        <p:nvPicPr>
          <p:cNvPr id="6" name="Рисунок 5" descr="https://imagecdn1.luxnet.ua/tv24/resources/photos/news/620_DIR/201610/742631_1547611.jpg?2016101346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3524254" cy="25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929066"/>
            <a:ext cx="2880320" cy="2454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0000000000000000\doc\Мои документы+\атестація\методична робота\розробки уроків\10 клас\клітинні технології\картинки\гены-в-эмбриона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8872">
            <a:off x="3052530" y="2051098"/>
            <a:ext cx="2656657" cy="1843056"/>
          </a:xfrm>
          <a:prstGeom prst="rect">
            <a:avLst/>
          </a:prstGeom>
          <a:noFill/>
        </p:spPr>
      </p:pic>
      <p:pic>
        <p:nvPicPr>
          <p:cNvPr id="2053" name="Picture 5" descr="D:\0000000000000000\doc\Мои документы+\атестація\методична робота\розробки уроків\10 клас\клітинні технології\картинки\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214554"/>
            <a:ext cx="3485670" cy="1857364"/>
          </a:xfrm>
          <a:prstGeom prst="rect">
            <a:avLst/>
          </a:prstGeom>
          <a:noFill/>
        </p:spPr>
      </p:pic>
      <p:pic>
        <p:nvPicPr>
          <p:cNvPr id="2054" name="Picture 6" descr="D:\0000000000000000\doc\Мои документы+\атестація\методична робота\розробки уроків\10 клас\клітинні технології\картинки\f363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714488"/>
            <a:ext cx="2894120" cy="188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7943848" cy="92869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Нове захворювання?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5310" y="795318"/>
            <a:ext cx="79438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Врятоване життя?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500306"/>
            <a:ext cx="79438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 smtClean="0">
                <a:latin typeface="+mj-lt"/>
                <a:ea typeface="+mj-ea"/>
                <a:cs typeface="+mj-cs"/>
              </a:rPr>
              <a:t>Повноцінне життя без інвалідності?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3071810"/>
            <a:ext cx="79438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3643314"/>
            <a:ext cx="79438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400" noProof="0" dirty="0" smtClean="0">
                <a:latin typeface="+mj-lt"/>
                <a:ea typeface="+mj-ea"/>
                <a:cs typeface="+mj-cs"/>
              </a:rPr>
              <a:t>Стовбурові клітини – що це для нас?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353425" cy="10699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820000"/>
                </a:solidFill>
              </a:rPr>
              <a:t>Стовбурові клітини – новітнє досягнення людства!</a:t>
            </a:r>
            <a:endParaRPr lang="ru-RU" dirty="0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51837" cy="4608513"/>
          </a:xfrm>
        </p:spPr>
        <p:txBody>
          <a:bodyPr/>
          <a:lstStyle/>
          <a:p>
            <a:pPr>
              <a:buFontTx/>
              <a:buNone/>
            </a:pPr>
            <a:r>
              <a:rPr lang="uk-UA" dirty="0" smtClean="0"/>
              <a:t>Інноваційний соціальний проект  в Україні «</a:t>
            </a:r>
            <a:r>
              <a:rPr lang="uk-UA" dirty="0" err="1" smtClean="0"/>
              <a:t>Біотех</a:t>
            </a:r>
            <a:r>
              <a:rPr lang="uk-UA" dirty="0" smtClean="0"/>
              <a:t> – реабілітація поранених»</a:t>
            </a:r>
            <a:endParaRPr lang="ru-RU" dirty="0"/>
          </a:p>
        </p:txBody>
      </p:sp>
      <p:pic>
        <p:nvPicPr>
          <p:cNvPr id="4" name="Рисунок 3" descr="https://imagecdn1.luxnet.ua/tv24/resources/photos/news/620_DIR/201610/742631_1547589.jpg?2016101319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71810"/>
            <a:ext cx="5905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r>
              <a:rPr lang="uk-UA" dirty="0" smtClean="0"/>
              <a:t>Лікарі вирощують кісткову тканину пораненим бійцям в АТО із їхніх стовбурових клітин.</a:t>
            </a:r>
          </a:p>
          <a:p>
            <a:r>
              <a:rPr lang="uk-UA" dirty="0" smtClean="0"/>
              <a:t>На даному етапі наукових досліджень вдалося виростити кістки більше 15 см. Іншими методами досягти таких результатів неможливо.</a:t>
            </a:r>
          </a:p>
          <a:p>
            <a:r>
              <a:rPr lang="uk-UA" dirty="0" smtClean="0"/>
              <a:t>Колишні бійці АТО можуть знову відчути радість життя без інвалідного крісла та костилів. Радість повноцінного життя!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Ефективні та незамінні технології стовбурових клітин 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–       </a:t>
            </a:r>
            <a:r>
              <a:rPr lang="ru-RU" dirty="0" err="1" smtClean="0"/>
              <a:t>неврології</a:t>
            </a:r>
            <a:r>
              <a:rPr lang="ru-RU" dirty="0" smtClean="0"/>
              <a:t>  (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травм головного </a:t>
            </a:r>
            <a:r>
              <a:rPr lang="ru-RU" dirty="0" err="1" smtClean="0"/>
              <a:t>і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інсультів</a:t>
            </a:r>
            <a:r>
              <a:rPr lang="ru-RU" dirty="0" smtClean="0"/>
              <a:t>, </a:t>
            </a:r>
            <a:r>
              <a:rPr lang="ru-RU" dirty="0" err="1" smtClean="0"/>
              <a:t>коматозних</a:t>
            </a:r>
            <a:r>
              <a:rPr lang="ru-RU" dirty="0" smtClean="0"/>
              <a:t> </a:t>
            </a:r>
            <a:r>
              <a:rPr lang="ru-RU" dirty="0" err="1" smtClean="0"/>
              <a:t>станів</a:t>
            </a:r>
            <a:r>
              <a:rPr lang="ru-RU" dirty="0" smtClean="0"/>
              <a:t>, </a:t>
            </a:r>
            <a:r>
              <a:rPr lang="ru-RU" dirty="0" err="1" smtClean="0"/>
              <a:t>нейродегенеративних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…)</a:t>
            </a:r>
          </a:p>
          <a:p>
            <a:r>
              <a:rPr lang="ru-RU" dirty="0" smtClean="0"/>
              <a:t>–       </a:t>
            </a:r>
            <a:r>
              <a:rPr lang="ru-RU" dirty="0" err="1" smtClean="0"/>
              <a:t>кардіології</a:t>
            </a:r>
            <a:r>
              <a:rPr lang="ru-RU" dirty="0" smtClean="0"/>
              <a:t> (</a:t>
            </a:r>
            <a:r>
              <a:rPr lang="ru-RU" dirty="0" err="1" smtClean="0"/>
              <a:t>лікування</a:t>
            </a:r>
            <a:r>
              <a:rPr lang="ru-RU" dirty="0" smtClean="0"/>
              <a:t> атеросклерозу, ІБС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інфаркту</a:t>
            </a:r>
            <a:r>
              <a:rPr lang="ru-RU" dirty="0" smtClean="0"/>
              <a:t> </a:t>
            </a:r>
            <a:r>
              <a:rPr lang="ru-RU" dirty="0" err="1" smtClean="0"/>
              <a:t>міокарду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–       </a:t>
            </a:r>
            <a:r>
              <a:rPr lang="ru-RU" dirty="0" err="1" smtClean="0"/>
              <a:t>ендокринології</a:t>
            </a:r>
            <a:r>
              <a:rPr lang="ru-RU" dirty="0" smtClean="0"/>
              <a:t> (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інсулінозалежного</a:t>
            </a:r>
            <a:r>
              <a:rPr lang="ru-RU" dirty="0" smtClean="0"/>
              <a:t> </a:t>
            </a:r>
            <a:r>
              <a:rPr lang="ru-RU" dirty="0" err="1" smtClean="0"/>
              <a:t>діабету</a:t>
            </a:r>
            <a:r>
              <a:rPr lang="ru-RU" dirty="0" smtClean="0"/>
              <a:t>,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оваріектомії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–       хворобах </a:t>
            </a:r>
            <a:r>
              <a:rPr lang="ru-RU" dirty="0" err="1" smtClean="0"/>
              <a:t>опорно-рухового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 (</a:t>
            </a:r>
            <a:r>
              <a:rPr lang="ru-RU" dirty="0" err="1" smtClean="0"/>
              <a:t>репарація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, </a:t>
            </a:r>
            <a:r>
              <a:rPr lang="ru-RU" dirty="0" err="1" smtClean="0"/>
              <a:t>кісткова</a:t>
            </a:r>
            <a:r>
              <a:rPr lang="ru-RU" dirty="0" smtClean="0"/>
              <a:t> пластика,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міопатій</a:t>
            </a:r>
            <a:r>
              <a:rPr lang="ru-RU" dirty="0" smtClean="0"/>
              <a:t>,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, </a:t>
            </a:r>
            <a:r>
              <a:rPr lang="ru-RU" dirty="0" err="1" smtClean="0"/>
              <a:t>рубцево-спайкові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–       </a:t>
            </a:r>
            <a:r>
              <a:rPr lang="ru-RU" dirty="0" err="1" smtClean="0"/>
              <a:t>гепатології</a:t>
            </a:r>
            <a:r>
              <a:rPr lang="ru-RU" dirty="0" smtClean="0"/>
              <a:t> (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гепатитів</a:t>
            </a:r>
            <a:r>
              <a:rPr lang="ru-RU" dirty="0" smtClean="0"/>
              <a:t>, </a:t>
            </a:r>
            <a:r>
              <a:rPr lang="ru-RU" dirty="0" err="1" smtClean="0"/>
              <a:t>цирози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–       </a:t>
            </a:r>
            <a:r>
              <a:rPr lang="ru-RU" dirty="0" err="1" smtClean="0"/>
              <a:t>гематології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–       </a:t>
            </a:r>
            <a:r>
              <a:rPr lang="ru-RU" dirty="0" err="1" smtClean="0"/>
              <a:t>косметології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–       </a:t>
            </a:r>
            <a:r>
              <a:rPr lang="ru-RU" dirty="0" err="1" smtClean="0"/>
              <a:t>геронтології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геріатрії</a:t>
            </a:r>
            <a:r>
              <a:rPr lang="ru-RU" dirty="0" smtClean="0"/>
              <a:t>…</a:t>
            </a:r>
          </a:p>
          <a:p>
            <a:pPr>
              <a:buNone/>
            </a:pPr>
            <a:r>
              <a:rPr lang="uk-UA" dirty="0" smtClean="0"/>
              <a:t>                                                   ПОДУМАЙТЕ ПРО ЦЕ 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606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Стовбурові клітини – досягнення науки чи прокляття людства  </vt:lpstr>
      <vt:lpstr>Біотехнологія-(Βιοτεχνολογία, від грец. bios — життя, techne — мистецтво, майстерність і logos — слово, навчання) — використання живих організмів і біологічних процесів у виробництві.</vt:lpstr>
      <vt:lpstr>Основні завдання сучасних клітинних технологій</vt:lpstr>
      <vt:lpstr>Які наслідки використання сучасних клітинних технологій для людини та біосфери? </vt:lpstr>
      <vt:lpstr>Стовбурові клітини –  що це для людей???</vt:lpstr>
      <vt:lpstr>Нове захворювання? </vt:lpstr>
      <vt:lpstr>Стовбурові клітини – новітнє досягнення людства!</vt:lpstr>
      <vt:lpstr>Слайд 8</vt:lpstr>
      <vt:lpstr>Ефективні та незамінні технології стовбурових клітин у:</vt:lpstr>
      <vt:lpstr>Стовбурові клітини  рятують життя!</vt:lpstr>
      <vt:lpstr>Стовбурові клітини – прокляття цивілізації!</vt:lpstr>
      <vt:lpstr>Стовбурові клітини – небезпечні!</vt:lpstr>
      <vt:lpstr>“ЗА” стовбурові клітини!</vt:lpstr>
      <vt:lpstr>“ ПРОТИ” стовбурових клітин</vt:lpstr>
      <vt:lpstr>А як думаєте ви?</vt:lpstr>
      <vt:lpstr>Вирішуйте самі! Бо саме вам жити далі у цьому світі!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химии</dc:title>
  <dc:creator>Наталья</dc:creator>
  <cp:lastModifiedBy>User</cp:lastModifiedBy>
  <cp:revision>21</cp:revision>
  <dcterms:created xsi:type="dcterms:W3CDTF">2014-10-17T02:12:13Z</dcterms:created>
  <dcterms:modified xsi:type="dcterms:W3CDTF">2017-02-15T20:25:16Z</dcterms:modified>
</cp:coreProperties>
</file>