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84" r:id="rId4"/>
    <p:sldId id="276" r:id="rId5"/>
    <p:sldId id="260" r:id="rId6"/>
    <p:sldId id="262" r:id="rId7"/>
    <p:sldId id="285" r:id="rId8"/>
    <p:sldId id="268" r:id="rId9"/>
    <p:sldId id="266" r:id="rId10"/>
    <p:sldId id="267" r:id="rId11"/>
    <p:sldId id="278" r:id="rId12"/>
    <p:sldId id="286" r:id="rId13"/>
    <p:sldId id="280" r:id="rId14"/>
    <p:sldId id="288" r:id="rId15"/>
    <p:sldId id="281" r:id="rId16"/>
    <p:sldId id="287" r:id="rId17"/>
    <p:sldId id="270" r:id="rId18"/>
    <p:sldId id="259" r:id="rId19"/>
    <p:sldId id="282" r:id="rId20"/>
    <p:sldId id="283" r:id="rId21"/>
    <p:sldId id="257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00CC00"/>
    <a:srgbClr val="008000"/>
    <a:srgbClr val="66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9465-E781-42A4-825E-8397B2E2093B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137C-2F3F-4255-8B29-8B65AE48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9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18C9-0C57-4995-B57A-13709DCF4D37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DF9D-05BE-4853-AD4D-0BEDCAE79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F3A9-3B5B-4948-A2E0-A9BBDE2E12A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7006-9187-42A8-A995-19524C4A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5C70-8C6B-49B2-A5DF-458AFC69295E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2A4A-4A6E-4459-97D3-7F3AB2B72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3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0688-26CD-452E-8085-D46660F2361F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7C92-242A-4D96-B748-AFFA3CBB5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BDED-79E2-4470-BFF9-9FAED55428F2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2002-A7F0-4E82-A93F-F7F38A05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3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8AEA-600A-433D-A125-50421BBD78C2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221D-3141-4BAA-AD54-030CBF30F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5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B772-7B7D-472E-AC50-814AF86FB1D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5A8-8F1F-4EB3-B708-BEA9A31AC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0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D228-4889-4289-BCDF-D0A6B4EE586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C565-B3A4-4622-AE0D-D7ED3FD6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0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EA06-82EF-43B9-9FE9-F53754C4B624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B244-9DD9-4252-ACBD-0F8B3119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43B2-BD19-45E3-99E0-73285C5B2F6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098C-B1F7-47D7-91AA-208BE36F8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B7F40-DBBA-4C2A-B99B-45DA2D795C41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CC0A3-E8A0-497B-9B42-A5737661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2" name="AutoShape 2" descr="Результат пошуку зображень за запитом &quot;Річ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Результат пошуку зображень за запитом &quot;Річ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Результат пошуку зображень за запитом &quot;Річ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Результат пошуку зображень за запитом &quot;Річ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6048" y="0"/>
            <a:ext cx="10829551" cy="721519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ДЕВІЗ УРОКУ</a:t>
            </a:r>
            <a:r>
              <a:rPr kumimoji="0" lang="en-US" sz="48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142984"/>
            <a:ext cx="9144000" cy="40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Річками України будемо подорожувати, цікаво математику вивчати.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8775" y="0"/>
            <a:ext cx="8534400" cy="2232025"/>
            <a:chOff x="226" y="0"/>
            <a:chExt cx="5376" cy="1406"/>
          </a:xfrm>
        </p:grpSpPr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226" y="0"/>
              <a:ext cx="5376" cy="1406"/>
            </a:xfrm>
            <a:prstGeom prst="horizontalScroll">
              <a:avLst>
                <a:gd name="adj" fmla="val 12500"/>
              </a:avLst>
            </a:prstGeom>
            <a:solidFill>
              <a:srgbClr val="FF3300">
                <a:alpha val="5882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57" name="Text Box 2"/>
            <p:cNvSpPr txBox="1">
              <a:spLocks noChangeArrowheads="1"/>
            </p:cNvSpPr>
            <p:nvPr/>
          </p:nvSpPr>
          <p:spPr bwMode="auto">
            <a:xfrm>
              <a:off x="476" y="255"/>
              <a:ext cx="5080" cy="83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/>
                <a:t>Виберіть вирази, значення яких не можна обчислити:</a:t>
              </a:r>
            </a:p>
          </p:txBody>
        </p:sp>
      </p:grp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020" y="3461048"/>
            <a:ext cx="3722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 smtClean="0">
                <a:solidFill>
                  <a:srgbClr val="002060"/>
                </a:solidFill>
              </a:rPr>
              <a:t>17</a:t>
            </a:r>
            <a:r>
              <a:rPr lang="ru-RU" sz="3600" b="1" dirty="0" smtClean="0">
                <a:solidFill>
                  <a:srgbClr val="002060"/>
                </a:solidFill>
              </a:rPr>
              <a:t>км680м:65 </a:t>
            </a:r>
            <a:r>
              <a:rPr lang="ru-RU" sz="36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4281" y="5212459"/>
            <a:ext cx="4967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120км +552км </a:t>
            </a:r>
            <a:r>
              <a:rPr lang="ru-RU" sz="36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4280" y="4263188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</a:rPr>
              <a:t>7385хв</a:t>
            </a:r>
            <a:r>
              <a:rPr lang="ru-RU" sz="3600" b="1" baseline="30000" dirty="0">
                <a:solidFill>
                  <a:srgbClr val="002060"/>
                </a:solidFill>
              </a:rPr>
              <a:t>  </a:t>
            </a:r>
            <a:r>
              <a:rPr lang="ru-RU" sz="3600" b="1" dirty="0">
                <a:solidFill>
                  <a:srgbClr val="002060"/>
                </a:solidFill>
              </a:rPr>
              <a:t>+ 6980 дм =</a:t>
            </a:r>
            <a:endParaRPr lang="ru-RU" sz="3600" b="1" baseline="30000" dirty="0">
              <a:solidFill>
                <a:srgbClr val="00206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3062" y="2353053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</a:rPr>
              <a:t>12 </a:t>
            </a:r>
            <a:r>
              <a:rPr lang="ru-RU" sz="3600" b="1" dirty="0" smtClean="0">
                <a:solidFill>
                  <a:srgbClr val="002060"/>
                </a:solidFill>
              </a:rPr>
              <a:t>год 52хв </a:t>
            </a:r>
            <a:r>
              <a:rPr lang="ru-RU" sz="3600" b="1" dirty="0">
                <a:solidFill>
                  <a:srgbClr val="002060"/>
                </a:solidFill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</a:rPr>
              <a:t>8 см9мм=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8313" y="260350"/>
            <a:ext cx="8675687" cy="2017713"/>
            <a:chOff x="295" y="981"/>
            <a:chExt cx="5465" cy="1271"/>
          </a:xfrm>
        </p:grpSpPr>
        <p:sp>
          <p:nvSpPr>
            <p:cNvPr id="6154" name="AutoShape 15"/>
            <p:cNvSpPr>
              <a:spLocks noChangeArrowheads="1"/>
            </p:cNvSpPr>
            <p:nvPr/>
          </p:nvSpPr>
          <p:spPr bwMode="auto">
            <a:xfrm>
              <a:off x="385" y="981"/>
              <a:ext cx="5126" cy="1271"/>
            </a:xfrm>
            <a:prstGeom prst="horizontalScroll">
              <a:avLst>
                <a:gd name="adj" fmla="val 12500"/>
              </a:avLst>
            </a:prstGeom>
            <a:solidFill>
              <a:srgbClr val="FF3300">
                <a:alpha val="5882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55" name="Text Box 16"/>
            <p:cNvSpPr txBox="1">
              <a:spLocks noChangeArrowheads="1"/>
            </p:cNvSpPr>
            <p:nvPr/>
          </p:nvSpPr>
          <p:spPr bwMode="auto">
            <a:xfrm>
              <a:off x="295" y="1253"/>
              <a:ext cx="5465" cy="834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 dirty="0" err="1"/>
                <a:t>Знайдіть</a:t>
              </a:r>
              <a:r>
                <a:rPr lang="ru-RU" sz="4000" dirty="0"/>
                <a:t> </a:t>
              </a:r>
              <a:r>
                <a:rPr lang="ru-RU" sz="4000" dirty="0" err="1"/>
                <a:t>значення</a:t>
              </a:r>
              <a:r>
                <a:rPr lang="ru-RU" sz="4000" dirty="0"/>
                <a:t> </a:t>
              </a:r>
              <a:r>
                <a:rPr lang="ru-RU" sz="4000" dirty="0" err="1" smtClean="0"/>
                <a:t>виразів</a:t>
              </a:r>
              <a:r>
                <a:rPr lang="ru-RU" sz="4000" dirty="0" smtClean="0"/>
                <a:t>, </a:t>
              </a:r>
              <a:r>
                <a:rPr lang="ru-RU" sz="4000" dirty="0" err="1"/>
                <a:t>що</a:t>
              </a:r>
              <a:r>
                <a:rPr lang="ru-RU" sz="4000" dirty="0"/>
                <a:t> </a:t>
              </a:r>
              <a:r>
                <a:rPr lang="ru-RU" sz="4000" dirty="0" err="1"/>
                <a:t>залишились</a:t>
              </a:r>
              <a:r>
                <a:rPr lang="ru-RU" sz="4000" dirty="0"/>
                <a:t>: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00430" y="3214686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272км</a:t>
            </a:r>
          </a:p>
          <a:p>
            <a:r>
              <a:rPr lang="uk-UA" sz="4800" b="1" dirty="0" smtClean="0">
                <a:solidFill>
                  <a:srgbClr val="0070C0"/>
                </a:solidFill>
              </a:rPr>
              <a:t>ПРУТ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3956" y="5097043"/>
            <a:ext cx="550069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672км</a:t>
            </a:r>
          </a:p>
          <a:p>
            <a:r>
              <a:rPr lang="uk-UA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Сіверський  Донець</a:t>
            </a:r>
            <a:endParaRPr lang="ru-RU" sz="4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00810"/>
          </a:xfrm>
        </p:spPr>
        <p:txBody>
          <a:bodyPr/>
          <a:lstStyle/>
          <a:p>
            <a:pPr algn="just">
              <a:buNone/>
            </a:pPr>
            <a:r>
              <a:rPr lang="uk-UA" sz="5700" b="1" dirty="0" smtClean="0">
                <a:solidFill>
                  <a:schemeClr val="accent3">
                    <a:lumMod val="50000"/>
                  </a:schemeClr>
                </a:solidFill>
              </a:rPr>
              <a:t>    У нашій країні протікає 131річка завдовжки понад 100км. Це в 31 раз менше, ніж річок довжиною понад 10км. Скільки річок</a:t>
            </a:r>
          </a:p>
          <a:p>
            <a:pPr algn="just">
              <a:buNone/>
            </a:pPr>
            <a:r>
              <a:rPr lang="uk-UA" sz="5700" b="1" dirty="0" smtClean="0">
                <a:solidFill>
                  <a:schemeClr val="accent3">
                    <a:lumMod val="50000"/>
                  </a:schemeClr>
                </a:solidFill>
              </a:rPr>
              <a:t>  довжиною понад 10км? </a:t>
            </a:r>
            <a:endParaRPr lang="ru-RU" sz="57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Результат пошуку зображень за запитом &quot;стир в луцьку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3" y="-19194"/>
            <a:ext cx="9169593" cy="6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05866"/>
            <a:ext cx="66720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u="sng" dirty="0" smtClean="0">
                <a:solidFill>
                  <a:srgbClr val="7030A0"/>
                </a:solidFill>
                <a:latin typeface="Cambria"/>
              </a:rPr>
              <a:t>РІЧКА СТИР</a:t>
            </a:r>
            <a:endParaRPr lang="uk-UA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-214338"/>
            <a:ext cx="9358346" cy="6858000"/>
          </a:xfrm>
        </p:spPr>
        <p:txBody>
          <a:bodyPr/>
          <a:lstStyle/>
          <a:p>
            <a:pPr algn="just">
              <a:buNone/>
            </a:pPr>
            <a:r>
              <a:rPr lang="uk-UA" sz="57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5000" b="1" dirty="0" smtClean="0">
                <a:solidFill>
                  <a:schemeClr val="accent3">
                    <a:lumMod val="50000"/>
                  </a:schemeClr>
                </a:solidFill>
              </a:rPr>
              <a:t>З двох пристаней, </a:t>
            </a:r>
            <a:r>
              <a:rPr lang="uk-UA" sz="5000" b="1" dirty="0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овжина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494км,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одночасно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назустріч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один одному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виїхали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на катерах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туристи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Швидкість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першо-го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катера 55км/год, а другого-45км/год. Яка буде</a:t>
            </a:r>
          </a:p>
          <a:p>
            <a:pPr algn="just">
              <a:buNone/>
            </a:pP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відстань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5000" b="1" dirty="0" smtClean="0">
                <a:solidFill>
                  <a:schemeClr val="accent3">
                    <a:lumMod val="50000"/>
                  </a:schemeClr>
                </a:solidFill>
              </a:rPr>
              <a:t> ними через 4години?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Результат пошуку зображень за запитом &quot;річка малюно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53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Результат пошуку зображень за запитом &quot;Річка дніпро фот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84813"/>
            <a:ext cx="442973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FF33CC"/>
                </a:solidFill>
                <a:latin typeface="Cambria"/>
              </a:rPr>
              <a:t>РІЧКА</a:t>
            </a:r>
          </a:p>
          <a:p>
            <a:pPr algn="ctr"/>
            <a:r>
              <a:rPr lang="uk-UA" sz="8800" b="1" dirty="0" smtClean="0">
                <a:solidFill>
                  <a:srgbClr val="FF33CC"/>
                </a:solidFill>
                <a:latin typeface="Cambria"/>
              </a:rPr>
              <a:t>ДНІПРО</a:t>
            </a:r>
            <a:endParaRPr lang="uk-UA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8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2571767"/>
                <a:gridCol w="2143122"/>
                <a:gridCol w="2286000"/>
              </a:tblGrid>
              <a:tr h="148710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151326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1500см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716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1хв 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214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4400" b="1" baseline="0" dirty="0" smtClean="0">
                          <a:solidFill>
                            <a:srgbClr val="0070C0"/>
                          </a:solidFill>
                        </a:rPr>
                        <a:t> с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84см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1571625"/>
            <a:ext cx="2500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Verdana" pitchFamily="34" charset="0"/>
              </a:rPr>
              <a:t>150см</a:t>
            </a:r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/</a:t>
            </a:r>
            <a:r>
              <a:rPr lang="uk-UA" sz="4400" dirty="0" smtClean="0">
                <a:solidFill>
                  <a:srgbClr val="C00000"/>
                </a:solidFill>
                <a:latin typeface="Verdana" pitchFamily="34" charset="0"/>
              </a:rPr>
              <a:t>с</a:t>
            </a:r>
            <a:endParaRPr lang="ru-RU" sz="44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7438" y="3071813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</a:rPr>
              <a:t>13см</a:t>
            </a:r>
            <a:r>
              <a:rPr lang="en-US" sz="4800" dirty="0" smtClean="0">
                <a:solidFill>
                  <a:srgbClr val="C00000"/>
                </a:solidFill>
                <a:latin typeface="Verdana" pitchFamily="34" charset="0"/>
              </a:rPr>
              <a:t>/</a:t>
            </a:r>
            <a:r>
              <a:rPr lang="ru-RU" sz="4800" dirty="0" smtClean="0">
                <a:solidFill>
                  <a:srgbClr val="C00000"/>
                </a:solidFill>
                <a:latin typeface="Verdana" pitchFamily="34" charset="0"/>
              </a:rPr>
              <a:t>с</a:t>
            </a:r>
            <a:endParaRPr lang="ru-RU" sz="4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4545" y="4572000"/>
            <a:ext cx="2500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Verdana" pitchFamily="34" charset="0"/>
              </a:rPr>
              <a:t>?см</a:t>
            </a:r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/</a:t>
            </a:r>
            <a:r>
              <a:rPr lang="ru-RU" sz="4400" dirty="0" smtClean="0">
                <a:solidFill>
                  <a:srgbClr val="C00000"/>
                </a:solidFill>
                <a:latin typeface="Verdana" pitchFamily="34" charset="0"/>
              </a:rPr>
              <a:t>с</a:t>
            </a:r>
            <a:endParaRPr lang="ru-RU" sz="44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35718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25000"/>
                  </a:schemeClr>
                </a:solidFill>
                <a:latin typeface="Verdana" pitchFamily="34" charset="0"/>
              </a:rPr>
              <a:t>Ш</a:t>
            </a:r>
            <a:r>
              <a:rPr lang="ru-RU" sz="2800" dirty="0" err="1">
                <a:solidFill>
                  <a:schemeClr val="accent1">
                    <a:lumMod val="25000"/>
                  </a:schemeClr>
                </a:solidFill>
                <a:latin typeface="Verdana" pitchFamily="34" charset="0"/>
              </a:rPr>
              <a:t>видкість</a:t>
            </a:r>
            <a:r>
              <a:rPr lang="ru-RU" sz="28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3438" y="28575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</a:rPr>
              <a:t>Час</a:t>
            </a:r>
            <a:r>
              <a:rPr lang="ru-RU" sz="36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6786563" y="35718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</a:rPr>
              <a:t>Відстань</a:t>
            </a:r>
            <a:endParaRPr lang="ru-RU" sz="2800" dirty="0">
              <a:solidFill>
                <a:schemeClr val="accent1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0" y="928688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Verdana" pitchFamily="34" charset="0"/>
              </a:rPr>
              <a:t>V</a:t>
            </a:r>
            <a:endParaRPr lang="ru-RU" sz="3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25" y="857250"/>
            <a:ext cx="1214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Verdana" pitchFamily="34" charset="0"/>
              </a:rPr>
              <a:t>t</a:t>
            </a:r>
            <a:endParaRPr lang="ru-RU" sz="4000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29500" y="857250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Verdana" pitchFamily="34" charset="0"/>
              </a:rPr>
              <a:t>S</a:t>
            </a:r>
            <a:endParaRPr lang="ru-RU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7650" name="Picture 2" descr="Щука звичайна (Esox luci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285860"/>
            <a:ext cx="2344723" cy="1762885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thumb/d/d7/Abramis_brama_Prague_Vltava_1.jpg/300px-Abramis_brama_Prague_Vltav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2214546" cy="1571636"/>
          </a:xfrm>
          <a:prstGeom prst="rect">
            <a:avLst/>
          </a:prstGeom>
          <a:noFill/>
        </p:spPr>
      </p:pic>
      <p:pic>
        <p:nvPicPr>
          <p:cNvPr id="27654" name="Picture 6" descr="PercheCommu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5103" y="4572008"/>
            <a:ext cx="2619649" cy="228599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57158" y="1142984"/>
            <a:ext cx="141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928934"/>
            <a:ext cx="1083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лящ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357694"/>
            <a:ext cx="141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4877" y="1571612"/>
            <a:ext cx="2143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Verdana" pitchFamily="34" charset="0"/>
              </a:rPr>
              <a:t>?с</a:t>
            </a:r>
            <a:endParaRPr lang="ru-RU" sz="4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17" y="3143248"/>
            <a:ext cx="22859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B050"/>
                </a:solidFill>
                <a:latin typeface="Verdana" pitchFamily="34" charset="0"/>
              </a:rPr>
              <a:t>?см</a:t>
            </a:r>
            <a:endParaRPr lang="ru-RU" sz="4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4876" y="1571612"/>
            <a:ext cx="21431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Verdana" pitchFamily="34" charset="0"/>
              </a:rPr>
              <a:t>10с</a:t>
            </a:r>
            <a:endParaRPr lang="ru-RU" sz="5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29455" y="3214686"/>
            <a:ext cx="22145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Verdana" pitchFamily="34" charset="0"/>
              </a:rPr>
              <a:t>780см</a:t>
            </a:r>
            <a:endParaRPr lang="ru-RU" sz="4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14546" y="4786322"/>
            <a:ext cx="2500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Verdana" pitchFamily="34" charset="0"/>
              </a:rPr>
              <a:t>42см</a:t>
            </a:r>
            <a:r>
              <a:rPr lang="en-US" sz="4400" dirty="0" smtClean="0">
                <a:solidFill>
                  <a:srgbClr val="C00000"/>
                </a:solidFill>
                <a:latin typeface="Verdana" pitchFamily="34" charset="0"/>
              </a:rPr>
              <a:t>/</a:t>
            </a:r>
            <a:r>
              <a:rPr lang="ru-RU" sz="4400" dirty="0" smtClean="0">
                <a:solidFill>
                  <a:srgbClr val="C00000"/>
                </a:solidFill>
                <a:latin typeface="Verdana" pitchFamily="34" charset="0"/>
              </a:rPr>
              <a:t>с</a:t>
            </a:r>
            <a:endParaRPr lang="ru-RU" sz="4400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09.12.2009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Фоміна Н.С.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63F-E79A-4D44-93E4-6490BB08997B}" type="slidenum">
              <a:rPr lang="ru-RU"/>
              <a:pPr/>
              <a:t>18</a:t>
            </a:fld>
            <a:endParaRPr lang="ru-RU"/>
          </a:p>
        </p:txBody>
      </p:sp>
      <p:pic>
        <p:nvPicPr>
          <p:cNvPr id="5122" name="Picture 2" descr="Результат пошуку зображень за запитом &quot;вода з кра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69" y="0"/>
            <a:ext cx="9172569" cy="685800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solidFill>
                  <a:srgbClr val="0070C0"/>
                </a:solidFill>
              </a:rPr>
              <a:t>ДИСКУСІЯ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500174"/>
            <a:ext cx="9144000" cy="3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Закрути міцніше кран, щоб не витік океан.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Як зберегти водні ресурси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Зберігати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чистоту води, не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забруднювати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її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Раціонально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використовувати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водні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ресурси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Будувати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очисні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споруди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sz="5400" b="1" dirty="0" smtClean="0">
                <a:solidFill>
                  <a:srgbClr val="002060"/>
                </a:solidFill>
                <a:latin typeface="Monotype Corsiva" pitchFamily="66" charset="0"/>
              </a:rPr>
              <a:t>Зменшувати 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5400" b="1" dirty="0" smtClean="0">
                <a:solidFill>
                  <a:srgbClr val="002060"/>
                </a:solidFill>
                <a:latin typeface="Monotype Corsiva" pitchFamily="66" charset="0"/>
              </a:rPr>
              <a:t>водовикористання</a:t>
            </a:r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eriod"/>
            </a:pP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Очищати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стічні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води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6" name="AutoShape 2" descr="Результат пошуку зображень за запитом &quot;Хвилинка синопт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Результат пошуку зображень за запитом &quot;Хвилинка синопт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Результат пошуку зображень за запитом &quot;Хвилина синопти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Домашнє завдання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None/>
            </a:pPr>
            <a:endParaRPr lang="uk-UA" sz="5000" b="1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5000" b="1" smtClean="0">
                <a:solidFill>
                  <a:srgbClr val="C00000"/>
                </a:solidFill>
              </a:rPr>
              <a:t>Природознавство</a:t>
            </a:r>
            <a:r>
              <a:rPr lang="uk-UA" sz="5000" b="1" dirty="0" smtClean="0">
                <a:solidFill>
                  <a:srgbClr val="C00000"/>
                </a:solidFill>
              </a:rPr>
              <a:t>:</a:t>
            </a:r>
            <a:r>
              <a:rPr lang="uk-UA" sz="5400" b="1" dirty="0" smtClean="0">
                <a:solidFill>
                  <a:srgbClr val="00B050"/>
                </a:solidFill>
              </a:rPr>
              <a:t> </a:t>
            </a:r>
            <a:r>
              <a:rPr lang="uk-UA" sz="5400" b="1" dirty="0" smtClean="0">
                <a:solidFill>
                  <a:srgbClr val="002060"/>
                </a:solidFill>
              </a:rPr>
              <a:t>с.134-135</a:t>
            </a:r>
          </a:p>
          <a:p>
            <a:pPr>
              <a:buNone/>
            </a:pPr>
            <a:endParaRPr lang="uk-UA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Математика:</a:t>
            </a:r>
            <a:r>
              <a:rPr lang="uk-UA" sz="5400" b="1" dirty="0" smtClean="0">
                <a:solidFill>
                  <a:srgbClr val="00B050"/>
                </a:solidFill>
              </a:rPr>
              <a:t>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с.67 №3, №5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C00000"/>
                </a:solidFill>
              </a:rPr>
              <a:t>До </a:t>
            </a:r>
            <a:r>
              <a:rPr lang="ru-RU" sz="5400" b="1" dirty="0" err="1">
                <a:solidFill>
                  <a:srgbClr val="C00000"/>
                </a:solidFill>
              </a:rPr>
              <a:t>широкої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річки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підійшли</a:t>
            </a:r>
            <a:r>
              <a:rPr lang="ru-RU" sz="5400" b="1" dirty="0">
                <a:solidFill>
                  <a:srgbClr val="C00000"/>
                </a:solidFill>
              </a:rPr>
              <a:t> три </a:t>
            </a:r>
            <a:r>
              <a:rPr lang="uk-UA" sz="5400" b="1" dirty="0" smtClean="0">
                <a:solidFill>
                  <a:srgbClr val="C00000"/>
                </a:solidFill>
              </a:rPr>
              <a:t>хлопчики </a:t>
            </a:r>
            <a:r>
              <a:rPr lang="ru-RU" sz="5400" b="1" dirty="0" err="1" smtClean="0">
                <a:solidFill>
                  <a:srgbClr val="C00000"/>
                </a:solidFill>
              </a:rPr>
              <a:t>Сергій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>
                <a:solidFill>
                  <a:srgbClr val="C00000"/>
                </a:solidFill>
              </a:rPr>
              <a:t>(35 кг), </a:t>
            </a:r>
            <a:r>
              <a:rPr lang="ru-RU" sz="5400" b="1" dirty="0" err="1">
                <a:solidFill>
                  <a:srgbClr val="C00000"/>
                </a:solidFill>
              </a:rPr>
              <a:t>Микола</a:t>
            </a:r>
            <a:r>
              <a:rPr lang="ru-RU" sz="5400" b="1" dirty="0">
                <a:solidFill>
                  <a:srgbClr val="C00000"/>
                </a:solidFill>
              </a:rPr>
              <a:t> (37 кг),</a:t>
            </a:r>
            <a:r>
              <a:rPr lang="ru-RU" sz="5400" b="1" dirty="0" err="1">
                <a:solidFill>
                  <a:srgbClr val="C00000"/>
                </a:solidFill>
              </a:rPr>
              <a:t>Ігор</a:t>
            </a:r>
            <a:r>
              <a:rPr lang="ru-RU" sz="5400" b="1" dirty="0">
                <a:solidFill>
                  <a:srgbClr val="C00000"/>
                </a:solidFill>
              </a:rPr>
              <a:t> (40 кг). </a:t>
            </a:r>
            <a:r>
              <a:rPr lang="ru-RU" sz="5400" b="1" dirty="0" err="1">
                <a:solidFill>
                  <a:srgbClr val="C00000"/>
                </a:solidFill>
              </a:rPr>
              <a:t>Біля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річки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невеличкий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човен</a:t>
            </a:r>
            <a:r>
              <a:rPr lang="ru-RU" sz="5400" b="1" dirty="0">
                <a:solidFill>
                  <a:srgbClr val="C00000"/>
                </a:solidFill>
              </a:rPr>
              <a:t>, </a:t>
            </a:r>
            <a:r>
              <a:rPr lang="ru-RU" sz="5400" b="1" dirty="0" err="1">
                <a:solidFill>
                  <a:srgbClr val="C00000"/>
                </a:solidFill>
              </a:rPr>
              <a:t>який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може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витримати</a:t>
            </a:r>
            <a:r>
              <a:rPr lang="ru-RU" sz="5400" b="1" dirty="0">
                <a:solidFill>
                  <a:srgbClr val="C00000"/>
                </a:solidFill>
              </a:rPr>
              <a:t> 73 кг. Як хлопчикам </a:t>
            </a:r>
            <a:r>
              <a:rPr lang="ru-RU" sz="5400" b="1" dirty="0" err="1">
                <a:solidFill>
                  <a:srgbClr val="C00000"/>
                </a:solidFill>
              </a:rPr>
              <a:t>перебратись</a:t>
            </a:r>
            <a:r>
              <a:rPr lang="ru-RU" sz="5400" b="1" dirty="0">
                <a:solidFill>
                  <a:srgbClr val="C00000"/>
                </a:solidFill>
              </a:rPr>
              <a:t> на </a:t>
            </a:r>
            <a:r>
              <a:rPr lang="ru-RU" sz="5400" b="1" dirty="0" err="1">
                <a:solidFill>
                  <a:srgbClr val="C00000"/>
                </a:solidFill>
              </a:rPr>
              <a:t>другий</a:t>
            </a:r>
            <a:r>
              <a:rPr lang="ru-RU" sz="5400" b="1" dirty="0">
                <a:solidFill>
                  <a:srgbClr val="C00000"/>
                </a:solidFill>
              </a:rPr>
              <a:t> берег?</a:t>
            </a:r>
            <a:endParaRPr lang="uk-UA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1841242"/>
            <a:ext cx="86058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Легка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хмаринка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за 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секунд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долає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відстань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у 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</a:rPr>
              <a:t>80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м, а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важка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грозова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хмара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за 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</a:rPr>
              <a:t>15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секунд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долає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 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</a:rPr>
              <a:t>45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м</a:t>
            </a:r>
            <a:r>
              <a:rPr lang="ru-RU" sz="4000" b="1" dirty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Яка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хмара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рухається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швидше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і на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скільки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?  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6989763" y="404813"/>
            <a:ext cx="2154237" cy="676275"/>
          </a:xfrm>
          <a:prstGeom prst="cloudCallout">
            <a:avLst>
              <a:gd name="adj1" fmla="val -14704"/>
              <a:gd name="adj2" fmla="val 5469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uk-UA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6989763" y="1196975"/>
            <a:ext cx="2154237" cy="676275"/>
          </a:xfrm>
          <a:prstGeom prst="cloudCallout">
            <a:avLst>
              <a:gd name="adj1" fmla="val -14704"/>
              <a:gd name="adj2" fmla="val 54694"/>
            </a:avLst>
          </a:prstGeom>
          <a:solidFill>
            <a:srgbClr val="0000FF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uk-UA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80:20-45:15=1(м/с)</a:t>
            </a:r>
            <a:endParaRPr lang="ru-RU" sz="7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-0.0178 L -1.16181 -0.01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.01365 L -1.21684 -0.007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  <p:bldP spid="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43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Ластівки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зимують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у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Південній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Африці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але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вже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у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березні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величезні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зграї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цих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птахів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летять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на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північ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, в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Європу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долаючи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відстань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9500км за 50 годин. Яка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швидкість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польоту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ластівок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000100" y="4357694"/>
            <a:ext cx="3529012" cy="23050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190 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Результат пошуку зображень за запитом &quot;ластів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4309664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4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Результат пошуку зображень за запитом &quot;Річ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928670"/>
            <a:ext cx="9144000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Чого на гору не викотити,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решеті не віднести,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руках не утримати?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вік біжить і не втомиться?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868" y="54292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ВОДА</a:t>
            </a:r>
            <a:endParaRPr kumimoji="0" lang="ru-RU" sz="7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22 </a:t>
            </a:r>
            <a:r>
              <a:rPr lang="uk-UA" b="1" u="sng" dirty="0" smtClean="0">
                <a:solidFill>
                  <a:srgbClr val="7030A0"/>
                </a:solidFill>
              </a:rPr>
              <a:t>березня-Всесвітній день водних ресурсів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www.vodgosp.te.ua/images/news/vsemirnyi-den-vody_x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8036739" cy="535782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596" y="1500174"/>
            <a:ext cx="8229600" cy="97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Запроваджено в1993р. ООН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uk-UA" sz="4800" b="1" u="sng" dirty="0" smtClean="0">
                <a:solidFill>
                  <a:srgbClr val="002060"/>
                </a:solidFill>
              </a:rPr>
              <a:t>ООН інформує: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7666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70% водних ресурсів планети – льодовики, 29% - підземні води, 1% - річки та озера. Запаси прісної води складають 3% від всіх водних ресурсів. 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1/6 населення планети не має доступу до питної води, а 1/3 – до води для побутових потреб.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млн. людей щорічно помирає від хвороб, пов'язаних з водою (її наявністю чи якістю)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Щосекунди в світі помирає одна людина через захворювання, спричинені низькою якістю питної води.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800" dirty="0" smtClean="0"/>
          </a:p>
          <a:p>
            <a:pPr eaLnBrk="1" hangingPunct="1"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Результат пошуку зображень за запитом &quot;річка малюнок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53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5431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u="sng" dirty="0" smtClean="0">
                <a:solidFill>
                  <a:srgbClr val="0000FF"/>
                </a:solidFill>
                <a:latin typeface="Cambria"/>
                <a:ea typeface="+mj-ea"/>
                <a:cs typeface="+mj-cs"/>
              </a:rPr>
              <a:t>Тестування</a:t>
            </a:r>
          </a:p>
          <a:p>
            <a:pPr algn="ctr"/>
            <a:r>
              <a:rPr lang="uk-UA" sz="6600" b="1" u="sng" dirty="0" smtClean="0">
                <a:solidFill>
                  <a:srgbClr val="0000FF"/>
                </a:solidFill>
                <a:latin typeface="Cambria"/>
                <a:ea typeface="+mj-ea"/>
                <a:cs typeface="+mj-cs"/>
              </a:rPr>
              <a:t>«Водойми України»</a:t>
            </a:r>
            <a:endParaRPr lang="uk-UA" sz="6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4648"/>
            <a:ext cx="889248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66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Відповіді: в, б, в, б, а, </a:t>
            </a:r>
            <a:r>
              <a:rPr lang="uk-UA" sz="6600" b="1" dirty="0" err="1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uk-UA" sz="6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9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714348" y="0"/>
            <a:ext cx="7848600" cy="1250950"/>
          </a:xfrm>
          <a:prstGeom prst="horizontalScroll">
            <a:avLst>
              <a:gd name="adj" fmla="val 12500"/>
            </a:avLst>
          </a:prstGeom>
          <a:solidFill>
            <a:srgbClr val="FF33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71538" y="285728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/>
              <a:t>Яка величина «</a:t>
            </a:r>
            <a:r>
              <a:rPr lang="ru-RU" sz="4000" dirty="0" err="1"/>
              <a:t>зайва</a:t>
            </a:r>
            <a:r>
              <a:rPr lang="ru-RU" sz="4000" dirty="0"/>
              <a:t>»?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7158" y="2786058"/>
            <a:ext cx="2736850" cy="1873250"/>
            <a:chOff x="113" y="1026"/>
            <a:chExt cx="1724" cy="1180"/>
          </a:xfrm>
        </p:grpSpPr>
        <p:sp>
          <p:nvSpPr>
            <p:cNvPr id="4113" name="AutoShape 13"/>
            <p:cNvSpPr>
              <a:spLocks noChangeArrowheads="1"/>
            </p:cNvSpPr>
            <p:nvPr/>
          </p:nvSpPr>
          <p:spPr bwMode="auto">
            <a:xfrm>
              <a:off x="113" y="1026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14" name="Text Box 8"/>
            <p:cNvSpPr txBox="1">
              <a:spLocks noChangeArrowheads="1"/>
            </p:cNvSpPr>
            <p:nvPr/>
          </p:nvSpPr>
          <p:spPr bwMode="auto">
            <a:xfrm>
              <a:off x="431" y="1389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   174км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407150" y="3071810"/>
            <a:ext cx="2736850" cy="1873250"/>
            <a:chOff x="3651" y="1842"/>
            <a:chExt cx="1724" cy="1180"/>
          </a:xfrm>
        </p:grpSpPr>
        <p:sp>
          <p:nvSpPr>
            <p:cNvPr id="4111" name="AutoShape 18"/>
            <p:cNvSpPr>
              <a:spLocks noChangeArrowheads="1"/>
            </p:cNvSpPr>
            <p:nvPr/>
          </p:nvSpPr>
          <p:spPr bwMode="auto">
            <a:xfrm>
              <a:off x="3651" y="1842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12" name="Text Box 9"/>
            <p:cNvSpPr txBox="1">
              <a:spLocks noChangeArrowheads="1"/>
            </p:cNvSpPr>
            <p:nvPr/>
          </p:nvSpPr>
          <p:spPr bwMode="auto">
            <a:xfrm>
              <a:off x="4014" y="2160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478 </a:t>
              </a:r>
              <a:r>
                <a:rPr lang="ru-RU" sz="3600" dirty="0">
                  <a:solidFill>
                    <a:srgbClr val="0000FF"/>
                  </a:solidFill>
                  <a:latin typeface="Times New Roman" pitchFamily="18" charset="0"/>
                </a:rPr>
                <a:t>кг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14678" y="1428736"/>
            <a:ext cx="2736850" cy="1873250"/>
            <a:chOff x="1292" y="1979"/>
            <a:chExt cx="1724" cy="1180"/>
          </a:xfrm>
        </p:grpSpPr>
        <p:sp>
          <p:nvSpPr>
            <p:cNvPr id="4109" name="AutoShape 14"/>
            <p:cNvSpPr>
              <a:spLocks noChangeArrowheads="1"/>
            </p:cNvSpPr>
            <p:nvPr/>
          </p:nvSpPr>
          <p:spPr bwMode="auto">
            <a:xfrm>
              <a:off x="1292" y="1979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10" name="Text Box 6"/>
            <p:cNvSpPr txBox="1">
              <a:spLocks noChangeArrowheads="1"/>
            </p:cNvSpPr>
            <p:nvPr/>
          </p:nvSpPr>
          <p:spPr bwMode="auto">
            <a:xfrm>
              <a:off x="1655" y="2341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981км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143240" y="4714884"/>
            <a:ext cx="2736850" cy="1873250"/>
            <a:chOff x="2880" y="2931"/>
            <a:chExt cx="1724" cy="1180"/>
          </a:xfrm>
        </p:grpSpPr>
        <p:sp>
          <p:nvSpPr>
            <p:cNvPr id="4107" name="AutoShape 15"/>
            <p:cNvSpPr>
              <a:spLocks noChangeArrowheads="1"/>
            </p:cNvSpPr>
            <p:nvPr/>
          </p:nvSpPr>
          <p:spPr bwMode="auto">
            <a:xfrm>
              <a:off x="2880" y="2931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8" name="Text Box 5"/>
            <p:cNvSpPr txBox="1">
              <a:spLocks noChangeArrowheads="1"/>
            </p:cNvSpPr>
            <p:nvPr/>
          </p:nvSpPr>
          <p:spPr bwMode="auto">
            <a:xfrm>
              <a:off x="3243" y="3294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692км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000760" y="1571612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ДНІПРО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3429000"/>
            <a:ext cx="2067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Дунай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429264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Дністер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997200"/>
            <a:ext cx="2736850" cy="1873250"/>
            <a:chOff x="113" y="1026"/>
            <a:chExt cx="1724" cy="1180"/>
          </a:xfrm>
        </p:grpSpPr>
        <p:sp>
          <p:nvSpPr>
            <p:cNvPr id="5134" name="AutoShape 5"/>
            <p:cNvSpPr>
              <a:spLocks noChangeArrowheads="1"/>
            </p:cNvSpPr>
            <p:nvPr/>
          </p:nvSpPr>
          <p:spPr bwMode="auto">
            <a:xfrm>
              <a:off x="113" y="1026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135" name="Text Box 6"/>
            <p:cNvSpPr txBox="1">
              <a:spLocks noChangeArrowheads="1"/>
            </p:cNvSpPr>
            <p:nvPr/>
          </p:nvSpPr>
          <p:spPr bwMode="auto">
            <a:xfrm>
              <a:off x="540" y="1389"/>
              <a:ext cx="11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6027дм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1116013" y="333375"/>
            <a:ext cx="6480175" cy="1655763"/>
          </a:xfrm>
          <a:prstGeom prst="horizontalScroll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116013" y="476250"/>
            <a:ext cx="6551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err="1"/>
              <a:t>Назвіть</a:t>
            </a:r>
            <a:r>
              <a:rPr lang="ru-RU" sz="3600" dirty="0"/>
              <a:t> </a:t>
            </a:r>
            <a:r>
              <a:rPr lang="ru-RU" sz="3600" dirty="0" err="1" smtClean="0"/>
              <a:t>найбільшу</a:t>
            </a:r>
            <a:r>
              <a:rPr lang="ru-RU" sz="3600" dirty="0" smtClean="0"/>
              <a:t> величину:</a:t>
            </a:r>
            <a:endParaRPr lang="ru-RU" sz="36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39975" y="4581525"/>
            <a:ext cx="2736850" cy="1873250"/>
            <a:chOff x="1292" y="1979"/>
            <a:chExt cx="1724" cy="1180"/>
          </a:xfrm>
        </p:grpSpPr>
        <p:sp>
          <p:nvSpPr>
            <p:cNvPr id="5132" name="AutoShape 10"/>
            <p:cNvSpPr>
              <a:spLocks noChangeArrowheads="1"/>
            </p:cNvSpPr>
            <p:nvPr/>
          </p:nvSpPr>
          <p:spPr bwMode="auto">
            <a:xfrm>
              <a:off x="1292" y="1979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133" name="Text Box 11"/>
            <p:cNvSpPr txBox="1">
              <a:spLocks noChangeArrowheads="1"/>
            </p:cNvSpPr>
            <p:nvPr/>
          </p:nvSpPr>
          <p:spPr bwMode="auto">
            <a:xfrm>
              <a:off x="1708" y="2341"/>
              <a:ext cx="11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>
                  <a:solidFill>
                    <a:srgbClr val="0000FF"/>
                  </a:solidFill>
                  <a:latin typeface="Times New Roman" pitchFamily="18" charset="0"/>
                </a:rPr>
                <a:t>5402м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356100" y="2492375"/>
            <a:ext cx="2736850" cy="1873250"/>
            <a:chOff x="2154" y="1026"/>
            <a:chExt cx="1724" cy="1180"/>
          </a:xfrm>
        </p:grpSpPr>
        <p:sp>
          <p:nvSpPr>
            <p:cNvPr id="5130" name="AutoShape 14"/>
            <p:cNvSpPr>
              <a:spLocks noChangeArrowheads="1"/>
            </p:cNvSpPr>
            <p:nvPr/>
          </p:nvSpPr>
          <p:spPr bwMode="auto">
            <a:xfrm>
              <a:off x="2154" y="1026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131" name="Text Box 15"/>
            <p:cNvSpPr txBox="1">
              <a:spLocks noChangeArrowheads="1"/>
            </p:cNvSpPr>
            <p:nvPr/>
          </p:nvSpPr>
          <p:spPr bwMode="auto">
            <a:xfrm>
              <a:off x="2517" y="1389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180км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11863" y="4437063"/>
            <a:ext cx="2736850" cy="1873250"/>
            <a:chOff x="2880" y="2931"/>
            <a:chExt cx="1724" cy="1180"/>
          </a:xfrm>
        </p:grpSpPr>
        <p:sp>
          <p:nvSpPr>
            <p:cNvPr id="5128" name="AutoShape 17"/>
            <p:cNvSpPr>
              <a:spLocks noChangeArrowheads="1"/>
            </p:cNvSpPr>
            <p:nvPr/>
          </p:nvSpPr>
          <p:spPr bwMode="auto">
            <a:xfrm>
              <a:off x="2880" y="2931"/>
              <a:ext cx="1724" cy="118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129" name="Text Box 18"/>
            <p:cNvSpPr txBox="1">
              <a:spLocks noChangeArrowheads="1"/>
            </p:cNvSpPr>
            <p:nvPr/>
          </p:nvSpPr>
          <p:spPr bwMode="auto">
            <a:xfrm>
              <a:off x="3243" y="3294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0000FF"/>
                  </a:solidFill>
                  <a:latin typeface="Times New Roman" pitchFamily="18" charset="0"/>
                </a:rPr>
                <a:t>591км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000364" y="3643314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Річка Десна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89017E-7 L -0.67327 -0.1678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2428E-6 L -0.26771 0.03145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66927 -0.1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6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9017E-7 L 0.2125 -0.26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космос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 2</Template>
  <TotalTime>1724</TotalTime>
  <Words>472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космос 2</vt:lpstr>
      <vt:lpstr>Презентация PowerPoint</vt:lpstr>
      <vt:lpstr>Презентация PowerPoint</vt:lpstr>
      <vt:lpstr>Презентация PowerPoint</vt:lpstr>
      <vt:lpstr>Презентация PowerPoint</vt:lpstr>
      <vt:lpstr>22 березня-Всесвітній день водних ресурсів</vt:lpstr>
      <vt:lpstr>ООН інформує: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ДИСКУСІЯ</vt:lpstr>
      <vt:lpstr>Як зберегти водні ресурси</vt:lpstr>
      <vt:lpstr>Домашнє завдання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SERGEY</cp:lastModifiedBy>
  <cp:revision>42</cp:revision>
  <dcterms:created xsi:type="dcterms:W3CDTF">2011-08-25T13:03:24Z</dcterms:created>
  <dcterms:modified xsi:type="dcterms:W3CDTF">2017-03-22T08:17:09Z</dcterms:modified>
</cp:coreProperties>
</file>