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">
              <a:srgbClr val="85C2FF"/>
            </a:gs>
            <a:gs pos="37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1512" y="2708920"/>
            <a:ext cx="3968864" cy="2190091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B0F0"/>
                </a:solidFill>
              </a:rPr>
              <a:t>Бажаю успіхів!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D:\школа\КАРТИНКИ\картинки 1 сентября\1217822838_0lik.ru_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3888432" cy="38287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7976" y="10611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000" b="1" dirty="0" smtClean="0">
                <a:solidFill>
                  <a:srgbClr val="0070C0"/>
                </a:solidFill>
              </a:rPr>
              <a:t>Знання, здобуті нами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2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edor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635" y="332656"/>
            <a:ext cx="3187184" cy="6117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5"/>
            <a:ext cx="3295224" cy="602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332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Ква\Мои документы\н-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3"/>
            <a:ext cx="5477002" cy="54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321" y="0"/>
            <a:ext cx="340717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4128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655" y="9902"/>
            <a:ext cx="3423673" cy="68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381" y="0"/>
            <a:ext cx="2971104" cy="690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972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1224136" cy="107286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04" y="1844824"/>
            <a:ext cx="2402190" cy="29523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1628800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b="1" dirty="0"/>
              <a:t>SOS</a:t>
            </a:r>
            <a:endParaRPr lang="ru-RU" sz="12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6084168" y="1891572"/>
            <a:ext cx="1080120" cy="132140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40152" y="474638"/>
            <a:ext cx="1584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/>
              <a:t>И</a:t>
            </a:r>
            <a:endParaRPr lang="ru-RU" sz="12000" dirty="0"/>
          </a:p>
        </p:txBody>
      </p:sp>
    </p:spTree>
    <p:extLst>
      <p:ext uri="{BB962C8B-B14F-4D97-AF65-F5344CB8AC3E}">
        <p14:creationId xmlns:p14="http://schemas.microsoft.com/office/powerpoint/2010/main" val="347356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Перевіряємо правильність: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Г)</a:t>
            </a:r>
          </a:p>
          <a:p>
            <a:pPr marL="514350" indent="-514350">
              <a:buAutoNum type="arabicPeriod"/>
            </a:pPr>
            <a:r>
              <a:rPr lang="uk-UA" dirty="0" smtClean="0"/>
              <a:t>А)</a:t>
            </a:r>
            <a:r>
              <a:rPr lang="ru-RU" dirty="0" smtClean="0"/>
              <a:t>, Б), Д)</a:t>
            </a:r>
          </a:p>
          <a:p>
            <a:pPr marL="514350" indent="-514350">
              <a:buAutoNum type="arabicPeriod"/>
            </a:pPr>
            <a:r>
              <a:rPr lang="uk-UA" dirty="0"/>
              <a:t>.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uk-UA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713475"/>
              </p:ext>
            </p:extLst>
          </p:nvPr>
        </p:nvGraphicFramePr>
        <p:xfrm>
          <a:off x="1187624" y="2996952"/>
          <a:ext cx="7128792" cy="14761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8132"/>
                <a:gridCol w="1188132"/>
                <a:gridCol w="1188132"/>
                <a:gridCol w="1188132"/>
                <a:gridCol w="1188132"/>
                <a:gridCol w="118813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Є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Б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В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А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10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Знайди ключові слова: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ehjr\5_html_m2baba4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36712"/>
            <a:ext cx="330553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1\Desktop\ehjr\оооо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35" y="841296"/>
            <a:ext cx="3292934" cy="219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1\Desktop\ehjr\BHtDj9t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037" y="1412776"/>
            <a:ext cx="2267744" cy="3734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1\Desktop\ehjr\iггг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" y="3471664"/>
            <a:ext cx="3382283" cy="2265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C:\Users\1\Desktop\ehjr\295044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37" y="3456972"/>
            <a:ext cx="3040112" cy="2280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721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rgbClr val="7030A0"/>
                </a:solidFill>
              </a:rPr>
              <a:t>Тема уроку</a:t>
            </a:r>
            <a:r>
              <a:rPr lang="uk-UA" b="1" dirty="0" smtClean="0">
                <a:solidFill>
                  <a:srgbClr val="7030A0"/>
                </a:solidFill>
              </a:rPr>
              <a:t>: «Культура України наприкінці Х</a:t>
            </a:r>
            <a:r>
              <a:rPr lang="en-US" b="1" dirty="0" smtClean="0">
                <a:solidFill>
                  <a:srgbClr val="7030A0"/>
                </a:solidFill>
              </a:rPr>
              <a:t>V</a:t>
            </a:r>
            <a:r>
              <a:rPr lang="uk-UA" b="1" dirty="0" smtClean="0">
                <a:solidFill>
                  <a:srgbClr val="7030A0"/>
                </a:solidFill>
              </a:rPr>
              <a:t>І ст.: розвиток української мови, освіти, книговидання.»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1\Desktop\ehjr\f002506c283fb6e30c0ad1fd7d1160ca_2637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372809" cy="3993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43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Умови розвитку 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української культури: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20"/>
          </a:xfrm>
        </p:spPr>
        <p:txBody>
          <a:bodyPr>
            <a:noAutofit/>
          </a:bodyPr>
          <a:lstStyle/>
          <a:p>
            <a:pPr lvl="0"/>
            <a:r>
              <a:rPr lang="uk-UA" sz="2000" b="1" dirty="0"/>
              <a:t>Розвивалась в умовах постійного національного, релігійного, національного утиску з боку Речі Посполитої</a:t>
            </a:r>
            <a:r>
              <a:rPr lang="uk-UA" sz="2000" b="1" dirty="0" smtClean="0"/>
              <a:t>;    </a:t>
            </a:r>
            <a:endParaRPr lang="ru-RU" sz="2000" dirty="0">
              <a:solidFill>
                <a:srgbClr val="FF0000"/>
              </a:solidFill>
            </a:endParaRPr>
          </a:p>
          <a:p>
            <a:pPr lvl="0"/>
            <a:r>
              <a:rPr lang="uk-UA" sz="2000" b="1" dirty="0"/>
              <a:t>Пожвавлення економічного життя сприяло зростанню потреб на мистецькі твори та освіту населення</a:t>
            </a:r>
            <a:r>
              <a:rPr lang="uk-UA" sz="2000" b="1" dirty="0" smtClean="0"/>
              <a:t>;    </a:t>
            </a:r>
            <a:endParaRPr lang="ru-RU" sz="2000" dirty="0">
              <a:solidFill>
                <a:srgbClr val="FF0000"/>
              </a:solidFill>
            </a:endParaRPr>
          </a:p>
          <a:p>
            <a:pPr lvl="0"/>
            <a:r>
              <a:rPr lang="uk-UA" sz="2000" b="1" dirty="0"/>
              <a:t>Вплив на українську культуру мали здобутки </a:t>
            </a:r>
            <a:r>
              <a:rPr lang="uk-UA" sz="2000" b="1" dirty="0" smtClean="0"/>
              <a:t>західноєвропейського </a:t>
            </a:r>
            <a:r>
              <a:rPr lang="uk-UA" sz="2000" b="1" dirty="0"/>
              <a:t>Відродження; </a:t>
            </a:r>
            <a:r>
              <a:rPr lang="uk-UA" sz="2000" b="1" dirty="0" smtClean="0"/>
              <a:t>    </a:t>
            </a:r>
            <a:endParaRPr lang="ru-RU" sz="2000" dirty="0">
              <a:solidFill>
                <a:srgbClr val="FF0000"/>
              </a:solidFill>
            </a:endParaRPr>
          </a:p>
          <a:p>
            <a:pPr lvl="0"/>
            <a:r>
              <a:rPr lang="uk-UA" sz="2000" b="1" dirty="0"/>
              <a:t>Відсутність єдиного в Україні політичного й духовного центру</a:t>
            </a:r>
            <a:r>
              <a:rPr lang="uk-UA" sz="2000" b="1" dirty="0" smtClean="0"/>
              <a:t>;    </a:t>
            </a:r>
            <a:endParaRPr lang="ru-RU" sz="2000" dirty="0">
              <a:solidFill>
                <a:srgbClr val="FF0000"/>
              </a:solidFill>
            </a:endParaRPr>
          </a:p>
          <a:p>
            <a:pPr lvl="0"/>
            <a:r>
              <a:rPr lang="uk-UA" sz="2000" b="1" dirty="0"/>
              <a:t>Зростання національної свідомості українського народу з появою козацтва</a:t>
            </a:r>
            <a:r>
              <a:rPr lang="uk-UA" sz="2000" b="1" dirty="0" smtClean="0"/>
              <a:t>; </a:t>
            </a:r>
            <a:endParaRPr lang="ru-RU" sz="2000" dirty="0">
              <a:solidFill>
                <a:srgbClr val="FF0000"/>
              </a:solidFill>
            </a:endParaRPr>
          </a:p>
          <a:p>
            <a:pPr lvl="0"/>
            <a:r>
              <a:rPr lang="uk-UA" sz="2000" b="1" dirty="0"/>
              <a:t>Меценатська діяльність української еліти</a:t>
            </a:r>
            <a:r>
              <a:rPr lang="uk-UA" sz="2000" b="1" dirty="0" smtClean="0"/>
              <a:t>;     </a:t>
            </a:r>
            <a:endParaRPr lang="ru-RU" sz="2000" dirty="0">
              <a:solidFill>
                <a:srgbClr val="FF0000"/>
              </a:solidFill>
            </a:endParaRPr>
          </a:p>
          <a:p>
            <a:pPr lvl="0"/>
            <a:r>
              <a:rPr lang="uk-UA" sz="2000" b="1" dirty="0"/>
              <a:t>Об</a:t>
            </a:r>
            <a:r>
              <a:rPr lang="ru-RU" sz="2000" b="1" dirty="0"/>
              <a:t>’</a:t>
            </a:r>
            <a:r>
              <a:rPr lang="uk-UA" sz="2000" b="1" dirty="0"/>
              <a:t>єднання майже всій українських земель в єдиних державних кордонах</a:t>
            </a:r>
            <a:r>
              <a:rPr lang="uk-UA" sz="2000" b="1" dirty="0" smtClean="0"/>
              <a:t>.  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uk-UA" sz="2000" b="1" dirty="0"/>
              <a:t> </a:t>
            </a:r>
            <a:r>
              <a:rPr lang="uk-UA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Визначити </a:t>
            </a:r>
            <a:r>
              <a:rPr lang="uk-UA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позитивні фактори впливу знаком «+», а негативні  знаком «-»</a:t>
            </a:r>
            <a:endParaRPr lang="ru-RU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uk-UA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endParaRPr lang="ru-RU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51920" y="1844824"/>
            <a:ext cx="685056" cy="492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rgbClr val="FF0000"/>
                </a:solidFill>
              </a:rPr>
              <a:t>-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80312" y="3573016"/>
            <a:ext cx="685056" cy="492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rgbClr val="FF0000"/>
                </a:solidFill>
              </a:rPr>
              <a:t>-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09392" y="2564904"/>
            <a:ext cx="685056" cy="492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23728" y="3177094"/>
            <a:ext cx="685056" cy="492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604448" y="3992597"/>
            <a:ext cx="685056" cy="492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48064" y="4259778"/>
            <a:ext cx="685056" cy="492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588464" y="4646285"/>
            <a:ext cx="685056" cy="492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solidFill>
                  <a:srgbClr val="FF0000"/>
                </a:solidFill>
              </a:rPr>
              <a:t>+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Літературна мова і освіта Х</a:t>
            </a:r>
            <a:r>
              <a:rPr lang="en-US" b="1" dirty="0" smtClean="0">
                <a:solidFill>
                  <a:srgbClr val="0070C0"/>
                </a:solidFill>
              </a:rPr>
              <a:t>V</a:t>
            </a:r>
            <a:r>
              <a:rPr lang="uk-UA" b="1" dirty="0" smtClean="0">
                <a:solidFill>
                  <a:srgbClr val="0070C0"/>
                </a:solidFill>
              </a:rPr>
              <a:t>І ст.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880735" y="2234218"/>
            <a:ext cx="754380" cy="342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940152" y="2246427"/>
            <a:ext cx="647700" cy="38100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607920"/>
            <a:ext cx="4824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Літературна мова Х</a:t>
            </a:r>
            <a:r>
              <a:rPr lang="en-US" sz="2800" b="1" dirty="0"/>
              <a:t>V</a:t>
            </a:r>
            <a:r>
              <a:rPr lang="uk-UA" sz="2800" b="1" dirty="0"/>
              <a:t>І століття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01237" y="3825733"/>
            <a:ext cx="3785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Типи шкіл у Х</a:t>
            </a:r>
            <a:r>
              <a:rPr lang="en-US" sz="2800" b="1" dirty="0"/>
              <a:t>V</a:t>
            </a:r>
            <a:r>
              <a:rPr lang="uk-UA" sz="2800" b="1" dirty="0"/>
              <a:t>І столітті</a:t>
            </a:r>
            <a:endParaRPr lang="ru-RU" sz="2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369820" y="7099935"/>
            <a:ext cx="754380" cy="34290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>
          <a:xfrm flipH="1">
            <a:off x="3436620" y="7237095"/>
            <a:ext cx="441960" cy="44958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>
          <a:xfrm>
            <a:off x="4587240" y="7290435"/>
            <a:ext cx="373380" cy="39624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>
          <a:xfrm>
            <a:off x="5364480" y="7046595"/>
            <a:ext cx="563880" cy="39624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366385" y="4290774"/>
            <a:ext cx="621439" cy="489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802380" y="4431440"/>
            <a:ext cx="220980" cy="6080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366666" y="4392548"/>
            <a:ext cx="286313" cy="6469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7082" y="4345679"/>
            <a:ext cx="499469" cy="5211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20726" y="2708920"/>
            <a:ext cx="2615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Проста </a:t>
            </a:r>
            <a:r>
              <a:rPr lang="uk-UA" sz="2800" b="1" dirty="0" err="1" smtClean="0"/>
              <a:t>старо-українська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28869" y="2813447"/>
            <a:ext cx="2615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 smtClean="0"/>
              <a:t>Церковно-слов</a:t>
            </a:r>
            <a:r>
              <a:rPr lang="en-US" sz="2800" b="1" dirty="0" smtClean="0"/>
              <a:t>’</a:t>
            </a:r>
            <a:r>
              <a:rPr lang="uk-UA" sz="2800" b="1" dirty="0" err="1" smtClean="0"/>
              <a:t>янська</a:t>
            </a:r>
            <a:r>
              <a:rPr lang="uk-UA" sz="2800" b="1" dirty="0" smtClean="0"/>
              <a:t> 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75756" y="4988895"/>
            <a:ext cx="2104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 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4968813"/>
            <a:ext cx="23514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 при церквах і монастирях (православні)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847623" y="5137026"/>
            <a:ext cx="21129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 єзуїтські колегіуми (католицькі)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865171" y="5029522"/>
            <a:ext cx="21499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 </a:t>
            </a:r>
            <a:r>
              <a:rPr lang="uk-UA" sz="2800" b="1" dirty="0" err="1" smtClean="0"/>
              <a:t>протестан-тські</a:t>
            </a:r>
            <a:r>
              <a:rPr lang="uk-UA" sz="2800" b="1" dirty="0" smtClean="0"/>
              <a:t> школи (греко-католицькі)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986551" y="5260092"/>
            <a:ext cx="21574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 братські (</a:t>
            </a:r>
            <a:r>
              <a:rPr lang="uk-UA" sz="2800" b="1" dirty="0" err="1" smtClean="0"/>
              <a:t>православ-ні</a:t>
            </a:r>
            <a:r>
              <a:rPr lang="uk-UA" sz="2800" b="1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251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340609013_134036575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8" y="1196752"/>
            <a:ext cx="3770035" cy="2567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C:\Users\1\Desktop\ehjr\file_27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4680520" cy="3190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 descr="C:\Users\1\Desktop\ehjr\ллл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09" y="1196752"/>
            <a:ext cx="4073093" cy="2711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1196" y="576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Порівняй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Чим уславилась Острозька академія?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1\Desktop\ehjr\93444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6316"/>
            <a:ext cx="3456384" cy="41485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ehjr\htmlconvd-PIg7TU_html_7e6aa4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905250" cy="28860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84752" y="5023321"/>
            <a:ext cx="42317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70C0"/>
                </a:solidFill>
              </a:rPr>
              <a:t>1576-1578 рр.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1867" y="5619422"/>
            <a:ext cx="42317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0070C0"/>
                </a:solidFill>
              </a:rPr>
              <a:t>Князь 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В.-К. Острозький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5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Острозька академія – перша вища </a:t>
            </a:r>
            <a:r>
              <a:rPr lang="uk-UA" b="1" dirty="0" err="1" smtClean="0">
                <a:solidFill>
                  <a:srgbClr val="0070C0"/>
                </a:solidFill>
              </a:rPr>
              <a:t>слов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r>
              <a:rPr lang="uk-UA" b="1" dirty="0" err="1" smtClean="0">
                <a:solidFill>
                  <a:srgbClr val="0070C0"/>
                </a:solidFill>
              </a:rPr>
              <a:t>яно-греко-латинська</a:t>
            </a:r>
            <a:r>
              <a:rPr lang="uk-UA" b="1" dirty="0" smtClean="0">
                <a:solidFill>
                  <a:srgbClr val="0070C0"/>
                </a:solidFill>
              </a:rPr>
              <a:t> школа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«Сім вільних наук»: </a:t>
            </a:r>
          </a:p>
          <a:p>
            <a:pPr>
              <a:buFontTx/>
              <a:buChar char="-"/>
            </a:pPr>
            <a:r>
              <a:rPr lang="uk-UA" dirty="0" smtClean="0"/>
              <a:t>граматика;</a:t>
            </a:r>
          </a:p>
          <a:p>
            <a:pPr>
              <a:buFontTx/>
              <a:buChar char="-"/>
            </a:pPr>
            <a:r>
              <a:rPr lang="uk-UA" dirty="0"/>
              <a:t>р</a:t>
            </a:r>
            <a:r>
              <a:rPr lang="uk-UA" dirty="0" smtClean="0"/>
              <a:t>иторика;</a:t>
            </a:r>
          </a:p>
          <a:p>
            <a:pPr>
              <a:buFontTx/>
              <a:buChar char="-"/>
            </a:pPr>
            <a:r>
              <a:rPr lang="uk-UA" dirty="0" smtClean="0"/>
              <a:t>діалектика;</a:t>
            </a:r>
          </a:p>
          <a:p>
            <a:pPr>
              <a:buFontTx/>
              <a:buChar char="-"/>
            </a:pPr>
            <a:r>
              <a:rPr lang="uk-UA" dirty="0"/>
              <a:t>а</a:t>
            </a:r>
            <a:r>
              <a:rPr lang="uk-UA" dirty="0" smtClean="0"/>
              <a:t>рифметика</a:t>
            </a:r>
          </a:p>
          <a:p>
            <a:pPr>
              <a:buFontTx/>
              <a:buChar char="-"/>
            </a:pPr>
            <a:r>
              <a:rPr lang="uk-UA" dirty="0"/>
              <a:t>г</a:t>
            </a:r>
            <a:r>
              <a:rPr lang="uk-UA" dirty="0" smtClean="0"/>
              <a:t>еометрія;</a:t>
            </a:r>
          </a:p>
          <a:p>
            <a:pPr>
              <a:buFontTx/>
              <a:buChar char="-"/>
            </a:pPr>
            <a:r>
              <a:rPr lang="uk-UA" dirty="0"/>
              <a:t>а</a:t>
            </a:r>
            <a:r>
              <a:rPr lang="uk-UA" dirty="0" smtClean="0"/>
              <a:t>строномія;</a:t>
            </a:r>
          </a:p>
          <a:p>
            <a:pPr>
              <a:buFontTx/>
              <a:buChar char="-"/>
            </a:pPr>
            <a:r>
              <a:rPr lang="uk-UA" dirty="0"/>
              <a:t>м</a:t>
            </a:r>
            <a:r>
              <a:rPr lang="uk-UA" dirty="0" smtClean="0"/>
              <a:t>узика.</a:t>
            </a:r>
          </a:p>
        </p:txBody>
      </p:sp>
    </p:spTree>
    <p:extLst>
      <p:ext uri="{BB962C8B-B14F-4D97-AF65-F5344CB8AC3E}">
        <p14:creationId xmlns:p14="http://schemas.microsoft.com/office/powerpoint/2010/main" val="327716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234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Бажаю успіхів!</vt:lpstr>
      <vt:lpstr>Перевіряємо правильність:</vt:lpstr>
      <vt:lpstr>Знайди ключові слова:</vt:lpstr>
      <vt:lpstr>Тема уроку: «Культура України наприкінці ХVІ ст.: розвиток української мови, освіти, книговидання.»</vt:lpstr>
      <vt:lpstr>Умови розвитку  української культури:</vt:lpstr>
      <vt:lpstr>Літературна мова і освіта ХVІ ст.</vt:lpstr>
      <vt:lpstr>Порівняй</vt:lpstr>
      <vt:lpstr>Чим уславилась Острозька академія?</vt:lpstr>
      <vt:lpstr>Острозька академія – перша вища слов’яно-греко-латинська школа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Бажаю успіхів!</dc:title>
  <dc:creator>1</dc:creator>
  <cp:lastModifiedBy>1</cp:lastModifiedBy>
  <cp:revision>12</cp:revision>
  <dcterms:created xsi:type="dcterms:W3CDTF">2016-10-08T08:39:45Z</dcterms:created>
  <dcterms:modified xsi:type="dcterms:W3CDTF">2016-10-11T14:08:30Z</dcterms:modified>
</cp:coreProperties>
</file>