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0D1AC24-FFCB-4BB7-A568-A81A03091E4F}">
          <p14:sldIdLst>
            <p14:sldId id="256"/>
            <p14:sldId id="258"/>
            <p14:sldId id="257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8CBF-5828-47FE-A88E-4ACC91A41FA5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904B-CBE6-45DF-8605-623A157380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8CBF-5828-47FE-A88E-4ACC91A41FA5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904B-CBE6-45DF-8605-623A157380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8CBF-5828-47FE-A88E-4ACC91A41FA5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904B-CBE6-45DF-8605-623A157380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8CBF-5828-47FE-A88E-4ACC91A41FA5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904B-CBE6-45DF-8605-623A157380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8CBF-5828-47FE-A88E-4ACC91A41FA5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904B-CBE6-45DF-8605-623A157380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8CBF-5828-47FE-A88E-4ACC91A41FA5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904B-CBE6-45DF-8605-623A1573806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8CBF-5828-47FE-A88E-4ACC91A41FA5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904B-CBE6-45DF-8605-623A157380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8CBF-5828-47FE-A88E-4ACC91A41FA5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904B-CBE6-45DF-8605-623A157380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8CBF-5828-47FE-A88E-4ACC91A41FA5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904B-CBE6-45DF-8605-623A157380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8CBF-5828-47FE-A88E-4ACC91A41FA5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14904B-CBE6-45DF-8605-623A157380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8CBF-5828-47FE-A88E-4ACC91A41FA5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904B-CBE6-45DF-8605-623A157380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A028CBF-5828-47FE-A88E-4ACC91A41FA5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014904B-CBE6-45DF-8605-623A1573806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3000" y="548680"/>
            <a:ext cx="8136903" cy="1879230"/>
          </a:xfrm>
        </p:spPr>
        <p:txBody>
          <a:bodyPr>
            <a:prstTxWarp prst="textDoubleWave1">
              <a:avLst/>
            </a:prstTxWarp>
            <a:normAutofit fontScale="90000"/>
          </a:bodyPr>
          <a:lstStyle/>
          <a:p>
            <a:r>
              <a:rPr lang="en-US" sz="9600" dirty="0" smtClean="0">
                <a:solidFill>
                  <a:srgbClr val="00206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</a:rPr>
              <a:t>Education in         </a:t>
            </a:r>
            <a:r>
              <a:rPr lang="en-US" sz="9600" dirty="0" err="1" smtClean="0">
                <a:solidFill>
                  <a:srgbClr val="00206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</a:rPr>
              <a:t>britain</a:t>
            </a:r>
            <a:endParaRPr lang="ru-RU" sz="9600" dirty="0">
              <a:solidFill>
                <a:srgbClr val="002060"/>
              </a:solidFill>
              <a:effectLst>
                <a:glow rad="139700">
                  <a:srgbClr val="FF0000">
                    <a:alpha val="40000"/>
                  </a:srgb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Documents and Settings\USER\Рабочий стол\london\unionja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8033932" cy="343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ПРЕЗЕНТАЦІЯ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5661247"/>
            <a:ext cx="609600" cy="45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715" y="34482"/>
            <a:ext cx="6240830" cy="2535336"/>
          </a:xfrm>
        </p:spPr>
      </p:pic>
      <p:sp>
        <p:nvSpPr>
          <p:cNvPr id="7" name="Прямоугольник 6"/>
          <p:cNvSpPr/>
          <p:nvPr/>
        </p:nvSpPr>
        <p:spPr>
          <a:xfrm>
            <a:off x="175837" y="2103175"/>
            <a:ext cx="8776659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Preschool for children from 2 years 9 months to 4 years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C:\Documents and Settings\USER\Рабочий стол\london\kids_2233352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6614"/>
            <a:ext cx="7560840" cy="343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64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4649" y="58011"/>
            <a:ext cx="9249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 R I M A R Y   E D U C A T I O N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rot="10800000" flipV="1">
            <a:off x="179512" y="4408511"/>
            <a:ext cx="3178065" cy="2276872"/>
          </a:xfrm>
        </p:spPr>
        <p:txBody>
          <a:bodyPr/>
          <a:lstStyle/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</a:t>
            </a:r>
            <a:r>
              <a:rPr lang="en-US" sz="2400" dirty="0">
                <a:solidFill>
                  <a:srgbClr val="002060"/>
                </a:solidFill>
              </a:rPr>
              <a:t>They attend the infant school from 5 to 7 and then  junior school until they are 11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580112" y="1268760"/>
            <a:ext cx="3295311" cy="216024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900" dirty="0">
                <a:solidFill>
                  <a:srgbClr val="002060"/>
                </a:solidFill>
              </a:rPr>
              <a:t>All children start primary school by the age of 5. Primary education lasts for six years</a:t>
            </a:r>
            <a:r>
              <a:rPr lang="en-US" dirty="0"/>
              <a:t>.</a:t>
            </a:r>
          </a:p>
          <a:p>
            <a:r>
              <a:rPr lang="en-US" dirty="0"/>
              <a:t> </a:t>
            </a:r>
            <a:endParaRPr lang="ru-RU" dirty="0"/>
          </a:p>
        </p:txBody>
      </p:sp>
      <p:pic>
        <p:nvPicPr>
          <p:cNvPr id="2051" name="Picture 3" descr="C:\Documents and Settings\USER\Рабочий стол\london\R&amp;CVicky-2004-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5233883" cy="34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USER\Рабочий стол\london\classroom0806_468x3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147" y="3573016"/>
            <a:ext cx="44577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94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32" y="4797152"/>
            <a:ext cx="9132168" cy="1656184"/>
          </a:xfr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</a:rPr>
              <a:t>AFter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six years of primary education children take exams </a:t>
            </a:r>
            <a:r>
              <a:rPr lang="en-US" sz="2400" dirty="0" smtClean="0">
                <a:solidFill>
                  <a:srgbClr val="002060"/>
                </a:solidFill>
              </a:rPr>
              <a:t>            in </a:t>
            </a:r>
            <a:r>
              <a:rPr lang="en-US" sz="2400" dirty="0">
                <a:solidFill>
                  <a:srgbClr val="002060"/>
                </a:solidFill>
              </a:rPr>
              <a:t>core subjects and go to a secondary </a:t>
            </a:r>
            <a:r>
              <a:rPr lang="en-US" sz="2400" dirty="0" smtClean="0">
                <a:solidFill>
                  <a:srgbClr val="002060"/>
                </a:solidFill>
              </a:rPr>
              <a:t>school.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02" y="1556792"/>
            <a:ext cx="5148064" cy="3223136"/>
          </a:xfrm>
        </p:spPr>
      </p:pic>
      <p:sp>
        <p:nvSpPr>
          <p:cNvPr id="4" name="Прямоугольник 3"/>
          <p:cNvSpPr/>
          <p:nvPr/>
        </p:nvSpPr>
        <p:spPr>
          <a:xfrm>
            <a:off x="796702" y="188640"/>
            <a:ext cx="7550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SECONDARY  EDUCATION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9" name="Picture 3" descr="C:\Documents and Settings\USER\Рабочий стол\london\youngest_boarde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327" y="2530532"/>
            <a:ext cx="3953107" cy="263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00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USER\Рабочий стол\london\School_children_leaving_scho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9" y="2924944"/>
            <a:ext cx="5408439" cy="358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USER\Рабочий стол\london\secondaryschool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0648"/>
            <a:ext cx="4682640" cy="293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Documents and Settings\USER\Рабочий стол\london\article-1172232-0493A4BD000005DC-767_468x38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3193806" cy="218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Documents and Settings\USER\Рабочий стол\london\Arncliffe Primary school phot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16788"/>
            <a:ext cx="3032628" cy="200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68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294" y="0"/>
            <a:ext cx="7520940" cy="3579849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Some people leave secondary school                 and go to colleges for further education.</a:t>
            </a:r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6146" name="Picture 2" descr="C:\Documents and Settings\USER\Рабочий стол\london\danielle-bailey-back-at-school-after-winning-her-award-pic-ben-lack-588000025-834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20" y="1196752"/>
            <a:ext cx="799288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5750" y="5733256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choose to stay at secondary school for two years more and prepare for a university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25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6186149" cy="3312368"/>
          </a:xfrm>
        </p:spPr>
      </p:pic>
      <p:sp>
        <p:nvSpPr>
          <p:cNvPr id="4" name="Прямоугольник 3"/>
          <p:cNvSpPr/>
          <p:nvPr/>
        </p:nvSpPr>
        <p:spPr>
          <a:xfrm>
            <a:off x="467544" y="71399"/>
            <a:ext cx="80648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HIGHER   EDUCATION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80951" y="5047951"/>
            <a:ext cx="7488832" cy="155734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Higher education begins at 18 and usually lasts three or four years.</a:t>
            </a: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Students go to universities, polytechnics or colleges of higher education</a:t>
            </a:r>
            <a:r>
              <a:rPr lang="en-US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59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5616624" cy="3516495"/>
          </a:xfrm>
        </p:spPr>
      </p:pic>
      <p:pic>
        <p:nvPicPr>
          <p:cNvPr id="7170" name="Picture 2" descr="C:\Documents and Settings\USER\Рабочий стол\london\Secondary-school-classroo-0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0739"/>
            <a:ext cx="3836074" cy="230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4514463"/>
            <a:ext cx="4776057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  Terminal </a:t>
            </a:r>
            <a:r>
              <a:rPr lang="en-US" sz="2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examinations are held at the end of autumn, spring and summer terms. Only two reexaminations are allowed</a:t>
            </a:r>
            <a:r>
              <a:rPr lang="en-US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835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USER\Рабочий стол\london\Conard vs. New Britain FTBL a39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4051952" cy="357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USER\Рабочий стол\london\2012_11_01-at-JPII-School-New-Britain-p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68960"/>
            <a:ext cx="5150346" cy="343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84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128</TotalTime>
  <Words>148</Words>
  <Application>Microsoft Office PowerPoint</Application>
  <PresentationFormat>Экран (4:3)</PresentationFormat>
  <Paragraphs>14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Углы</vt:lpstr>
      <vt:lpstr>Education in         britain</vt:lpstr>
      <vt:lpstr>Презентация PowerPoint</vt:lpstr>
      <vt:lpstr>  They attend the infant school from 5 to 7 and then  junior school until they are 11</vt:lpstr>
      <vt:lpstr>AFter six years of primary education children take exams             in core subjects and go to a secondary school.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2013-12-10T14:13:48Z</dcterms:created>
  <dcterms:modified xsi:type="dcterms:W3CDTF">2013-12-16T16:41:38Z</dcterms:modified>
</cp:coreProperties>
</file>