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2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296" r:id="rId49"/>
    <p:sldId id="297" r:id="rId50"/>
    <p:sldId id="298" r:id="rId51"/>
    <p:sldId id="299" r:id="rId52"/>
    <p:sldId id="300" r:id="rId53"/>
    <p:sldId id="310" r:id="rId54"/>
    <p:sldId id="311" r:id="rId55"/>
    <p:sldId id="312" r:id="rId56"/>
    <p:sldId id="313" r:id="rId57"/>
    <p:sldId id="314" r:id="rId58"/>
    <p:sldId id="315" r:id="rId59"/>
    <p:sldId id="317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CC"/>
    <a:srgbClr val="00CC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 varScale="1">
        <p:scale>
          <a:sx n="102" d="100"/>
          <a:sy n="10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5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38161" y="1988840"/>
            <a:ext cx="6887784" cy="313932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Інтелектуальна </a:t>
            </a:r>
          </a:p>
          <a:p>
            <a:pPr algn="ctr"/>
            <a:r>
              <a:rPr lang="uk-UA" sz="66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гра</a:t>
            </a:r>
            <a:endParaRPr lang="uk-UA" sz="6600" b="1" cap="none" spc="0" dirty="0" smtClean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algn="ctr"/>
            <a:r>
              <a:rPr lang="uk-UA" sz="6600" b="1" u="sng" dirty="0" err="1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“Всезнайки”</a:t>
            </a:r>
            <a:endParaRPr lang="ru-RU" sz="6600" b="1" u="sng" cap="none" spc="0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196752"/>
            <a:ext cx="6644050" cy="415498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Скільки розбійників </a:t>
            </a:r>
          </a:p>
          <a:p>
            <a:pPr algn="ctr"/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обдурив </a:t>
            </a:r>
          </a:p>
          <a:p>
            <a:pPr algn="ctr"/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Алі Баба?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али баба и 40 разбой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861"/>
            <a:ext cx="9144000" cy="6913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08920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C00000"/>
                </a:solidFill>
                <a:latin typeface="Constantia" pitchFamily="18" charset="0"/>
              </a:rPr>
              <a:t>Хто перший знайшов рукавичку </a:t>
            </a:r>
            <a:br>
              <a:rPr lang="uk-UA" sz="66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uk-UA" sz="6600" b="1" dirty="0" smtClean="0">
                <a:solidFill>
                  <a:srgbClr val="C00000"/>
                </a:solidFill>
                <a:latin typeface="Constantia" pitchFamily="18" charset="0"/>
              </a:rPr>
              <a:t>у казці? </a:t>
            </a:r>
            <a:endParaRPr lang="ru-RU" sz="66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40871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564904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Хто останнім бачив </a:t>
            </a:r>
            <a:br>
              <a:rPr lang="uk-UA" sz="7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</a:br>
            <a:r>
              <a:rPr lang="uk-UA" sz="72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Колобка? 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 l="24968" r="19534"/>
          <a:stretch>
            <a:fillRect/>
          </a:stretch>
        </p:blipFill>
        <p:spPr bwMode="auto">
          <a:xfrm>
            <a:off x="1979712" y="476672"/>
            <a:ext cx="5040560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/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Маленьке, сіреньке, біди наробило.</a:t>
            </a:r>
            <a:r>
              <a:rPr lang="ru-RU" sz="54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Щось золоте, кругленьке, хвостиком розбило.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Картинки по запросу курочка ря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92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6048672" cy="2583160"/>
          </a:xfrm>
        </p:spPr>
        <p:txBody>
          <a:bodyPr>
            <a:noAutofit/>
          </a:bodyPr>
          <a:lstStyle/>
          <a:p>
            <a:pPr lvl="0"/>
            <a:r>
              <a:rPr lang="uk-UA" sz="5400" b="1" dirty="0" smtClean="0">
                <a:solidFill>
                  <a:srgbClr val="7030A0"/>
                </a:solidFill>
                <a:latin typeface="Constantia" pitchFamily="18" charset="0"/>
              </a:rPr>
              <a:t>Він зі змієм став до бою – сміливо бився булавою.</a:t>
            </a:r>
            <a: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uk-UA" sz="5400" b="1" dirty="0" smtClean="0">
                <a:solidFill>
                  <a:srgbClr val="7030A0"/>
                </a:solidFill>
                <a:latin typeface="Constantia" pitchFamily="18" charset="0"/>
              </a:rPr>
              <a:t>Поміркуй ти трошки. Хто це? Хто ?</a:t>
            </a:r>
            <a:endParaRPr lang="ru-RU" sz="54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83479" y="2132856"/>
            <a:ext cx="59449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Команда </a:t>
            </a:r>
          </a:p>
          <a:p>
            <a:pPr algn="ctr"/>
            <a:r>
              <a:rPr lang="uk-UA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onstantia" pitchFamily="18" charset="0"/>
              </a:rPr>
              <a:t>“Розумники”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котигоро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442318"/>
            <a:ext cx="7300317" cy="7300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612068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/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Дівчинка маленька – </a:t>
            </a:r>
            <a:b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героїня казки. </a:t>
            </a:r>
            <a:b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Відгадайте хто я?</a:t>
            </a:r>
            <a:r>
              <a:rPr lang="ru-RU" b="1" dirty="0" smtClean="0">
                <a:solidFill>
                  <a:srgbClr val="008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Думайте, будь  ласка.</a:t>
            </a:r>
            <a:b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У квіточці я спала, </a:t>
            </a:r>
            <a:b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Умивалася росою.</a:t>
            </a:r>
            <a:r>
              <a:rPr lang="ru-RU" b="1" dirty="0" smtClean="0">
                <a:solidFill>
                  <a:srgbClr val="008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8000"/>
                </a:solidFill>
                <a:latin typeface="Constantia" pitchFamily="18" charset="0"/>
              </a:rPr>
              <a:t>Тож мене назвали… </a:t>
            </a:r>
            <a:endParaRPr lang="ru-RU" b="1" dirty="0">
              <a:solidFill>
                <a:srgbClr val="008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Росте синок, підростає і такий гарний став, що ні в казці сказати, ні пером описати. </a:t>
            </a:r>
            <a:b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От підріс він, та й каже: </a:t>
            </a:r>
            <a:b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b="1" dirty="0" err="1" smtClean="0">
                <a:solidFill>
                  <a:srgbClr val="002060"/>
                </a:solidFill>
                <a:latin typeface="Constantia" pitchFamily="18" charset="0"/>
              </a:rPr>
              <a:t>“Зроби</a:t>
            </a: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 мені, тату, золотий човник і срібне весельце, буду я рибку ловити і вас на старості </a:t>
            </a:r>
            <a:r>
              <a:rPr lang="uk-UA" b="1" dirty="0" err="1" smtClean="0">
                <a:solidFill>
                  <a:srgbClr val="002060"/>
                </a:solidFill>
                <a:latin typeface="Constantia" pitchFamily="18" charset="0"/>
              </a:rPr>
              <a:t>годувати”</a:t>
            </a: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772816"/>
            <a:ext cx="34563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васик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Телесик</a:t>
            </a:r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и по запросу українс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89040"/>
            <a:ext cx="6829425" cy="2724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01700" y="1052736"/>
            <a:ext cx="65633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Конкурс </a:t>
            </a:r>
          </a:p>
          <a:p>
            <a:pPr algn="ctr"/>
            <a:r>
              <a:rPr lang="uk-UA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“Український”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latin typeface="Constantia" pitchFamily="18" charset="0"/>
              </a:rPr>
              <a:t>У якій державі ми живемо? </a:t>
            </a:r>
            <a:endParaRPr lang="ru-RU" sz="7200" b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и по запросу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08111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FFFF00"/>
                </a:solidFill>
                <a:latin typeface="Constantia" pitchFamily="18" charset="0"/>
              </a:rPr>
              <a:t>Яке місто є столицею України? </a:t>
            </a:r>
            <a:endParaRPr lang="ru-RU" sz="7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315444"/>
            <a:ext cx="8316415" cy="45425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1772816"/>
            <a:ext cx="51125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Команда </a:t>
            </a:r>
          </a:p>
          <a:p>
            <a:pPr algn="ctr"/>
            <a:r>
              <a:rPr lang="uk-UA" sz="7200" b="1" dirty="0" err="1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rPr>
              <a:t>“Ерудити”</a:t>
            </a:r>
            <a:endParaRPr lang="ru-RU" sz="7200" b="1" cap="none" spc="0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Constantia" pitchFamily="18" charset="0"/>
            </a:endParaRPr>
          </a:p>
        </p:txBody>
      </p:sp>
      <p:pic>
        <p:nvPicPr>
          <p:cNvPr id="7" name="Рисунок 6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2533650" cy="260985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70C0"/>
                </a:solidFill>
                <a:latin typeface="Constantia" pitchFamily="18" charset="0"/>
              </a:rPr>
              <a:t>Яка найбільша річка України?</a:t>
            </a:r>
            <a:endParaRPr lang="ru-RU" sz="72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  <a:latin typeface="Constantia" pitchFamily="18" charset="0"/>
              </a:rPr>
              <a:t>Дніпро – найбільша річка України</a:t>
            </a:r>
            <a:endParaRPr lang="ru-RU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Картинки по запросу дніпр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421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412776"/>
            <a:ext cx="6120680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uk-UA" sz="6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Назвіть державні </a:t>
            </a:r>
            <a:br>
              <a:rPr lang="uk-UA" sz="6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</a:br>
            <a:r>
              <a:rPr lang="uk-UA" sz="60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символи України </a:t>
            </a:r>
            <a:endParaRPr lang="ru-RU" sz="60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 descr="Картинки по запросу українс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6829425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Як називаються гори, які є в нашій області?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4" name="Picture 2" descr="Картинки по запросу українс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6829425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Картинки по запросу гори карпа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980728"/>
            <a:ext cx="57223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КАРПАТИ</a:t>
            </a:r>
            <a:endParaRPr lang="ru-RU" sz="8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Яка найвища гора Українських Карпат?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4" name="Picture 2" descr="Картинки по запросу українс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6829425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самая высокая гора в украи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72873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99792" y="0"/>
            <a:ext cx="3744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Г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оверла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2016224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Яке місто є обласним центром Закарпатської області?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4" name="Picture 2" descr="Картинки по запросу українс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6829425" cy="27241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860032" cy="7060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Ужгород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52226" name="Picture 2" descr="Картинки по запросу уж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032448" cy="2651928"/>
          </a:xfrm>
          <a:prstGeom prst="rect">
            <a:avLst/>
          </a:prstGeom>
          <a:noFill/>
        </p:spPr>
      </p:pic>
      <p:pic>
        <p:nvPicPr>
          <p:cNvPr id="52228" name="Picture 4" descr="Картинки по запросу ужгор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186084" cy="2952328"/>
          </a:xfrm>
          <a:prstGeom prst="rect">
            <a:avLst/>
          </a:prstGeom>
          <a:noFill/>
        </p:spPr>
      </p:pic>
      <p:pic>
        <p:nvPicPr>
          <p:cNvPr id="52230" name="Picture 6" descr="Картинки по запросу ужгород достопримечатель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4176464" cy="2990850"/>
          </a:xfrm>
          <a:prstGeom prst="rect">
            <a:avLst/>
          </a:prstGeom>
          <a:noFill/>
        </p:spPr>
      </p:pic>
      <p:pic>
        <p:nvPicPr>
          <p:cNvPr id="52232" name="Picture 8" descr="Картинки по запросу ужгород достопримечательност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33056"/>
            <a:ext cx="4096455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сказочный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92242" y="2204864"/>
            <a:ext cx="6317563" cy="23083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Конкурс </a:t>
            </a:r>
          </a:p>
          <a:p>
            <a:pPr algn="ctr"/>
            <a:r>
              <a:rPr lang="uk-UA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“КАЗКОВИЙ”</a:t>
            </a:r>
            <a:endParaRPr lang="ru-RU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1700808"/>
            <a:ext cx="6034922" cy="255454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Конкурс</a:t>
            </a:r>
          </a:p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Ребусний</a:t>
            </a: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00808"/>
            <a:ext cx="6192688" cy="3456384"/>
          </a:xfrm>
        </p:spPr>
        <p:txBody>
          <a:bodyPr>
            <a:normAutofit/>
          </a:bodyPr>
          <a:lstStyle/>
          <a:p>
            <a:r>
              <a:rPr lang="ru-RU" sz="20000" b="1" dirty="0" smtClean="0">
                <a:latin typeface="Arial" pitchFamily="34" charset="0"/>
                <a:cs typeface="Arial" pitchFamily="34" charset="0"/>
              </a:rPr>
              <a:t>40а</a:t>
            </a:r>
            <a:endParaRPr lang="ru-RU" sz="20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сор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640960" cy="5877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44824"/>
            <a:ext cx="5616624" cy="3384376"/>
          </a:xfrm>
        </p:spPr>
        <p:txBody>
          <a:bodyPr>
            <a:noAutofit/>
          </a:bodyPr>
          <a:lstStyle/>
          <a:p>
            <a:r>
              <a:rPr lang="ru-RU" sz="20000" b="1" dirty="0" smtClean="0">
                <a:latin typeface="Arial" pitchFamily="34" charset="0"/>
                <a:cs typeface="Arial" pitchFamily="34" charset="0"/>
              </a:rPr>
              <a:t>7’я</a:t>
            </a:r>
            <a:endParaRPr lang="ru-RU" sz="20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52320" cy="5589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916832"/>
            <a:ext cx="5760640" cy="2952328"/>
          </a:xfrm>
        </p:spPr>
        <p:txBody>
          <a:bodyPr>
            <a:noAutofit/>
          </a:bodyPr>
          <a:lstStyle/>
          <a:p>
            <a:r>
              <a:rPr lang="ru-RU" sz="15000" b="1" dirty="0" smtClean="0">
                <a:latin typeface="Arial" pitchFamily="34" charset="0"/>
                <a:cs typeface="Arial" pitchFamily="34" charset="0"/>
              </a:rPr>
              <a:t>100вп</a:t>
            </a:r>
            <a:endParaRPr lang="ru-RU" sz="15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36912"/>
            <a:ext cx="5832648" cy="1143000"/>
          </a:xfrm>
        </p:spPr>
        <p:txBody>
          <a:bodyPr>
            <a:noAutofit/>
          </a:bodyPr>
          <a:lstStyle/>
          <a:p>
            <a:r>
              <a:rPr lang="ru-RU" sz="13000" b="1" dirty="0" smtClean="0">
                <a:latin typeface="Arial" pitchFamily="34" charset="0"/>
                <a:cs typeface="Arial" pitchFamily="34" charset="0"/>
              </a:rPr>
              <a:t>5’ниця</a:t>
            </a:r>
            <a:endParaRPr lang="ru-RU" sz="13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Картинки по запросу ребуси для учнів 1 кла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096000" cy="2657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564904"/>
            <a:ext cx="5760640" cy="11430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Конкурс </a:t>
            </a:r>
            <a:r>
              <a:rPr lang="uk-UA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“Логічний”</a:t>
            </a:r>
            <a:endParaRPr lang="ru-RU" sz="8800" dirty="0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114300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Constantia" pitchFamily="18" charset="0"/>
              </a:rPr>
              <a:t>На дубі росло 2 яблука, а на сосні 4. Скільки яблук росло на цих деревах?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0688"/>
            <a:ext cx="5548250" cy="258532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Скільки гномів </a:t>
            </a:r>
          </a:p>
          <a:p>
            <a:pPr algn="ctr"/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зустріла </a:t>
            </a:r>
          </a:p>
          <a:p>
            <a:pPr algn="ctr"/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Білосніжка?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Constantia" pitchFamily="18" charset="0"/>
            </a:endParaRPr>
          </a:p>
        </p:txBody>
      </p:sp>
      <p:pic>
        <p:nvPicPr>
          <p:cNvPr id="18434" name="Picture 2" descr="Картинки по запросу БІЛОСНІЖК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700808"/>
            <a:ext cx="2697762" cy="3727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8000"/>
                </a:solidFill>
                <a:latin typeface="Constantia" pitchFamily="18" charset="0"/>
              </a:rPr>
              <a:t>У школу йшло 5 хлопчиків, а назустріч їм  - 4 дівчинки. Скільки дітей ішло в школу ?</a:t>
            </a:r>
            <a:endParaRPr lang="ru-RU" sz="5400" b="1" dirty="0">
              <a:solidFill>
                <a:srgbClr val="008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1143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Півень, стоячи на одній нозі, важить 3 кг. Скільки він важитиме, </a:t>
            </a:r>
            <a:b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uk-UA" sz="5400" b="1" dirty="0" smtClean="0">
                <a:solidFill>
                  <a:srgbClr val="0070C0"/>
                </a:solidFill>
                <a:latin typeface="Constantia" pitchFamily="18" charset="0"/>
              </a:rPr>
              <a:t>стоячи на 2-х ногах? </a:t>
            </a:r>
            <a:endParaRPr lang="ru-RU" sz="5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132856"/>
            <a:ext cx="6912768" cy="1143000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/>
            </a:r>
            <a:b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З якої тарілки </a:t>
            </a:r>
            <a:b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не можна </a:t>
            </a:r>
            <a:b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</a:br>
            <a:r>
              <a:rPr lang="uk-UA" sz="6600" b="1" dirty="0" smtClean="0">
                <a:solidFill>
                  <a:srgbClr val="008000"/>
                </a:solidFill>
                <a:latin typeface="Constantia" pitchFamily="18" charset="0"/>
              </a:rPr>
              <a:t>наїстися? </a:t>
            </a:r>
            <a:endParaRPr lang="ru-RU" sz="6600" b="1" dirty="0">
              <a:solidFill>
                <a:srgbClr val="008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6552728" cy="279432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Arial" pitchFamily="34" charset="0"/>
              </a:rPr>
              <a:t>Конкурс </a:t>
            </a:r>
            <a:b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Arial" pitchFamily="34" charset="0"/>
              </a:rPr>
            </a:b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Arial" pitchFamily="34" charset="0"/>
              </a:rPr>
              <a:t>«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Arial" pitchFamily="34" charset="0"/>
              </a:rPr>
              <a:t>Здогадайся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Arial" pitchFamily="34" charset="0"/>
              </a:rPr>
              <a:t>!»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Картинки по запросу ЯБЛУ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3384376" cy="3312368"/>
          </a:xfrm>
          <a:prstGeom prst="rect">
            <a:avLst/>
          </a:prstGeom>
          <a:noFill/>
        </p:spPr>
      </p:pic>
      <p:pic>
        <p:nvPicPr>
          <p:cNvPr id="67588" name="Picture 4" descr="Картинки по запросу ГРУ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01509" cy="3024336"/>
          </a:xfrm>
          <a:prstGeom prst="rect">
            <a:avLst/>
          </a:prstGeom>
          <a:noFill/>
        </p:spPr>
      </p:pic>
      <p:pic>
        <p:nvPicPr>
          <p:cNvPr id="67590" name="Picture 6" descr="Картинки по запросу АПЕЛЬС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176464" cy="3268439"/>
          </a:xfrm>
          <a:prstGeom prst="rect">
            <a:avLst/>
          </a:prstGeom>
          <a:noFill/>
        </p:spPr>
      </p:pic>
      <p:pic>
        <p:nvPicPr>
          <p:cNvPr id="67592" name="Picture 8" descr="Картинки по запросу БАНА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8640"/>
            <a:ext cx="3384376" cy="30217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Картинки по запросу свійські твари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784976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и по запросу украї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403244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0" name="Picture 4" descr="Картинки по запросу українка малю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744416" cy="353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4" name="Picture 8" descr="Картинки по запросу символи україни народні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196752"/>
            <a:ext cx="1674792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6" name="Picture 10" descr="Картинки по запросу символи україни народн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6632"/>
            <a:ext cx="2913635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0668" name="Picture 12" descr="Картинки по запросу батьківщина украї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88640"/>
            <a:ext cx="3793037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6632"/>
            <a:ext cx="4130288" cy="2952328"/>
          </a:xfrm>
          <a:prstGeom prst="rect">
            <a:avLst/>
          </a:prstGeom>
          <a:noFill/>
        </p:spPr>
      </p:pic>
      <p:pic>
        <p:nvPicPr>
          <p:cNvPr id="71684" name="Picture 4" descr="Картинки по запросу фон школа до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6632"/>
            <a:ext cx="4844336" cy="2952328"/>
          </a:xfrm>
          <a:prstGeom prst="rect">
            <a:avLst/>
          </a:prstGeom>
          <a:noFill/>
        </p:spPr>
      </p:pic>
      <p:pic>
        <p:nvPicPr>
          <p:cNvPr id="7168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3672408" cy="3362238"/>
          </a:xfrm>
          <a:prstGeom prst="rect">
            <a:avLst/>
          </a:prstGeom>
          <a:noFill/>
        </p:spPr>
      </p:pic>
      <p:pic>
        <p:nvPicPr>
          <p:cNvPr id="71688" name="Picture 8" descr="Картинки по запросу extyb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3016"/>
            <a:ext cx="457200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648072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Конкурс </a:t>
            </a:r>
            <a:br>
              <a:rPr lang="ru-RU" sz="72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72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«</a:t>
            </a:r>
            <a:r>
              <a:rPr lang="ru-RU" sz="7200" b="1" dirty="0" err="1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Загадковий</a:t>
            </a:r>
            <a:r>
              <a:rPr lang="ru-RU" sz="7200" b="1" dirty="0" smtClean="0">
                <a:ln w="10541" cmpd="sng">
                  <a:solidFill>
                    <a:srgbClr val="CC00CC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»</a:t>
            </a:r>
            <a:endParaRPr lang="ru-RU" sz="7200" b="1" dirty="0">
              <a:ln w="10541" cmpd="sng">
                <a:solidFill>
                  <a:srgbClr val="CC00CC"/>
                </a:solidFill>
                <a:prstDash val="solid"/>
              </a:ln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200800" cy="1224136"/>
          </a:xfrm>
        </p:spPr>
        <p:txBody>
          <a:bodyPr>
            <a:noAutofit/>
          </a:bodyPr>
          <a:lstStyle/>
          <a:p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Нагородження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переможц</a:t>
            </a:r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і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Constantia" pitchFamily="18" charset="0"/>
              </a:rPr>
              <a:t>в</a:t>
            </a:r>
            <a:endParaRPr lang="ru-RU" sz="7200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7" name="Рисунок 6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0350" y="0"/>
            <a:ext cx="2533650" cy="2609850"/>
          </a:xfrm>
          <a:prstGeom prst="rect">
            <a:avLst/>
          </a:prstGeom>
        </p:spPr>
      </p:pic>
      <p:pic>
        <p:nvPicPr>
          <p:cNvPr id="72706" name="Picture 2" descr="Картинки по запросу спортивная медаль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653136"/>
            <a:ext cx="2505075" cy="2505076"/>
          </a:xfrm>
          <a:prstGeom prst="rect">
            <a:avLst/>
          </a:prstGeom>
          <a:noFill/>
        </p:spPr>
      </p:pic>
      <p:pic>
        <p:nvPicPr>
          <p:cNvPr id="72708" name="Picture 4" descr="Картинки по запросу медаль 1 место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691"/>
            <a:ext cx="1512168" cy="2091309"/>
          </a:xfrm>
          <a:prstGeom prst="rect">
            <a:avLst/>
          </a:prstGeom>
          <a:noFill/>
        </p:spPr>
      </p:pic>
      <p:pic>
        <p:nvPicPr>
          <p:cNvPr id="72710" name="Picture 6" descr="Картинки по запросу кубок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509120"/>
            <a:ext cx="2092040" cy="2231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2420888"/>
            <a:ext cx="6200032" cy="175432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200" b="1" dirty="0" smtClean="0">
                <a:solidFill>
                  <a:srgbClr val="00B050"/>
                </a:solidFill>
                <a:latin typeface="Constantia" pitchFamily="18" charset="0"/>
              </a:rPr>
              <a:t>Скільки поросят </a:t>
            </a:r>
          </a:p>
          <a:p>
            <a:pPr algn="ctr"/>
            <a:r>
              <a:rPr lang="uk-UA" sz="5200" b="1" dirty="0" smtClean="0">
                <a:solidFill>
                  <a:srgbClr val="00B050"/>
                </a:solidFill>
                <a:latin typeface="Constantia" pitchFamily="18" charset="0"/>
              </a:rPr>
              <a:t>тікало від вовка? </a:t>
            </a:r>
            <a:endParaRPr lang="ru-RU" sz="5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132856"/>
            <a:ext cx="7247369" cy="23083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onstantia" pitchFamily="18" charset="0"/>
              </a:rPr>
              <a:t>Скільки козенят </a:t>
            </a:r>
          </a:p>
          <a:p>
            <a:pPr algn="ctr"/>
            <a:r>
              <a:rPr lang="uk-UA" sz="72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Constantia" pitchFamily="18" charset="0"/>
              </a:rPr>
              <a:t>з’їв вовк?</a:t>
            </a:r>
            <a:endParaRPr lang="ru-RU" sz="7200" b="1" cap="none" spc="0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Constanti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214</Words>
  <Application>Microsoft Office PowerPoint</Application>
  <PresentationFormat>Экран (4:3)</PresentationFormat>
  <Paragraphs>54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Хто перший знайшов рукавичку  у казці? </vt:lpstr>
      <vt:lpstr>Слайд 14</vt:lpstr>
      <vt:lpstr>Хто останнім бачив  Колобка? </vt:lpstr>
      <vt:lpstr>Слайд 16</vt:lpstr>
      <vt:lpstr>Маленьке, сіреньке, біди наробило. Щось золоте, кругленьке, хвостиком розбило.</vt:lpstr>
      <vt:lpstr>Слайд 18</vt:lpstr>
      <vt:lpstr>Він зі змієм став до бою – сміливо бився булавою. Поміркуй ти трошки. Хто це? Хто ?</vt:lpstr>
      <vt:lpstr>Слайд 20</vt:lpstr>
      <vt:lpstr>Дівчинка маленька –  героїня казки.  Відгадайте хто я? Думайте, будь  ласка. У квіточці я спала,  Умивалася росою. Тож мене назвали… </vt:lpstr>
      <vt:lpstr>Слайд 22</vt:lpstr>
      <vt:lpstr>Росте синок, підростає і такий гарний став, що ні в казці сказати, ні пером описати.  От підріс він, та й каже:  “Зроби мені, тату, золотий човник і срібне весельце, буду я рибку ловити і вас на старості годувати”. </vt:lpstr>
      <vt:lpstr>Слайд 24</vt:lpstr>
      <vt:lpstr>Слайд 25</vt:lpstr>
      <vt:lpstr>У якій державі ми живемо? </vt:lpstr>
      <vt:lpstr>Слайд 27</vt:lpstr>
      <vt:lpstr>Яке місто є столицею України? </vt:lpstr>
      <vt:lpstr>Слайд 29</vt:lpstr>
      <vt:lpstr>Яка найбільша річка України?</vt:lpstr>
      <vt:lpstr>Дніпро – найбільша річка України</vt:lpstr>
      <vt:lpstr>Назвіть державні  символи України </vt:lpstr>
      <vt:lpstr>Слайд 33</vt:lpstr>
      <vt:lpstr>Як називаються гори, які є в нашій області?</vt:lpstr>
      <vt:lpstr>Слайд 35</vt:lpstr>
      <vt:lpstr>Яка найвища гора Українських Карпат?</vt:lpstr>
      <vt:lpstr>Слайд 37</vt:lpstr>
      <vt:lpstr>Яке місто є обласним центром Закарпатської області? </vt:lpstr>
      <vt:lpstr>Ужгород</vt:lpstr>
      <vt:lpstr>Слайд 40</vt:lpstr>
      <vt:lpstr>40а</vt:lpstr>
      <vt:lpstr>Слайд 42</vt:lpstr>
      <vt:lpstr>7’я</vt:lpstr>
      <vt:lpstr>Слайд 44</vt:lpstr>
      <vt:lpstr>100вп</vt:lpstr>
      <vt:lpstr>5’ниця</vt:lpstr>
      <vt:lpstr>Слайд 47</vt:lpstr>
      <vt:lpstr>Конкурс “Логічний”</vt:lpstr>
      <vt:lpstr>На дубі росло 2 яблука, а на сосні 4. Скільки яблук росло на цих деревах? </vt:lpstr>
      <vt:lpstr>У школу йшло 5 хлопчиків, а назустріч їм  - 4 дівчинки. Скільки дітей ішло в школу ?</vt:lpstr>
      <vt:lpstr>Півень, стоячи на одній нозі, важить 3 кг. Скільки він важитиме,  стоячи на 2-х ногах? </vt:lpstr>
      <vt:lpstr> З якої тарілки  не можна  наїстися? </vt:lpstr>
      <vt:lpstr>Конкурс  «Здогадайся!»</vt:lpstr>
      <vt:lpstr>Слайд 54</vt:lpstr>
      <vt:lpstr>Слайд 55</vt:lpstr>
      <vt:lpstr>Слайд 56</vt:lpstr>
      <vt:lpstr>Слайд 57</vt:lpstr>
      <vt:lpstr>Конкурс  «Загадковий»</vt:lpstr>
      <vt:lpstr>Нагородження переможців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RePack by SPecialiST</cp:lastModifiedBy>
  <cp:revision>55</cp:revision>
  <dcterms:created xsi:type="dcterms:W3CDTF">2017-02-18T15:23:08Z</dcterms:created>
  <dcterms:modified xsi:type="dcterms:W3CDTF">2017-02-19T18:37:40Z</dcterms:modified>
</cp:coreProperties>
</file>