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0" r:id="rId2"/>
    <p:sldId id="257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9" r:id="rId11"/>
    <p:sldId id="272" r:id="rId12"/>
    <p:sldId id="273" r:id="rId13"/>
    <p:sldId id="268" r:id="rId14"/>
    <p:sldId id="274" r:id="rId15"/>
    <p:sldId id="275" r:id="rId16"/>
    <p:sldId id="276" r:id="rId17"/>
    <p:sldId id="270" r:id="rId18"/>
    <p:sldId id="271" r:id="rId19"/>
    <p:sldId id="277" r:id="rId20"/>
    <p:sldId id="278" r:id="rId21"/>
    <p:sldId id="279" r:id="rId22"/>
    <p:sldId id="281" r:id="rId23"/>
    <p:sldId id="280" r:id="rId24"/>
    <p:sldId id="282" r:id="rId25"/>
    <p:sldId id="284" r:id="rId26"/>
    <p:sldId id="283" r:id="rId27"/>
    <p:sldId id="288" r:id="rId28"/>
    <p:sldId id="286" r:id="rId29"/>
    <p:sldId id="287" r:id="rId30"/>
    <p:sldId id="291" r:id="rId31"/>
    <p:sldId id="292" r:id="rId32"/>
    <p:sldId id="285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DB0DB-AC37-4705-800A-CF2B76574267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F1BB1-B4F6-4661-8322-C7C2509B0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F1BB1-B4F6-4661-8322-C7C2509B083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F1BB1-B4F6-4661-8322-C7C2509B083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prezi.ru/" TargetMode="External"/><Relationship Id="rId2" Type="http://schemas.openxmlformats.org/officeDocument/2006/relationships/hyperlink" Target="https://te-st.ru/entries/prezi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rezi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iksike.net.ua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biledevic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18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1214422"/>
            <a:ext cx="8171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ТЕХНІЧНИЙ СУПРОВІД МЕДІАПРОСТОРУ</a:t>
            </a:r>
          </a:p>
          <a:p>
            <a:pPr algn="ctr"/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ВИКЛАДАННЯ </a:t>
            </a: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МАТЕМАТИКИ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5072896"/>
            <a:ext cx="62327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uk-UA" sz="2200" b="1" i="1" dirty="0" err="1" smtClean="0">
                <a:solidFill>
                  <a:schemeClr val="tx2">
                    <a:lumMod val="50000"/>
                  </a:schemeClr>
                </a:solidFill>
              </a:rPr>
              <a:t>ілочкіна</a:t>
            </a:r>
            <a:r>
              <a:rPr lang="uk-UA" sz="2200" b="1" i="1" dirty="0" smtClean="0">
                <a:solidFill>
                  <a:schemeClr val="tx2">
                    <a:lumMod val="50000"/>
                  </a:schemeClr>
                </a:solidFill>
              </a:rPr>
              <a:t>  Лілія Володимирівна</a:t>
            </a:r>
          </a:p>
          <a:p>
            <a:pPr algn="ctr"/>
            <a:r>
              <a:rPr lang="uk-UA" sz="2200" b="1" i="1" dirty="0" smtClean="0">
                <a:solidFill>
                  <a:schemeClr val="tx2">
                    <a:lumMod val="50000"/>
                  </a:schemeClr>
                </a:solidFill>
              </a:rPr>
              <a:t>/ спеціаліст вищої категорії, звання </a:t>
            </a:r>
            <a:r>
              <a:rPr lang="uk-UA" sz="2200" b="1" i="1" dirty="0" err="1" smtClean="0">
                <a:solidFill>
                  <a:schemeClr val="tx2">
                    <a:lumMod val="50000"/>
                  </a:schemeClr>
                </a:solidFill>
              </a:rPr>
              <a:t>“старший</a:t>
            </a:r>
            <a:r>
              <a:rPr lang="uk-UA" sz="22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200" b="1" i="1" dirty="0" err="1" smtClean="0">
                <a:solidFill>
                  <a:schemeClr val="tx2">
                    <a:lumMod val="50000"/>
                  </a:schemeClr>
                </a:solidFill>
              </a:rPr>
              <a:t>викладач”</a:t>
            </a:r>
            <a:r>
              <a:rPr lang="uk-UA" sz="2200" b="1" i="1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</a:p>
          <a:p>
            <a:pPr algn="ctr"/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</a:rPr>
              <a:t>ДНЗ «</a:t>
            </a:r>
            <a:r>
              <a:rPr lang="ru-RU" sz="2200" b="1" i="1" dirty="0" err="1" smtClean="0">
                <a:solidFill>
                  <a:schemeClr val="tx2">
                    <a:lumMod val="50000"/>
                  </a:schemeClr>
                </a:solidFill>
              </a:rPr>
              <a:t>Запорізьке</a:t>
            </a: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tx2">
                    <a:lumMod val="50000"/>
                  </a:schemeClr>
                </a:solidFill>
              </a:rPr>
              <a:t>вище</a:t>
            </a: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tx2">
                    <a:lumMod val="50000"/>
                  </a:schemeClr>
                </a:solidFill>
              </a:rPr>
              <a:t>професійне</a:t>
            </a: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</a:rPr>
              <a:t> училище «</a:t>
            </a:r>
            <a:r>
              <a:rPr lang="ru-RU" sz="2200" b="1" i="1" dirty="0" err="1" smtClean="0">
                <a:solidFill>
                  <a:schemeClr val="tx2">
                    <a:lumMod val="50000"/>
                  </a:schemeClr>
                </a:solidFill>
              </a:rPr>
              <a:t>Моторобудівник</a:t>
            </a: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sz="2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 descr="webina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214950"/>
            <a:ext cx="2428860" cy="1365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ВАО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357430"/>
            <a:ext cx="8494784" cy="4286256"/>
          </a:xfrm>
          <a:prstGeom prst="rect">
            <a:avLst/>
          </a:prstGeom>
        </p:spPr>
      </p:pic>
      <p:pic>
        <p:nvPicPr>
          <p:cNvPr id="4" name="Рисунок 3" descr="оот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571480"/>
            <a:ext cx="5214974" cy="20717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7422" y="1214422"/>
            <a:ext cx="41724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onlinetestpad.com</a:t>
            </a:r>
            <a:endParaRPr lang="ru-RU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42910" y="500042"/>
            <a:ext cx="745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400" b="1" u="sng" dirty="0" smtClean="0">
                <a:solidFill>
                  <a:srgbClr val="C00000"/>
                </a:solidFill>
              </a:rPr>
              <a:t>ОНЛАЙНОВИЙ РЕДАКТОР ТЕСТІВ ТА ОПИТУВАЛЬНИК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о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0"/>
            <a:ext cx="5214974" cy="2071702"/>
          </a:xfrm>
          <a:prstGeom prst="rect">
            <a:avLst/>
          </a:prstGeom>
        </p:spPr>
      </p:pic>
      <p:pic>
        <p:nvPicPr>
          <p:cNvPr id="3" name="Рисунок 2" descr="АО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724813"/>
            <a:ext cx="8215370" cy="49188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71802" y="785794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onlinetestpad.com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НШП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8429684" cy="3453931"/>
          </a:xfrm>
          <a:prstGeom prst="rect">
            <a:avLst/>
          </a:prstGeom>
        </p:spPr>
      </p:pic>
      <p:pic>
        <p:nvPicPr>
          <p:cNvPr id="4" name="Рисунок 3" descr="ОР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822259"/>
            <a:ext cx="8358246" cy="3035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о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40" y="928670"/>
            <a:ext cx="5000660" cy="1500174"/>
          </a:xfrm>
          <a:prstGeom prst="rect">
            <a:avLst/>
          </a:prstGeom>
        </p:spPr>
      </p:pic>
      <p:pic>
        <p:nvPicPr>
          <p:cNvPr id="6" name="Рисунок 5" descr="prezi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643182"/>
            <a:ext cx="2721448" cy="12858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3570" y="1428736"/>
            <a:ext cx="2054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prezi.com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285728"/>
            <a:ext cx="5858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400" b="1" u="sng" dirty="0" smtClean="0">
                <a:solidFill>
                  <a:srgbClr val="C00000"/>
                </a:solidFill>
              </a:rPr>
              <a:t>ОНЛАЙНОВИЙ  РЕДАКТОР  ПРЕЗЕНТАЦІЙ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3000372"/>
            <a:ext cx="55721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хмарний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зас</a:t>
            </a:r>
            <a:r>
              <a:rPr lang="uk-UA" sz="2800" b="1" dirty="0" err="1" smtClean="0">
                <a:solidFill>
                  <a:schemeClr val="tx2">
                    <a:lumMod val="50000"/>
                  </a:schemeClr>
                </a:solidFill>
              </a:rPr>
              <a:t>іб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 створення </a:t>
            </a:r>
          </a:p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 інтерактивних мультимедійних </a:t>
            </a:r>
          </a:p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презентацій з нелінійною структурою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642918"/>
            <a:ext cx="3697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Корисні посилання: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643050"/>
            <a:ext cx="789511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hlinkClick r:id="rId2"/>
              </a:rPr>
              <a:t>https://te-st.ru/entries/prezi/</a:t>
            </a:r>
            <a:r>
              <a:rPr lang="uk-UA" sz="2800" b="1" dirty="0" smtClean="0"/>
              <a:t> - </a:t>
            </a:r>
            <a:r>
              <a:rPr lang="ru-RU" sz="2400" b="1" dirty="0" smtClean="0"/>
              <a:t>«</a:t>
            </a:r>
            <a:r>
              <a:rPr lang="ru-RU" sz="2400" b="1" dirty="0" err="1" smtClean="0"/>
              <a:t>Prezi</a:t>
            </a:r>
            <a:r>
              <a:rPr lang="ru-RU" sz="2400" b="1" dirty="0" smtClean="0"/>
              <a:t>» — бесплатная </a:t>
            </a:r>
          </a:p>
          <a:p>
            <a:r>
              <a:rPr lang="ru-RU" sz="2400" b="1" dirty="0" smtClean="0"/>
              <a:t>альтернатива  </a:t>
            </a:r>
            <a:r>
              <a:rPr lang="ru-RU" sz="2400" b="1" dirty="0" err="1" smtClean="0"/>
              <a:t>PowerPoint</a:t>
            </a:r>
            <a:r>
              <a:rPr lang="ru-RU" sz="2400" b="1" dirty="0" smtClean="0"/>
              <a:t>  для создания презентаций </a:t>
            </a:r>
          </a:p>
          <a:p>
            <a:r>
              <a:rPr lang="ru-RU" sz="2400" b="1" dirty="0" smtClean="0"/>
              <a:t>/ </a:t>
            </a:r>
            <a:r>
              <a:rPr lang="ru-RU" sz="2400" b="1" dirty="0" err="1" smtClean="0"/>
              <a:t>видеоинструкция</a:t>
            </a:r>
            <a:r>
              <a:rPr lang="ru-RU" sz="2400" b="1" dirty="0" smtClean="0"/>
              <a:t>/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3357562"/>
            <a:ext cx="4351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hlinkClick r:id="rId3"/>
              </a:rPr>
              <a:t>http://oprezi.ru/</a:t>
            </a:r>
            <a:r>
              <a:rPr lang="uk-UA" sz="2800" b="1" dirty="0" smtClean="0"/>
              <a:t> </a:t>
            </a:r>
            <a:r>
              <a:rPr lang="uk-UA" dirty="0" smtClean="0"/>
              <a:t>- 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Все о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Prezi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572008"/>
            <a:ext cx="4246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hlinkClick r:id="rId4"/>
              </a:rPr>
              <a:t>http://prezi-narusskom.ru</a:t>
            </a:r>
            <a:r>
              <a:rPr lang="en-US" b="1" dirty="0" smtClean="0">
                <a:hlinkClick r:id="rId4"/>
              </a:rPr>
              <a:t>/</a:t>
            </a:r>
            <a:r>
              <a:rPr lang="uk-UA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5414746"/>
          </a:xfrm>
          <a:prstGeom prst="rect">
            <a:avLst/>
          </a:prstGeom>
        </p:spPr>
      </p:pic>
      <p:pic>
        <p:nvPicPr>
          <p:cNvPr id="3" name="Рисунок 2" descr="prezi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721448" cy="1285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4678" y="214290"/>
            <a:ext cx="185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400" b="1" dirty="0" err="1" smtClean="0">
                <a:solidFill>
                  <a:srgbClr val="FF0000"/>
                </a:solidFill>
              </a:rPr>
              <a:t>інтерактив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785794"/>
            <a:ext cx="1693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FF0000"/>
                </a:solidFill>
              </a:rPr>
              <a:t>динаміка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428604"/>
            <a:ext cx="267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FF0000"/>
                </a:solidFill>
              </a:rPr>
              <a:t>візуальні ефекти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rezi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21448" cy="1285884"/>
          </a:xfrm>
          <a:prstGeom prst="rect">
            <a:avLst/>
          </a:prstGeom>
        </p:spPr>
      </p:pic>
      <p:pic>
        <p:nvPicPr>
          <p:cNvPr id="4" name="Рисунок 3" descr="орп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9143999" cy="5040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НШ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1214398"/>
            <a:ext cx="5214942" cy="5643602"/>
          </a:xfrm>
          <a:prstGeom prst="rect">
            <a:avLst/>
          </a:prstGeom>
        </p:spPr>
      </p:pic>
      <p:pic>
        <p:nvPicPr>
          <p:cNvPr id="7" name="Рисунок 6" descr="РПГ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13598"/>
            <a:ext cx="3916878" cy="32444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7276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uk-UA" sz="2400" b="1" u="sng" dirty="0" smtClean="0">
                <a:solidFill>
                  <a:srgbClr val="C00000"/>
                </a:solidFill>
              </a:rPr>
              <a:t>РЕСУРС ДЛЯ СТВОРЕННЯ НАВЧАЛЬНИХ МАТЕРІАЛІВ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ПВГЕ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8604"/>
            <a:ext cx="4115223" cy="3620605"/>
          </a:xfrm>
          <a:prstGeom prst="rect">
            <a:avLst/>
          </a:prstGeom>
        </p:spPr>
      </p:pic>
      <p:pic>
        <p:nvPicPr>
          <p:cNvPr id="5" name="Рисунок 4" descr="small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3826" y="0"/>
            <a:ext cx="1500174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о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785794"/>
            <a:ext cx="4714876" cy="1562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20" y="285728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3600" b="1" u="sng" dirty="0" smtClean="0">
                <a:solidFill>
                  <a:srgbClr val="C00000"/>
                </a:solidFill>
              </a:rPr>
              <a:t>Освітні  </a:t>
            </a:r>
            <a:r>
              <a:rPr lang="uk-UA" sz="3600" b="1" u="sng" dirty="0" err="1" smtClean="0">
                <a:solidFill>
                  <a:srgbClr val="C00000"/>
                </a:solidFill>
              </a:rPr>
              <a:t>онлайн</a:t>
            </a:r>
            <a:r>
              <a:rPr lang="uk-UA" sz="3600" b="1" u="sng" dirty="0" smtClean="0">
                <a:solidFill>
                  <a:srgbClr val="C00000"/>
                </a:solidFill>
              </a:rPr>
              <a:t> середовища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628" y="1214422"/>
            <a:ext cx="3714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hlinkClick r:id="rId3"/>
              </a:rPr>
              <a:t>http://miksike.net.ua/</a:t>
            </a:r>
            <a:endParaRPr lang="ru-RU" sz="2800" b="1" dirty="0"/>
          </a:p>
        </p:txBody>
      </p:sp>
      <p:pic>
        <p:nvPicPr>
          <p:cNvPr id="4" name="Рисунок 3" descr="lefo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071678"/>
            <a:ext cx="3429024" cy="1071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42" y="3571876"/>
            <a:ext cx="56436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 Освітня платформа, де проводяться навчальні змагання. </a:t>
            </a:r>
            <a:r>
              <a:rPr lang="uk-UA" sz="2800" b="1" dirty="0" smtClean="0">
                <a:solidFill>
                  <a:srgbClr val="FF0000"/>
                </a:solidFill>
              </a:rPr>
              <a:t>ПРАНГЛІМІНЕ</a:t>
            </a:r>
            <a:r>
              <a:rPr lang="uk-UA" sz="2800" b="1" dirty="0" smtClean="0">
                <a:solidFill>
                  <a:srgbClr val="002060"/>
                </a:solidFill>
              </a:rPr>
              <a:t>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– змагання з усного рахунку в режимі </a:t>
            </a:r>
            <a:r>
              <a:rPr lang="uk-UA" sz="2800" b="1" dirty="0" err="1" smtClean="0">
                <a:solidFill>
                  <a:schemeClr val="tx2">
                    <a:lumMod val="50000"/>
                  </a:schemeClr>
                </a:solidFill>
              </a:rPr>
              <a:t>онлайн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algn="ctr"/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fo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76" y="0"/>
            <a:ext cx="3429024" cy="1071570"/>
          </a:xfrm>
          <a:prstGeom prst="rect">
            <a:avLst/>
          </a:prstGeom>
        </p:spPr>
      </p:pic>
      <p:pic>
        <p:nvPicPr>
          <p:cNvPr id="2" name="Рисунок 1" descr="ло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1572"/>
            <a:ext cx="9144000" cy="5876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928670"/>
            <a:ext cx="8372476" cy="171451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 Black" pitchFamily="34" charset="0"/>
              </a:rPr>
              <a:t/>
            </a:r>
            <a:br>
              <a:rPr lang="en-US" sz="3600" b="1" dirty="0" smtClean="0">
                <a:latin typeface="Arial Black" pitchFamily="34" charset="0"/>
              </a:rPr>
            </a:b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Якщо вас немає в </a:t>
            </a:r>
            <a:r>
              <a:rPr lang="uk-UA" sz="3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інтернеті</a:t>
            </a: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– вас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не існує.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3571876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i="1" dirty="0" smtClean="0">
                <a:solidFill>
                  <a:schemeClr val="tx2">
                    <a:lumMod val="50000"/>
                  </a:schemeClr>
                </a:solidFill>
              </a:rPr>
              <a:t>Білл Гейтс, засновник </a:t>
            </a:r>
            <a:r>
              <a:rPr lang="uk-UA" sz="2800" b="1" i="1" dirty="0" err="1" smtClean="0">
                <a:solidFill>
                  <a:schemeClr val="tx2">
                    <a:lumMod val="50000"/>
                  </a:schemeClr>
                </a:solidFill>
              </a:rPr>
              <a:t>компании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Brush Script MT" pitchFamily="66" charset="0"/>
              </a:rPr>
              <a:t>Microsoft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874a7d11411489c6dd78d84bc526d25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4286256"/>
            <a:ext cx="3000376" cy="2125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о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137765" cy="22145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57224" y="714356"/>
            <a:ext cx="350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www.3dg.com.ua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1357298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Бібліотека інтерактивних 3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 моделей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9077"/>
            <a:ext cx="9144000" cy="4778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285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www.3dg.com.ua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 descr="тпсн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1647"/>
            <a:ext cx="9144000" cy="6006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рап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0"/>
            <a:ext cx="8001024" cy="69079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6334780"/>
            <a:ext cx="285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www.3dg.com.ua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псп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1578"/>
            <a:ext cx="9144000" cy="5486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3178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www.3dg.com.ua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о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0"/>
            <a:ext cx="3643338" cy="1562100"/>
          </a:xfrm>
          <a:prstGeom prst="rect">
            <a:avLst/>
          </a:prstGeom>
        </p:spPr>
      </p:pic>
      <p:pic>
        <p:nvPicPr>
          <p:cNvPr id="3" name="Рисунок 2" descr="поп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4925"/>
            <a:ext cx="9144000" cy="5553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00364" y="428604"/>
            <a:ext cx="3113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u="sng" dirty="0" smtClean="0">
                <a:solidFill>
                  <a:schemeClr val="tx2">
                    <a:lumMod val="50000"/>
                  </a:schemeClr>
                </a:solidFill>
              </a:rPr>
              <a:t>www.geogebra.org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285992"/>
            <a:ext cx="2071702" cy="14156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7422" y="1714488"/>
            <a:ext cx="6338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Зручний та інтуїтивно зрозумілий інтерфейс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1000108"/>
            <a:ext cx="5616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Безкоштовна математична програма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5728"/>
            <a:ext cx="923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Новітній сучасний засіб інформаційно-комунікаційних технологій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3857628"/>
            <a:ext cx="7329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В основі створення програми - візуалізація </a:t>
            </a:r>
            <a:r>
              <a:rPr lang="uk-UA" sz="2400" b="1" dirty="0" err="1" smtClean="0">
                <a:solidFill>
                  <a:schemeClr val="tx2">
                    <a:lumMod val="50000"/>
                  </a:schemeClr>
                </a:solidFill>
              </a:rPr>
              <a:t>зв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’</a:t>
            </a:r>
            <a:r>
              <a:rPr lang="uk-UA" sz="2400" b="1" dirty="0" err="1" smtClean="0">
                <a:solidFill>
                  <a:schemeClr val="tx2">
                    <a:lumMod val="50000"/>
                  </a:schemeClr>
                </a:solidFill>
              </a:rPr>
              <a:t>язків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між алгеброю та геометрією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5000636"/>
            <a:ext cx="5860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Створені в програмі інтерактивні роботи</a:t>
            </a:r>
          </a:p>
          <a:p>
            <a:pPr algn="ctr"/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 можливо зберігати у вигляді </a:t>
            </a:r>
          </a:p>
          <a:p>
            <a:pPr algn="ctr"/>
            <a:r>
              <a:rPr lang="uk-UA" sz="2400" b="1" dirty="0" err="1" smtClean="0">
                <a:solidFill>
                  <a:schemeClr val="tx2">
                    <a:lumMod val="50000"/>
                  </a:schemeClr>
                </a:solidFill>
              </a:rPr>
              <a:t>аплетів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 і розміщувати на сайтах і </a:t>
            </a:r>
            <a:r>
              <a:rPr lang="uk-UA" sz="2400" b="1" dirty="0" err="1" smtClean="0">
                <a:solidFill>
                  <a:schemeClr val="tx2">
                    <a:lumMod val="50000"/>
                  </a:schemeClr>
                </a:solidFill>
              </a:rPr>
              <a:t>блогах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Блок-схема: процесс 20"/>
          <p:cNvSpPr/>
          <p:nvPr/>
        </p:nvSpPr>
        <p:spPr>
          <a:xfrm>
            <a:off x="714348" y="5572140"/>
            <a:ext cx="7786742" cy="78581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3714744" y="3643314"/>
            <a:ext cx="4857784" cy="164307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3786182" y="1500174"/>
            <a:ext cx="4786346" cy="17859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928662" y="214290"/>
            <a:ext cx="7643866" cy="9286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/>
          </a:p>
        </p:txBody>
      </p:sp>
      <p:pic>
        <p:nvPicPr>
          <p:cNvPr id="2" name="Рисунок 1" descr="1400922184_yohr4kq9dzxydg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364"/>
            <a:ext cx="2286006" cy="220980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57620" y="164305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Канал </a:t>
            </a:r>
            <a:r>
              <a:rPr lang="uk-UA" sz="2800" b="1" dirty="0" err="1" smtClean="0">
                <a:solidFill>
                  <a:schemeClr val="tx2">
                    <a:lumMod val="50000"/>
                  </a:schemeClr>
                </a:solidFill>
              </a:rPr>
              <a:t>GeoGebra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uk-UA" sz="2800" b="1" dirty="0" err="1" smtClean="0">
                <a:solidFill>
                  <a:schemeClr val="tx2">
                    <a:lumMod val="50000"/>
                  </a:schemeClr>
                </a:solidFill>
              </a:rPr>
              <a:t>YouTube</a:t>
            </a:r>
            <a:endParaRPr lang="uk-UA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000" b="1" u="sng" dirty="0" smtClean="0">
                <a:solidFill>
                  <a:schemeClr val="bg2"/>
                </a:solidFill>
              </a:rPr>
              <a:t>https://www.youtube.com/results?search_query=GeoGebra&amp;search_type=&amp;aq=f</a:t>
            </a:r>
            <a:endParaRPr lang="ru-RU" sz="2000" b="1" u="sng" dirty="0" smtClean="0">
              <a:solidFill>
                <a:schemeClr val="bg2"/>
              </a:solidFill>
            </a:endParaRPr>
          </a:p>
        </p:txBody>
      </p:sp>
      <p:pic>
        <p:nvPicPr>
          <p:cNvPr id="11" name="Рисунок 10" descr="__20160320_10053678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458879">
            <a:off x="790789" y="1353132"/>
            <a:ext cx="1356429" cy="453770"/>
          </a:xfrm>
          <a:prstGeom prst="rect">
            <a:avLst/>
          </a:prstGeom>
        </p:spPr>
      </p:pic>
      <p:pic>
        <p:nvPicPr>
          <p:cNvPr id="12" name="Рисунок 11" descr="__20160320_10053678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49064">
            <a:off x="885829" y="4560986"/>
            <a:ext cx="1356429" cy="453770"/>
          </a:xfrm>
          <a:prstGeom prst="rect">
            <a:avLst/>
          </a:prstGeom>
        </p:spPr>
      </p:pic>
      <p:pic>
        <p:nvPicPr>
          <p:cNvPr id="13" name="Рисунок 12" descr="__20160320_10053678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11439">
            <a:off x="2035947" y="3808063"/>
            <a:ext cx="1356429" cy="453770"/>
          </a:xfrm>
          <a:prstGeom prst="rect">
            <a:avLst/>
          </a:prstGeom>
        </p:spPr>
      </p:pic>
      <p:pic>
        <p:nvPicPr>
          <p:cNvPr id="14" name="Рисунок 13" descr="__20160320_10053678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57168">
            <a:off x="2095196" y="2014045"/>
            <a:ext cx="1356429" cy="45377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786182" y="3714752"/>
            <a:ext cx="44291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Центр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GeoGebra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 "Інститут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GeoGebra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 Чернігів, Україна" </a:t>
            </a:r>
            <a:r>
              <a:rPr lang="ru-RU" sz="2000" b="1" u="sng" dirty="0" err="1" smtClean="0">
                <a:solidFill>
                  <a:schemeClr val="bg2"/>
                </a:solidFill>
              </a:rPr>
              <a:t>https</a:t>
            </a:r>
            <a:r>
              <a:rPr lang="uk-UA" sz="2000" b="1" u="sng" dirty="0" smtClean="0">
                <a:solidFill>
                  <a:schemeClr val="bg2"/>
                </a:solidFill>
              </a:rPr>
              <a:t>://</a:t>
            </a:r>
            <a:r>
              <a:rPr lang="ru-RU" sz="2000" b="1" u="sng" dirty="0" err="1" smtClean="0">
                <a:solidFill>
                  <a:schemeClr val="bg2"/>
                </a:solidFill>
              </a:rPr>
              <a:t>sites</a:t>
            </a:r>
            <a:r>
              <a:rPr lang="uk-UA" sz="2000" b="1" u="sng" dirty="0" smtClean="0">
                <a:solidFill>
                  <a:schemeClr val="bg2"/>
                </a:solidFill>
              </a:rPr>
              <a:t>.</a:t>
            </a:r>
            <a:r>
              <a:rPr lang="ru-RU" sz="2000" b="1" u="sng" dirty="0" err="1" smtClean="0">
                <a:solidFill>
                  <a:schemeClr val="bg2"/>
                </a:solidFill>
              </a:rPr>
              <a:t>google</a:t>
            </a:r>
            <a:r>
              <a:rPr lang="uk-UA" sz="2000" b="1" u="sng" dirty="0" smtClean="0">
                <a:solidFill>
                  <a:schemeClr val="bg2"/>
                </a:solidFill>
              </a:rPr>
              <a:t>.</a:t>
            </a:r>
            <a:r>
              <a:rPr lang="ru-RU" sz="2000" b="1" u="sng" dirty="0" err="1" smtClean="0">
                <a:solidFill>
                  <a:schemeClr val="bg2"/>
                </a:solidFill>
              </a:rPr>
              <a:t>com</a:t>
            </a:r>
            <a:r>
              <a:rPr lang="uk-UA" sz="2000" b="1" u="sng" dirty="0" smtClean="0">
                <a:solidFill>
                  <a:schemeClr val="bg2"/>
                </a:solidFill>
              </a:rPr>
              <a:t>/</a:t>
            </a:r>
            <a:r>
              <a:rPr lang="ru-RU" sz="2000" b="1" u="sng" dirty="0" err="1" smtClean="0">
                <a:solidFill>
                  <a:schemeClr val="bg2"/>
                </a:solidFill>
              </a:rPr>
              <a:t>site</a:t>
            </a:r>
            <a:r>
              <a:rPr lang="uk-UA" sz="2000" b="1" u="sng" dirty="0" smtClean="0">
                <a:solidFill>
                  <a:schemeClr val="bg2"/>
                </a:solidFill>
              </a:rPr>
              <a:t>/</a:t>
            </a:r>
            <a:r>
              <a:rPr lang="ru-RU" sz="2000" b="1" u="sng" dirty="0" err="1" smtClean="0">
                <a:solidFill>
                  <a:schemeClr val="bg2"/>
                </a:solidFill>
              </a:rPr>
              <a:t>geogebrachernigiv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42976" y="5500702"/>
            <a:ext cx="607223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Бібліотека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комп'ютерних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моделей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https://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sites.google.com/site/biblkompmod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8662" y="214290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Сайт лаборатории ИОТ КМКК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42976" y="642918"/>
            <a:ext cx="7429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https://sites.google.com/site/kmkkliot/geogebra/uroki-geogebra</a:t>
            </a:r>
            <a:endParaRPr lang="ru-RU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143644"/>
            <a:ext cx="8470267" cy="38472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uk-UA" sz="1900" b="1" dirty="0" smtClean="0">
                <a:solidFill>
                  <a:schemeClr val="tx2">
                    <a:lumMod val="50000"/>
                  </a:schemeClr>
                </a:solidFill>
              </a:rPr>
              <a:t>Інтерактивне поєднання геометричного, алгебраїчного та числового  подання</a:t>
            </a:r>
            <a:endParaRPr lang="ru-RU" sz="19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 descr="РППРО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428604"/>
            <a:ext cx="7572428" cy="5146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4686"/>
            <a:ext cx="6475524" cy="3643314"/>
          </a:xfrm>
          <a:prstGeom prst="rect">
            <a:avLst/>
          </a:prstGeom>
        </p:spPr>
      </p:pic>
      <p:pic>
        <p:nvPicPr>
          <p:cNvPr id="3" name="Рисунок 2" descr="Б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58728" cy="3357562"/>
          </a:xfrm>
          <a:prstGeom prst="rect">
            <a:avLst/>
          </a:prstGeom>
        </p:spPr>
      </p:pic>
      <p:pic>
        <p:nvPicPr>
          <p:cNvPr id="4" name="Рисунок 3" descr="рлрл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228" y="0"/>
            <a:ext cx="4031772" cy="33575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86446" y="3786190"/>
            <a:ext cx="3143272" cy="25853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Можливості</a:t>
            </a:r>
            <a:r>
              <a:rPr lang="ru-RU" b="1" dirty="0" smtClean="0"/>
              <a:t> для </a:t>
            </a:r>
            <a:r>
              <a:rPr lang="ru-RU" b="1" dirty="0" err="1" smtClean="0"/>
              <a:t>роботи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функціями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(</a:t>
            </a:r>
            <a:r>
              <a:rPr lang="ru-RU" b="1" dirty="0" err="1" smtClean="0"/>
              <a:t>побудова</a:t>
            </a:r>
            <a:r>
              <a:rPr lang="ru-RU" b="1" dirty="0" smtClean="0"/>
              <a:t> </a:t>
            </a:r>
            <a:r>
              <a:rPr lang="ru-RU" b="1" dirty="0" err="1" smtClean="0"/>
              <a:t>графіків</a:t>
            </a:r>
            <a:r>
              <a:rPr lang="ru-RU" b="1" dirty="0" smtClean="0"/>
              <a:t>, </a:t>
            </a:r>
            <a:r>
              <a:rPr lang="uk-UA" b="1" dirty="0" smtClean="0"/>
              <a:t>вивчення властивостей функцій,</a:t>
            </a:r>
            <a:r>
              <a:rPr lang="ru-RU" b="1" dirty="0" err="1" smtClean="0"/>
              <a:t>обчислення</a:t>
            </a:r>
            <a:r>
              <a:rPr lang="ru-RU" b="1" dirty="0" smtClean="0"/>
              <a:t> </a:t>
            </a:r>
            <a:r>
              <a:rPr lang="ru-RU" b="1" dirty="0" err="1" smtClean="0"/>
              <a:t>коренів</a:t>
            </a:r>
            <a:r>
              <a:rPr lang="ru-RU" b="1" dirty="0" smtClean="0"/>
              <a:t>, </a:t>
            </a:r>
            <a:r>
              <a:rPr lang="ru-RU" b="1" dirty="0" err="1" smtClean="0"/>
              <a:t>екстремумів</a:t>
            </a:r>
            <a:r>
              <a:rPr lang="ru-RU" b="1" dirty="0" smtClean="0"/>
              <a:t>, </a:t>
            </a:r>
            <a:r>
              <a:rPr lang="ru-RU" b="1" dirty="0" err="1" smtClean="0"/>
              <a:t>інтегралів,побудова</a:t>
            </a:r>
            <a:r>
              <a:rPr lang="ru-RU" b="1" dirty="0" smtClean="0"/>
              <a:t> </a:t>
            </a:r>
            <a:r>
              <a:rPr lang="ru-RU" b="1" dirty="0" err="1" smtClean="0"/>
              <a:t>дотичних</a:t>
            </a:r>
            <a:r>
              <a:rPr lang="ru-RU" b="1" dirty="0" smtClean="0"/>
              <a:t> до </a:t>
            </a:r>
            <a:r>
              <a:rPr lang="ru-RU" b="1" dirty="0" err="1" smtClean="0"/>
              <a:t>графіків</a:t>
            </a:r>
            <a:r>
              <a:rPr lang="ru-RU" b="1" dirty="0" smtClean="0"/>
              <a:t> </a:t>
            </a:r>
            <a:r>
              <a:rPr lang="ru-RU" b="1" dirty="0" err="1" smtClean="0"/>
              <a:t>функцій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т. д.)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5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48"/>
            <a:ext cx="7210951" cy="35004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72330" y="3929066"/>
            <a:ext cx="1785950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Можливість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створювати</a:t>
            </a:r>
            <a:r>
              <a:rPr lang="ru-RU" sz="2000" b="1" dirty="0" smtClean="0"/>
              <a:t> 2</a:t>
            </a:r>
            <a:r>
              <a:rPr lang="en-US" sz="2000" b="1" dirty="0" smtClean="0"/>
              <a:t>D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3</a:t>
            </a:r>
            <a:r>
              <a:rPr lang="en-US" sz="2000" b="1" dirty="0" smtClean="0"/>
              <a:t>D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фігури</a:t>
            </a:r>
            <a:r>
              <a:rPr lang="ru-RU" sz="2000" b="1" dirty="0" smtClean="0"/>
              <a:t>,</a:t>
            </a:r>
          </a:p>
          <a:p>
            <a:pPr algn="ctr"/>
            <a:r>
              <a:rPr lang="ru-RU" sz="2000" b="1" dirty="0" err="1" smtClean="0"/>
              <a:t>різноманітні</a:t>
            </a:r>
            <a:r>
              <a:rPr lang="ru-RU" sz="2000" b="1" dirty="0" smtClean="0"/>
              <a:t> </a:t>
            </a:r>
            <a:r>
              <a:rPr lang="uk-UA" sz="2000" b="1" dirty="0" smtClean="0"/>
              <a:t>інтерактивні вправи </a:t>
            </a:r>
            <a:endParaRPr lang="ru-RU" sz="2000" b="1" dirty="0"/>
          </a:p>
        </p:txBody>
      </p:sp>
      <p:pic>
        <p:nvPicPr>
          <p:cNvPr id="5" name="Рисунок 4" descr="25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428604"/>
            <a:ext cx="3643306" cy="2857520"/>
          </a:xfrm>
          <a:prstGeom prst="rect">
            <a:avLst/>
          </a:prstGeom>
        </p:spPr>
      </p:pic>
      <p:pic>
        <p:nvPicPr>
          <p:cNvPr id="4" name="Рисунок 3" descr="25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800422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г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785794"/>
            <a:ext cx="6833034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2 группа ДПА 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2732479"/>
            <a:ext cx="5500694" cy="4125521"/>
          </a:xfrm>
          <a:prstGeom prst="rect">
            <a:avLst/>
          </a:prstGeom>
        </p:spPr>
      </p:pic>
      <p:pic>
        <p:nvPicPr>
          <p:cNvPr id="5" name="Рисунок 4" descr="DSC_0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0"/>
            <a:ext cx="5786446" cy="3254876"/>
          </a:xfrm>
          <a:prstGeom prst="rect">
            <a:avLst/>
          </a:prstGeom>
        </p:spPr>
      </p:pic>
      <p:pic>
        <p:nvPicPr>
          <p:cNvPr id="4" name="Рисунок 3" descr="DSC_0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6396335"/>
            <a:ext cx="586519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/>
              <a:t>Створення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комп</a:t>
            </a:r>
            <a:r>
              <a:rPr lang="en-US" sz="2400" b="1" dirty="0" smtClean="0"/>
              <a:t>’</a:t>
            </a:r>
            <a:r>
              <a:rPr lang="uk-UA" sz="2400" b="1" dirty="0" err="1" smtClean="0"/>
              <a:t>ютерної</a:t>
            </a:r>
            <a:r>
              <a:rPr lang="uk-UA" sz="2400" b="1" dirty="0" smtClean="0"/>
              <a:t> анімації на уроці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 группа ДПА 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28604"/>
            <a:ext cx="3619493" cy="271462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 descr="DSC_0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28604"/>
            <a:ext cx="3125394" cy="555625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 descr="DSC_0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714752"/>
            <a:ext cx="4262467" cy="239763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20130309_15079417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714620"/>
            <a:ext cx="1785950" cy="1785950"/>
          </a:xfrm>
          <a:prstGeom prst="rect">
            <a:avLst/>
          </a:prstGeom>
        </p:spPr>
      </p:pic>
      <p:pic>
        <p:nvPicPr>
          <p:cNvPr id="3" name="Рисунок 2" descr="аа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1428736"/>
            <a:ext cx="5525832" cy="1219666"/>
          </a:xfrm>
          <a:prstGeom prst="rect">
            <a:avLst/>
          </a:prstGeom>
        </p:spPr>
      </p:pic>
      <p:pic>
        <p:nvPicPr>
          <p:cNvPr id="4" name="Рисунок 3" descr="крвр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3286124"/>
            <a:ext cx="5031720" cy="1071570"/>
          </a:xfrm>
          <a:prstGeom prst="rect">
            <a:avLst/>
          </a:prstGeom>
        </p:spPr>
      </p:pic>
      <p:pic>
        <p:nvPicPr>
          <p:cNvPr id="5" name="Рисунок 4" descr="впвп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5286388"/>
            <a:ext cx="5786446" cy="7233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285728"/>
            <a:ext cx="80010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GeoGebra</a:t>
            </a:r>
            <a:r>
              <a:rPr lang="ru-RU" sz="2800" b="1" dirty="0" smtClean="0">
                <a:solidFill>
                  <a:srgbClr val="C00000"/>
                </a:solidFill>
              </a:rPr>
              <a:t> - </a:t>
            </a:r>
            <a:r>
              <a:rPr lang="ru-RU" sz="2800" b="1" dirty="0" err="1" smtClean="0">
                <a:solidFill>
                  <a:srgbClr val="C00000"/>
                </a:solidFill>
              </a:rPr>
              <a:t>методичні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рекомендації</a:t>
            </a:r>
            <a:r>
              <a:rPr lang="ru-RU" sz="2800" b="1" dirty="0" smtClean="0">
                <a:solidFill>
                  <a:srgbClr val="C00000"/>
                </a:solidFill>
              </a:rPr>
              <a:t>: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/>
              <a:t>/milochkinaliliya.blogspot.com/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71670" y="1857364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802" y="3643314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794" y="5357826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loud-Servi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4876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ДЯКУЮ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2071678"/>
            <a:ext cx="10150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ЗА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3857628"/>
            <a:ext cx="24983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УВАГУ!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log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643314"/>
            <a:ext cx="3952876" cy="29646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571480"/>
            <a:ext cx="57150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 err="1" smtClean="0">
                <a:solidFill>
                  <a:srgbClr val="C00000"/>
                </a:solidFill>
                <a:latin typeface="Arial Black" pitchFamily="34" charset="0"/>
              </a:rPr>
              <a:t>Блоґ</a:t>
            </a:r>
            <a:r>
              <a:rPr lang="uk-UA" sz="2200" dirty="0" smtClean="0">
                <a:latin typeface="Arial Black" pitchFamily="34" charset="0"/>
              </a:rPr>
              <a:t> </a:t>
            </a:r>
            <a:r>
              <a:rPr lang="uk-UA" sz="2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(англ. </a:t>
            </a:r>
            <a:r>
              <a:rPr lang="uk-UA" sz="2200" i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blog</a:t>
            </a:r>
            <a:r>
              <a:rPr lang="uk-UA" sz="2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, від </a:t>
            </a:r>
            <a:r>
              <a:rPr lang="uk-UA" sz="22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web</a:t>
            </a:r>
            <a:r>
              <a:rPr lang="uk-UA" sz="2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uk-UA" sz="22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log</a:t>
            </a:r>
            <a:r>
              <a:rPr lang="uk-UA" sz="2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uk-UA" sz="22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“мережевий</a:t>
            </a:r>
            <a:r>
              <a:rPr lang="uk-UA" sz="2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журнал чи щоденник подій») — це </a:t>
            </a:r>
            <a:r>
              <a:rPr lang="uk-UA" sz="22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веб-сайт</a:t>
            </a:r>
            <a:r>
              <a:rPr lang="uk-UA" sz="2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, головний зміст якого — записи, зображення чи </a:t>
            </a:r>
            <a:r>
              <a:rPr lang="uk-UA" sz="22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мультимедіа</a:t>
            </a:r>
            <a:r>
              <a:rPr lang="uk-UA" sz="2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, що регулярно додаються. Для </a:t>
            </a:r>
            <a:r>
              <a:rPr lang="uk-UA" sz="22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блоґів</a:t>
            </a:r>
            <a:r>
              <a:rPr lang="uk-UA" sz="2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характерні короткі записи тимчасової значущості.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3857628"/>
            <a:ext cx="6351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err="1" smtClean="0">
                <a:solidFill>
                  <a:srgbClr val="C00000"/>
                </a:solidFill>
              </a:rPr>
              <a:t>Блоґерами</a:t>
            </a:r>
            <a:r>
              <a:rPr lang="uk-UA" sz="2400" b="1" dirty="0" smtClean="0">
                <a:solidFill>
                  <a:srgbClr val="C00000"/>
                </a:solidFill>
              </a:rPr>
              <a:t> 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називають людей, які ведуть </a:t>
            </a:r>
            <a:r>
              <a:rPr lang="uk-UA" sz="2400" b="1" dirty="0" err="1" smtClean="0">
                <a:solidFill>
                  <a:schemeClr val="tx2">
                    <a:lumMod val="50000"/>
                  </a:schemeClr>
                </a:solidFill>
              </a:rPr>
              <a:t>блоґ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86766" cy="1571636"/>
          </a:xfrm>
        </p:spPr>
        <p:txBody>
          <a:bodyPr>
            <a:normAutofit/>
          </a:bodyPr>
          <a:lstStyle/>
          <a:p>
            <a:r>
              <a:rPr lang="uk-UA" sz="3600" b="1" dirty="0" err="1" smtClean="0">
                <a:solidFill>
                  <a:srgbClr val="C00000"/>
                </a:solidFill>
                <a:latin typeface="Arial Black" pitchFamily="34" charset="0"/>
              </a:rPr>
              <a:t>Блог</a:t>
            </a:r>
            <a:r>
              <a:rPr lang="uk-UA" sz="3600" b="1" dirty="0" smtClean="0">
                <a:solidFill>
                  <a:srgbClr val="C00000"/>
                </a:solidFill>
                <a:latin typeface="Arial Black" pitchFamily="34" charset="0"/>
              </a:rPr>
              <a:t> як засіб позиціонування себе та свого предмета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643050"/>
            <a:ext cx="69294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освітнє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онлайн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середовище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інтерактивн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і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технології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навчання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засіб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рефлексії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засіб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пролонгованого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опитування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,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анкетування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учнів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і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батьків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середовище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індивідуального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професійного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розвитку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особистості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записник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ідей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і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інтернет-сайтів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; 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електронне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портфоліо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</a:br>
            <a:endParaRPr lang="ru-RU" sz="2800" b="1" dirty="0">
              <a:solidFill>
                <a:schemeClr val="tx2">
                  <a:lumMod val="50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71472" y="571480"/>
            <a:ext cx="5823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tx2">
                    <a:lumMod val="50000"/>
                  </a:schemeClr>
                </a:solidFill>
              </a:rPr>
              <a:t>http://milochkinaliliya.blogspot.com/</a:t>
            </a:r>
            <a:endParaRPr lang="ru-RU" sz="28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Бп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146"/>
            <a:ext cx="9144000" cy="5029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372476" cy="157163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ІНТЕРАКТИВНА ДОШКА 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– сучасне знаряддя інформаційно-комунікативних  та мультимедійних технологій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22 октября патриотический семинар 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426745"/>
            <a:ext cx="4572000" cy="3431255"/>
          </a:xfrm>
        </p:spPr>
      </p:pic>
      <p:pic>
        <p:nvPicPr>
          <p:cNvPr id="6" name="Рисунок 5" descr="22 октября патриотический семинар 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loud-icon_2308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8636000" cy="650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5143512"/>
            <a:ext cx="62009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Сервіси Інтернет запрошують </a:t>
            </a:r>
          </a:p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сучасних учителів до хмар!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7224" y="285728"/>
            <a:ext cx="7331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Змінюється світ і змінюємось ми!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loudmant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256"/>
            <a:ext cx="2262182" cy="1696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285728"/>
            <a:ext cx="5929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chemeClr val="tx2">
                    <a:lumMod val="75000"/>
                  </a:schemeClr>
                </a:solidFill>
              </a:rPr>
              <a:t>Хмарні та інші освітні ресурси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3143248"/>
            <a:ext cx="628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err="1" smtClean="0">
                <a:solidFill>
                  <a:srgbClr val="FF0000"/>
                </a:solidFill>
              </a:rPr>
              <a:t>Хмарн</a:t>
            </a:r>
            <a:r>
              <a:rPr lang="uk-UA" sz="2800" b="1" i="1" dirty="0" smtClean="0">
                <a:solidFill>
                  <a:srgbClr val="FF0000"/>
                </a:solidFill>
              </a:rPr>
              <a:t>а технологія (хмарні обчислення) </a:t>
            </a:r>
            <a:r>
              <a:rPr lang="uk-UA" sz="2800" dirty="0" smtClean="0"/>
              <a:t>– 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</a:rPr>
              <a:t>це технологія, яка надає користувачам Інтернету доступ до </a:t>
            </a:r>
            <a:r>
              <a:rPr lang="uk-UA" sz="2800" b="1" i="1" dirty="0" err="1" smtClean="0">
                <a:solidFill>
                  <a:schemeClr val="tx2">
                    <a:lumMod val="75000"/>
                  </a:schemeClr>
                </a:solidFill>
              </a:rPr>
              <a:t>комп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’</a:t>
            </a:r>
            <a:r>
              <a:rPr lang="uk-UA" sz="2800" b="1" i="1" dirty="0" err="1" smtClean="0">
                <a:solidFill>
                  <a:schemeClr val="tx2">
                    <a:lumMod val="75000"/>
                  </a:schemeClr>
                </a:solidFill>
              </a:rPr>
              <a:t>ютерних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</a:rPr>
              <a:t> ресурсів сервера і використання програмного забезпечення як </a:t>
            </a:r>
            <a:r>
              <a:rPr lang="uk-UA" sz="2800" b="1" i="1" dirty="0" err="1" smtClean="0">
                <a:solidFill>
                  <a:schemeClr val="tx2">
                    <a:lumMod val="75000"/>
                  </a:schemeClr>
                </a:solidFill>
              </a:rPr>
              <a:t>онлайн-сервіса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430</Words>
  <PresentationFormat>Экран (4:3)</PresentationFormat>
  <Paragraphs>81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 Якщо вас немає в інтернеті – вас   не існує. </vt:lpstr>
      <vt:lpstr>Слайд 3</vt:lpstr>
      <vt:lpstr>Слайд 4</vt:lpstr>
      <vt:lpstr>Блог як засіб позиціонування себе та свого предмета</vt:lpstr>
      <vt:lpstr>Слайд 6</vt:lpstr>
      <vt:lpstr>ІНТЕРАКТИВНА ДОШКА – сучасне знаряддя інформаційно-комунікативних  та мультимедійних технологій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Liliya</dc:creator>
  <cp:lastModifiedBy>Liliya</cp:lastModifiedBy>
  <cp:revision>176</cp:revision>
  <dcterms:created xsi:type="dcterms:W3CDTF">2016-10-10T17:01:49Z</dcterms:created>
  <dcterms:modified xsi:type="dcterms:W3CDTF">2016-10-29T14:39:39Z</dcterms:modified>
</cp:coreProperties>
</file>