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9" r:id="rId2"/>
    <p:sldId id="290" r:id="rId3"/>
    <p:sldId id="275" r:id="rId4"/>
    <p:sldId id="276" r:id="rId5"/>
    <p:sldId id="274" r:id="rId6"/>
    <p:sldId id="263" r:id="rId7"/>
    <p:sldId id="278" r:id="rId8"/>
    <p:sldId id="286" r:id="rId9"/>
    <p:sldId id="264" r:id="rId10"/>
    <p:sldId id="271" r:id="rId11"/>
    <p:sldId id="265" r:id="rId12"/>
    <p:sldId id="266" r:id="rId13"/>
    <p:sldId id="267" r:id="rId14"/>
    <p:sldId id="291" r:id="rId15"/>
    <p:sldId id="268" r:id="rId16"/>
    <p:sldId id="284" r:id="rId17"/>
    <p:sldId id="285" r:id="rId18"/>
    <p:sldId id="269" r:id="rId19"/>
    <p:sldId id="292" r:id="rId20"/>
    <p:sldId id="293" r:id="rId21"/>
    <p:sldId id="295" r:id="rId2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00FF"/>
    <a:srgbClr val="FF0066"/>
    <a:srgbClr val="9900FF"/>
    <a:srgbClr val="FF33CC"/>
    <a:srgbClr val="6600CC"/>
    <a:srgbClr val="3333CC"/>
    <a:srgbClr val="000000"/>
    <a:srgbClr val="00FF00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40141" autoAdjust="0"/>
  </p:normalViewPr>
  <p:slideViewPr>
    <p:cSldViewPr>
      <p:cViewPr>
        <p:scale>
          <a:sx n="78" d="100"/>
          <a:sy n="78" d="100"/>
        </p:scale>
        <p:origin x="-82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05A18-25F3-4D71-AE98-FC3DCC4160C1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FBECE-3DFB-4C62-8A89-3EDED2456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FBECE-3DFB-4C62-8A89-3EDED2456D4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>
              <a:off x="0" y="0"/>
              <a:ext cx="5976664" cy="546224"/>
            </a:xfrm>
            <a:prstGeom prst="rect">
              <a:avLst/>
            </a:prstGeom>
          </p:spPr>
        </p:pic>
        <p:pic>
          <p:nvPicPr>
            <p:cNvPr id="9" name="Рисунок 8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flipV="1">
              <a:off x="0" y="6311776"/>
              <a:ext cx="5976664" cy="546224"/>
            </a:xfrm>
            <a:prstGeom prst="rect">
              <a:avLst/>
            </a:prstGeom>
          </p:spPr>
        </p:pic>
        <p:pic>
          <p:nvPicPr>
            <p:cNvPr id="10" name="Рисунок 9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16200000">
              <a:off x="-2751224" y="3155888"/>
              <a:ext cx="6048672" cy="546224"/>
            </a:xfrm>
            <a:prstGeom prst="rect">
              <a:avLst/>
            </a:prstGeom>
          </p:spPr>
        </p:pic>
        <p:pic>
          <p:nvPicPr>
            <p:cNvPr id="11" name="Рисунок 10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5400000" flipH="1">
              <a:off x="5846552" y="3155888"/>
              <a:ext cx="6048672" cy="546224"/>
            </a:xfrm>
            <a:prstGeom prst="rect">
              <a:avLst/>
            </a:prstGeom>
          </p:spPr>
        </p:pic>
        <p:pic>
          <p:nvPicPr>
            <p:cNvPr id="12" name="Рисунок 11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>
              <a:off x="5940152" y="0"/>
              <a:ext cx="3203848" cy="546224"/>
            </a:xfrm>
            <a:prstGeom prst="rect">
              <a:avLst/>
            </a:prstGeom>
          </p:spPr>
        </p:pic>
        <p:pic>
          <p:nvPicPr>
            <p:cNvPr id="13" name="Рисунок 12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 flipV="1">
              <a:off x="5940152" y="6311776"/>
              <a:ext cx="3203848" cy="546224"/>
            </a:xfrm>
            <a:prstGeom prst="rect">
              <a:avLst/>
            </a:prstGeom>
          </p:spPr>
        </p:pic>
      </p:grp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gif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/>
          <a:lstStyle/>
          <a:p>
            <a:r>
              <a:rPr lang="uk-UA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u="sng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u="sng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u="sng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u="sng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u="sng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b="1" u="sng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b="1" u="sng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й”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9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9933FF"/>
                </a:solidFill>
              </a:rPr>
              <a:t>Розмалюй  хмаринку  тим </a:t>
            </a:r>
            <a:r>
              <a:rPr lang="uk-UA" b="1" dirty="0" err="1" smtClean="0">
                <a:solidFill>
                  <a:srgbClr val="9933FF"/>
                </a:solidFill>
              </a:rPr>
              <a:t>кольром</a:t>
            </a:r>
            <a:r>
              <a:rPr lang="uk-UA" b="1" dirty="0" smtClean="0">
                <a:solidFill>
                  <a:srgbClr val="9933FF"/>
                </a:solidFill>
              </a:rPr>
              <a:t>,  який  відповідає  твоєму  настрою.</a:t>
            </a:r>
            <a:endParaRPr lang="ru-RU" b="1" dirty="0">
              <a:solidFill>
                <a:srgbClr val="9933FF"/>
              </a:solidFill>
            </a:endParaRPr>
          </a:p>
        </p:txBody>
      </p:sp>
      <p:pic>
        <p:nvPicPr>
          <p:cNvPr id="3075" name="Picture 3" descr="D:\Кольоровий настрій\f79bd7c4b06b586aa5cbea3472f19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143116"/>
            <a:ext cx="5214974" cy="3929090"/>
          </a:xfrm>
          <a:prstGeom prst="rect">
            <a:avLst/>
          </a:prstGeom>
          <a:noFill/>
        </p:spPr>
      </p:pic>
      <p:pic>
        <p:nvPicPr>
          <p:cNvPr id="3077" name="Picture 5" descr="D:\Кольоровий настрій\137637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071810"/>
            <a:ext cx="214314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/>
          <a:lstStyle/>
          <a:p>
            <a:r>
              <a:rPr lang="uk-UA" sz="4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“Малюнковий</a:t>
            </a:r>
            <a:r>
              <a:rPr lang="uk-UA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4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диктант”</a:t>
            </a:r>
            <a:endParaRPr lang="ru-RU" sz="40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1" descr="сканирование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1000108"/>
            <a:ext cx="2143140" cy="1571636"/>
          </a:xfrm>
          <a:prstGeom prst="rect">
            <a:avLst/>
          </a:prstGeom>
          <a:noFill/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071546"/>
            <a:ext cx="18573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zakarpatproduct.com/ru/sites/default/files/imagecache/ic_product_img/category_pictures/burak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2571744"/>
            <a:ext cx="1928826" cy="1785950"/>
          </a:xfrm>
          <a:prstGeom prst="rect">
            <a:avLst/>
          </a:prstGeom>
          <a:noFill/>
        </p:spPr>
      </p:pic>
      <p:pic>
        <p:nvPicPr>
          <p:cNvPr id="1030" name="Picture 6" descr="http://morerecipe.ru/system/images/pic/9_un/9_unikalnyih_retseptov_kartofelnogo_pyure/156576_medium.jpg?14414587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857496"/>
            <a:ext cx="1928826" cy="1571636"/>
          </a:xfrm>
          <a:prstGeom prst="rect">
            <a:avLst/>
          </a:prstGeom>
          <a:noFill/>
        </p:spPr>
      </p:pic>
      <p:sp>
        <p:nvSpPr>
          <p:cNvPr id="1034" name="AutoShape 10" descr="https://lust.cellar-c1.clvrcld.net/medias/pics/filters/1133203313_14374963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lust.cellar-c1.clvrcld.net/medias/pics/filters/1133203313_14374963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786058"/>
            <a:ext cx="1785950" cy="1643073"/>
          </a:xfrm>
          <a:prstGeom prst="rect">
            <a:avLst/>
          </a:prstGeom>
          <a:noFill/>
        </p:spPr>
      </p:pic>
      <p:pic>
        <p:nvPicPr>
          <p:cNvPr id="1044" name="Picture 20" descr="http://ultimate-online-services.com/green-living-made-easy.com/image-files/applecomput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4572008"/>
            <a:ext cx="1833555" cy="1785950"/>
          </a:xfrm>
          <a:prstGeom prst="rect">
            <a:avLst/>
          </a:prstGeom>
          <a:noFill/>
        </p:spPr>
      </p:pic>
      <p:pic>
        <p:nvPicPr>
          <p:cNvPr id="1048" name="Picture 24" descr="http://child.kiev.ua/gallery/MatraSon-Mashenka80h190132866/image_10286_230_23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4500570"/>
            <a:ext cx="2071702" cy="1785950"/>
          </a:xfrm>
          <a:prstGeom prst="rect">
            <a:avLst/>
          </a:prstGeom>
          <a:noFill/>
        </p:spPr>
      </p:pic>
      <p:pic>
        <p:nvPicPr>
          <p:cNvPr id="1050" name="Picture 26" descr="http://cdn.stpulscen.ru/system/images/product/022/472/625_bi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4572008"/>
            <a:ext cx="2071702" cy="1714512"/>
          </a:xfrm>
          <a:prstGeom prst="rect">
            <a:avLst/>
          </a:prstGeom>
          <a:noFill/>
        </p:spPr>
      </p:pic>
      <p:pic>
        <p:nvPicPr>
          <p:cNvPr id="7" name="Picture 2" descr="D:\203555_138393215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4500570"/>
            <a:ext cx="2000264" cy="1857388"/>
          </a:xfrm>
          <a:prstGeom prst="rect">
            <a:avLst/>
          </a:prstGeom>
          <a:noFill/>
        </p:spPr>
      </p:pic>
      <p:pic>
        <p:nvPicPr>
          <p:cNvPr id="6149" name="Picture 5" descr="D:\Апостроф\малюнки\10010917gr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5984" y="1000108"/>
            <a:ext cx="1857388" cy="1714512"/>
          </a:xfrm>
          <a:prstGeom prst="rect">
            <a:avLst/>
          </a:prstGeom>
          <a:noFill/>
        </p:spPr>
      </p:pic>
      <p:pic>
        <p:nvPicPr>
          <p:cNvPr id="6151" name="Picture 7" descr="D:\Апостроф\малюнки\my-family-clip-art-143698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57686" y="2714620"/>
            <a:ext cx="2285984" cy="1785950"/>
          </a:xfrm>
          <a:prstGeom prst="rect">
            <a:avLst/>
          </a:prstGeom>
          <a:noFill/>
        </p:spPr>
      </p:pic>
      <p:pic>
        <p:nvPicPr>
          <p:cNvPr id="1026" name="Picture 2" descr="D:\Апостроф\малюнки\85661897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7950" y="1000108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Вітр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яна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погода  на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Стрітення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тривожна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ознака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Апостроф\малюнки\13607526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71612"/>
            <a:ext cx="4038600" cy="4786346"/>
          </a:xfrm>
          <a:prstGeom prst="rect">
            <a:avLst/>
          </a:prstGeom>
          <a:noFill/>
        </p:spPr>
      </p:pic>
      <p:pic>
        <p:nvPicPr>
          <p:cNvPr id="3076" name="Picture 4" descr="D:\Апостроф\малюнки\93102-050-211D23F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71612"/>
            <a:ext cx="403860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Стрітення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являються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купчасті 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білі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хмари – на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щедрий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урожай  сад</a:t>
            </a:r>
            <a:r>
              <a:rPr lang="uk-UA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овини</a:t>
            </a: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ru-RU" sz="2800" dirty="0" smtClean="0"/>
              <a:t>.                     </a:t>
            </a:r>
            <a:r>
              <a:rPr lang="ru-RU" dirty="0" smtClean="0"/>
              <a:t>                                                            </a:t>
            </a:r>
            <a:endParaRPr lang="ru-RU" dirty="0"/>
          </a:p>
        </p:txBody>
      </p:sp>
      <p:pic>
        <p:nvPicPr>
          <p:cNvPr id="4100" name="Picture 4" descr="D:\Апостроф\малюнки\4817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12"/>
            <a:ext cx="4757742" cy="4857784"/>
          </a:xfrm>
          <a:prstGeom prst="rect">
            <a:avLst/>
          </a:prstGeom>
          <a:noFill/>
        </p:spPr>
      </p:pic>
      <p:pic>
        <p:nvPicPr>
          <p:cNvPr id="4101" name="Picture 5" descr="D:\Апостроф\малюнки\anypics.ru-631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727325"/>
            <a:ext cx="3400420" cy="2416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снігу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Стрітення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духм...яні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короваї.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D:\Апостроф\малюнки\SfondoDesktop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5072098" cy="4714908"/>
          </a:xfrm>
          <a:prstGeom prst="rect">
            <a:avLst/>
          </a:prstGeom>
          <a:noFill/>
        </p:spPr>
      </p:pic>
      <p:pic>
        <p:nvPicPr>
          <p:cNvPr id="5123" name="Picture 3" descr="D:\Апостроф\малюнки\207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571745"/>
            <a:ext cx="314327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/>
          <a:lstStyle/>
          <a:p>
            <a:r>
              <a:rPr lang="uk-UA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“Злови</a:t>
            </a:r>
            <a:r>
              <a:rPr lang="uk-UA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апостроф  у </a:t>
            </a:r>
            <a:r>
              <a:rPr lang="uk-UA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ребусах”</a:t>
            </a:r>
            <a:endParaRPr lang="ru-RU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Апостроф\ребуси\image003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357298"/>
            <a:ext cx="5000660" cy="1428760"/>
          </a:xfrm>
          <a:prstGeom prst="rect">
            <a:avLst/>
          </a:prstGeom>
          <a:noFill/>
        </p:spPr>
      </p:pic>
      <p:pic>
        <p:nvPicPr>
          <p:cNvPr id="9" name="Picture 3" descr="D:\Апостроф\ребуси\hello_html_65726bb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786058"/>
            <a:ext cx="5500726" cy="1928826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7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</a:p>
          <a:p>
            <a:pPr>
              <a:buNone/>
            </a:pPr>
            <a:r>
              <a:rPr lang="uk-UA" sz="3600" b="1" dirty="0" smtClean="0">
                <a:solidFill>
                  <a:srgbClr val="6600CC"/>
                </a:solidFill>
              </a:rPr>
              <a:t>1 група </a:t>
            </a:r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  <a:r>
              <a:rPr lang="uk-UA" sz="3600" b="1" dirty="0" smtClean="0">
                <a:solidFill>
                  <a:srgbClr val="6600CC"/>
                </a:solidFill>
              </a:rPr>
              <a:t>2 група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</a:t>
            </a:r>
          </a:p>
          <a:p>
            <a:pPr>
              <a:buNone/>
            </a:pPr>
            <a:r>
              <a:rPr lang="uk-UA" b="1" dirty="0" smtClean="0">
                <a:solidFill>
                  <a:srgbClr val="6600CC"/>
                </a:solidFill>
              </a:rPr>
              <a:t> </a:t>
            </a:r>
            <a:r>
              <a:rPr lang="uk-UA" sz="3600" b="1" dirty="0" smtClean="0">
                <a:solidFill>
                  <a:srgbClr val="6600CC"/>
                </a:solidFill>
              </a:rPr>
              <a:t>3 група</a:t>
            </a:r>
          </a:p>
        </p:txBody>
      </p:sp>
      <p:pic>
        <p:nvPicPr>
          <p:cNvPr id="12" name="Picture 4" descr="D:\Апостроф\ребуси\image004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857760"/>
            <a:ext cx="4929222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Стрітення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капає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стріх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Лук..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янів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день  </a:t>
            </a: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(16 червня)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вуликів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мед 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капатиме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D:\Апостроф\малюнки\13797_html_51bbed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0174"/>
            <a:ext cx="4614866" cy="4929222"/>
          </a:xfrm>
          <a:prstGeom prst="rect">
            <a:avLst/>
          </a:prstGeom>
          <a:noFill/>
        </p:spPr>
      </p:pic>
      <p:pic>
        <p:nvPicPr>
          <p:cNvPr id="6147" name="Picture 3" descr="D:\Апостроф\малюнки\1339244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2229250"/>
            <a:ext cx="3471862" cy="3267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/>
          <a:lstStyle/>
          <a:p>
            <a:pPr algn="l"/>
            <a:r>
              <a:rPr lang="uk-UA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4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“Диктант</a:t>
            </a:r>
            <a:r>
              <a:rPr lang="uk-UA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із  </a:t>
            </a:r>
            <a:r>
              <a:rPr lang="uk-UA" sz="4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таємницею”</a:t>
            </a:r>
            <a:r>
              <a:rPr lang="uk-UA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59"/>
            <a:ext cx="8229600" cy="5143537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uk-UA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Усухом</a:t>
            </a: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..ятку, </a:t>
            </a:r>
            <a:r>
              <a:rPr lang="uk-UA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лос</a:t>
            </a: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uk-UA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йон</a:t>
            </a: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стерв</a:t>
            </a: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uk-UA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ятник</a:t>
            </a: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трьох..ярусний, </a:t>
            </a:r>
            <a:r>
              <a:rPr lang="uk-UA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вітр</a:t>
            </a: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..як, пів..ящика, </a:t>
            </a:r>
          </a:p>
          <a:p>
            <a:pPr algn="ctr">
              <a:buNone/>
            </a:pPr>
            <a:r>
              <a:rPr lang="uk-UA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моркв</a:t>
            </a: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uk-UA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яний</a:t>
            </a: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,   звір..</a:t>
            </a:r>
            <a:r>
              <a:rPr lang="uk-UA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ячий</a:t>
            </a: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lang="uk-UA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Стеф</a:t>
            </a: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..юк, 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перед..ювілейний, </a:t>
            </a:r>
            <a:r>
              <a:rPr lang="uk-UA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рутв</a:t>
            </a: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uk-UA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яний</a:t>
            </a: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buNone/>
            </a:pPr>
            <a:r>
              <a:rPr lang="uk-UA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всер</a:t>
            </a: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uk-UA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йоз</a:t>
            </a: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,    М..</a:t>
            </a:r>
            <a:r>
              <a:rPr lang="uk-UA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юнхен</a:t>
            </a: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,  ін..</a:t>
            </a:r>
            <a:r>
              <a:rPr lang="uk-UA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єкція</a:t>
            </a: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,  </a:t>
            </a:r>
          </a:p>
          <a:p>
            <a:pPr algn="ctr">
              <a:buNone/>
            </a:pPr>
            <a:r>
              <a:rPr lang="uk-UA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манік</a:t>
            </a: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uk-UA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юр</a:t>
            </a: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інтерв</a:t>
            </a: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..ю, св..</a:t>
            </a:r>
            <a:r>
              <a:rPr lang="uk-UA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ято</a:t>
            </a: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, в..</a:t>
            </a:r>
            <a:r>
              <a:rPr lang="uk-UA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ялий</a:t>
            </a:r>
            <a:r>
              <a:rPr lang="uk-UA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 smtClean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7" name="Picture 2" descr="D:\gruppa_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28604"/>
            <a:ext cx="1447797" cy="1357322"/>
          </a:xfrm>
          <a:prstGeom prst="rect">
            <a:avLst/>
          </a:prstGeom>
          <a:noFill/>
        </p:spPr>
      </p:pic>
      <p:pic>
        <p:nvPicPr>
          <p:cNvPr id="8" name="Picture 5" descr="D:\1178_142055077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357826"/>
            <a:ext cx="952500" cy="952500"/>
          </a:xfrm>
          <a:prstGeom prst="rect">
            <a:avLst/>
          </a:prstGeom>
          <a:noFill/>
        </p:spPr>
      </p:pic>
      <p:pic>
        <p:nvPicPr>
          <p:cNvPr id="9" name="Picture 5" descr="D:\1178_142055077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357826"/>
            <a:ext cx="952500" cy="952500"/>
          </a:xfrm>
          <a:prstGeom prst="rect">
            <a:avLst/>
          </a:prstGeom>
          <a:noFill/>
        </p:spPr>
      </p:pic>
      <p:pic>
        <p:nvPicPr>
          <p:cNvPr id="10" name="Picture 5" descr="D:\1178_142055077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357826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/>
          <a:lstStyle/>
          <a:p>
            <a:r>
              <a:rPr lang="uk-UA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“Ключове</a:t>
            </a:r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слово”</a:t>
            </a:r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5072098"/>
          </a:xfrm>
        </p:spPr>
        <p:txBody>
          <a:bodyPr/>
          <a:lstStyle/>
          <a:p>
            <a:pPr>
              <a:buNone/>
            </a:pP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  У</a:t>
            </a:r>
            <a:r>
              <a:rPr lang="uk-U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УХОМ</a:t>
            </a:r>
            <a:r>
              <a:rPr lang="en-US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ЯТКУ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  С</a:t>
            </a:r>
            <a:r>
              <a:rPr lang="uk-U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ЕРВ</a:t>
            </a:r>
            <a:r>
              <a:rPr lang="en-US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ЯТНИК  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   Т</a:t>
            </a:r>
            <a:r>
              <a:rPr lang="uk-U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ЬОХ</a:t>
            </a:r>
            <a:r>
              <a:rPr lang="en-US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ЯРУСНИЙ  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   П</a:t>
            </a:r>
            <a:r>
              <a:rPr lang="uk-U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en-US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ЯЩИКА                                                                                                   </a:t>
            </a:r>
            <a:endParaRPr lang="ru-RU" sz="2800" b="1" dirty="0" smtClean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  С</a:t>
            </a:r>
            <a:r>
              <a:rPr lang="uk-U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ЕФ</a:t>
            </a:r>
            <a:r>
              <a:rPr lang="en-US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ЮК  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  П</a:t>
            </a:r>
            <a:r>
              <a:rPr lang="uk-U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РЕД</a:t>
            </a:r>
            <a:r>
              <a:rPr lang="en-US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ЮВІЛЕЙНИЙ                                                                                      </a:t>
            </a:r>
            <a:endParaRPr lang="ru-RU" sz="2800" b="1" dirty="0" smtClean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    І</a:t>
            </a:r>
            <a:r>
              <a:rPr lang="uk-U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en-US" sz="2800" b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ЄКЦІЯ                                   </a:t>
            </a:r>
            <a:endParaRPr lang="ru-RU" sz="2800" b="1" dirty="0" smtClean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uk-UA" sz="2800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uk-UA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uk-UA" sz="2800" b="1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ТЕРВ</a:t>
            </a:r>
            <a:r>
              <a:rPr lang="en-US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Ю                                                      </a:t>
            </a:r>
            <a:endParaRPr lang="ru-RU" sz="2800" b="1" dirty="0" smtClean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 В</a:t>
            </a:r>
            <a:r>
              <a:rPr lang="en-US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ЛИЙ                                                   </a:t>
            </a:r>
            <a:endParaRPr lang="ru-RU" sz="2800" b="1" dirty="0" smtClean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2800" b="1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9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571612"/>
            <a:ext cx="3643338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Стрітення   </a:t>
            </a:r>
            <a:r>
              <a:rPr lang="uk-UA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сузір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  на  небі  не  закриті хмарами,   яскраві  -   весна буде пізньою.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Picture 3" descr="D:\Апостроф\малюнки\13023676-The-moon-in-the-night-sky-illustration-Stock-Vecto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357430"/>
            <a:ext cx="3290882" cy="3286148"/>
          </a:xfrm>
          <a:prstGeom prst="rect">
            <a:avLst/>
          </a:prstGeom>
          <a:noFill/>
        </p:spPr>
      </p:pic>
      <p:pic>
        <p:nvPicPr>
          <p:cNvPr id="3075" name="Picture 3" descr="D:\Апостроф\малюнки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478634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/>
          <a:lstStyle/>
          <a:p>
            <a:r>
              <a:rPr lang="uk-UA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“Незакінчене</a:t>
            </a:r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речення”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26056"/>
          </a:xfrm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endParaRPr lang="ru-RU" sz="4000" b="1" i="1" dirty="0" smtClean="0">
              <a:solidFill>
                <a:srgbClr val="FF33CC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FF33CC"/>
                </a:solidFill>
              </a:rPr>
              <a:t>- </a:t>
            </a:r>
            <a:r>
              <a:rPr lang="ru-RU" sz="4000" b="1" i="1" dirty="0" err="1" smtClean="0">
                <a:solidFill>
                  <a:srgbClr val="FF33CC"/>
                </a:solidFill>
              </a:rPr>
              <a:t>Сьогодні</a:t>
            </a:r>
            <a:r>
              <a:rPr lang="ru-RU" sz="4000" b="1" i="1" dirty="0" smtClean="0">
                <a:solidFill>
                  <a:srgbClr val="FF33CC"/>
                </a:solidFill>
              </a:rPr>
              <a:t>  на  </a:t>
            </a:r>
            <a:r>
              <a:rPr lang="ru-RU" sz="4000" b="1" i="1" dirty="0" err="1" smtClean="0">
                <a:solidFill>
                  <a:srgbClr val="FF33CC"/>
                </a:solidFill>
              </a:rPr>
              <a:t>уроці</a:t>
            </a:r>
            <a:r>
              <a:rPr lang="ru-RU" sz="4000" b="1" i="1" dirty="0" smtClean="0">
                <a:solidFill>
                  <a:srgbClr val="FF33CC"/>
                </a:solidFill>
              </a:rPr>
              <a:t>  я  повторив… 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9933FF"/>
                </a:solidFill>
              </a:rPr>
              <a:t>      </a:t>
            </a:r>
            <a:r>
              <a:rPr lang="uk-UA" sz="4000" b="1" i="1" dirty="0" smtClean="0">
                <a:solidFill>
                  <a:srgbClr val="9933FF"/>
                </a:solidFill>
              </a:rPr>
              <a:t>- </a:t>
            </a:r>
            <a:r>
              <a:rPr lang="ru-RU" sz="4000" b="1" i="1" dirty="0" err="1" smtClean="0">
                <a:solidFill>
                  <a:srgbClr val="9933FF"/>
                </a:solidFill>
              </a:rPr>
              <a:t>Найбільше</a:t>
            </a:r>
            <a:r>
              <a:rPr lang="ru-RU" sz="4000" b="1" i="1" dirty="0" smtClean="0">
                <a:solidFill>
                  <a:srgbClr val="9933FF"/>
                </a:solidFill>
              </a:rPr>
              <a:t> </a:t>
            </a:r>
            <a:r>
              <a:rPr lang="uk-UA" sz="4000" b="1" i="1" dirty="0" smtClean="0">
                <a:solidFill>
                  <a:srgbClr val="9933FF"/>
                </a:solidFill>
              </a:rPr>
              <a:t> мені </a:t>
            </a:r>
            <a:r>
              <a:rPr lang="ru-RU" sz="4000" b="1" i="1" dirty="0" smtClean="0">
                <a:solidFill>
                  <a:srgbClr val="9933FF"/>
                </a:solidFill>
              </a:rPr>
              <a:t> </a:t>
            </a:r>
            <a:r>
              <a:rPr lang="ru-RU" sz="4000" b="1" i="1" dirty="0" err="1" smtClean="0">
                <a:solidFill>
                  <a:srgbClr val="9933FF"/>
                </a:solidFill>
              </a:rPr>
              <a:t>сподобалось</a:t>
            </a:r>
            <a:r>
              <a:rPr lang="ru-RU" sz="4000" b="1" i="1" dirty="0" smtClean="0">
                <a:solidFill>
                  <a:srgbClr val="9933FF"/>
                </a:solidFill>
              </a:rPr>
              <a:t>… </a:t>
            </a:r>
          </a:p>
          <a:p>
            <a:pPr>
              <a:buNone/>
            </a:pPr>
            <a:r>
              <a:rPr lang="uk-UA" sz="4000" i="1" dirty="0" smtClean="0"/>
              <a:t> </a:t>
            </a:r>
            <a:r>
              <a:rPr lang="uk-UA" sz="4000" b="1" i="1" dirty="0" smtClean="0">
                <a:solidFill>
                  <a:srgbClr val="FF33CC"/>
                </a:solidFill>
              </a:rPr>
              <a:t>- Н</a:t>
            </a:r>
            <a:r>
              <a:rPr lang="ru-RU" sz="4000" b="1" i="1" dirty="0" err="1" smtClean="0">
                <a:solidFill>
                  <a:srgbClr val="FF33CC"/>
                </a:solidFill>
              </a:rPr>
              <a:t>айбільші</a:t>
            </a:r>
            <a:r>
              <a:rPr lang="ru-RU" sz="4000" b="1" i="1" dirty="0" smtClean="0">
                <a:solidFill>
                  <a:srgbClr val="FF33CC"/>
                </a:solidFill>
              </a:rPr>
              <a:t>  </a:t>
            </a:r>
            <a:r>
              <a:rPr lang="ru-RU" sz="4000" b="1" i="1" dirty="0" err="1" smtClean="0">
                <a:solidFill>
                  <a:srgbClr val="FF33CC"/>
                </a:solidFill>
              </a:rPr>
              <a:t>труднощі</a:t>
            </a:r>
            <a:r>
              <a:rPr lang="ru-RU" sz="4000" b="1" i="1" dirty="0" smtClean="0">
                <a:solidFill>
                  <a:srgbClr val="FF33CC"/>
                </a:solidFill>
              </a:rPr>
              <a:t>  я  </a:t>
            </a:r>
            <a:r>
              <a:rPr lang="ru-RU" sz="4000" b="1" i="1" dirty="0" err="1" smtClean="0">
                <a:solidFill>
                  <a:srgbClr val="FF33CC"/>
                </a:solidFill>
              </a:rPr>
              <a:t>відчув</a:t>
            </a:r>
            <a:r>
              <a:rPr lang="ru-RU" sz="4000" b="1" i="1" dirty="0" smtClean="0">
                <a:solidFill>
                  <a:srgbClr val="FF33CC"/>
                </a:solidFill>
              </a:rPr>
              <a:t>…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9933FF"/>
                </a:solidFill>
              </a:rPr>
              <a:t>      - </a:t>
            </a:r>
            <a:r>
              <a:rPr lang="uk-UA" sz="4000" b="1" i="1" dirty="0" smtClean="0">
                <a:solidFill>
                  <a:srgbClr val="9933FF"/>
                </a:solidFill>
              </a:rPr>
              <a:t>Н</a:t>
            </a:r>
            <a:r>
              <a:rPr lang="ru-RU" sz="4000" b="1" i="1" dirty="0" smtClean="0">
                <a:solidFill>
                  <a:srgbClr val="9933FF"/>
                </a:solidFill>
              </a:rPr>
              <a:t>а </a:t>
            </a:r>
            <a:r>
              <a:rPr lang="ru-RU" sz="4000" b="1" i="1" dirty="0" err="1" smtClean="0">
                <a:solidFill>
                  <a:srgbClr val="9933FF"/>
                </a:solidFill>
              </a:rPr>
              <a:t>наступному</a:t>
            </a:r>
            <a:r>
              <a:rPr lang="ru-RU" sz="4000" b="1" i="1" dirty="0" smtClean="0">
                <a:solidFill>
                  <a:srgbClr val="9933FF"/>
                </a:solidFill>
              </a:rPr>
              <a:t>  </a:t>
            </a:r>
            <a:r>
              <a:rPr lang="ru-RU" sz="4000" b="1" i="1" dirty="0" err="1" smtClean="0">
                <a:solidFill>
                  <a:srgbClr val="9933FF"/>
                </a:solidFill>
              </a:rPr>
              <a:t>уроці</a:t>
            </a:r>
            <a:r>
              <a:rPr lang="ru-RU" sz="4000" b="1" i="1" dirty="0" smtClean="0">
                <a:solidFill>
                  <a:srgbClr val="9933FF"/>
                </a:solidFill>
              </a:rPr>
              <a:t>  я  хочу</a:t>
            </a:r>
            <a:r>
              <a:rPr lang="uk-UA" sz="4000" b="1" i="1" dirty="0" smtClean="0">
                <a:solidFill>
                  <a:srgbClr val="9933FF"/>
                </a:solidFill>
              </a:rPr>
              <a:t>...</a:t>
            </a:r>
            <a:endParaRPr lang="ru-RU" sz="4000" b="1" i="1" dirty="0" smtClean="0">
              <a:solidFill>
                <a:srgbClr val="9933FF"/>
              </a:solidFill>
            </a:endParaRPr>
          </a:p>
          <a:p>
            <a:endParaRPr lang="ru-RU" dirty="0"/>
          </a:p>
        </p:txBody>
      </p:sp>
      <p:pic>
        <p:nvPicPr>
          <p:cNvPr id="6" name="Picture 2" descr="D:\Апостроф\малюнки\32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714356"/>
            <a:ext cx="194309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Кольоровий настрій\oblaka09пек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3233731" cy="2571768"/>
          </a:xfrm>
          <a:prstGeom prst="rect">
            <a:avLst/>
          </a:prstGeom>
          <a:noFill/>
        </p:spPr>
      </p:pic>
      <p:pic>
        <p:nvPicPr>
          <p:cNvPr id="3" name="Picture 7" descr="D:\Кольоровий настрій\oblaka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00438"/>
            <a:ext cx="3643338" cy="2141726"/>
          </a:xfrm>
          <a:prstGeom prst="rect">
            <a:avLst/>
          </a:prstGeom>
          <a:noFill/>
        </p:spPr>
      </p:pic>
      <p:pic>
        <p:nvPicPr>
          <p:cNvPr id="4" name="Picture 9" descr="D:\Кольоровий настрій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675051">
            <a:off x="7216329" y="5546495"/>
            <a:ext cx="719149" cy="898937"/>
          </a:xfrm>
          <a:prstGeom prst="rect">
            <a:avLst/>
          </a:prstGeom>
          <a:noFill/>
        </p:spPr>
      </p:pic>
      <p:pic>
        <p:nvPicPr>
          <p:cNvPr id="5" name="Picture 3" descr="D:\Кольоровий настрій\115829782_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143248"/>
            <a:ext cx="3571900" cy="3071834"/>
          </a:xfrm>
          <a:prstGeom prst="rect">
            <a:avLst/>
          </a:prstGeom>
          <a:noFill/>
        </p:spPr>
      </p:pic>
      <p:pic>
        <p:nvPicPr>
          <p:cNvPr id="4098" name="Picture 2" descr="D:\Кольоровий настрій\regen-t99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642918"/>
            <a:ext cx="3424224" cy="2571768"/>
          </a:xfrm>
          <a:prstGeom prst="rect">
            <a:avLst/>
          </a:prstGeom>
          <a:noFill/>
        </p:spPr>
      </p:pic>
      <p:pic>
        <p:nvPicPr>
          <p:cNvPr id="7" name="Picture 9" descr="D:\Кольоровий настрій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675051">
            <a:off x="7368729" y="5698895"/>
            <a:ext cx="719149" cy="898937"/>
          </a:xfrm>
          <a:prstGeom prst="rect">
            <a:avLst/>
          </a:prstGeom>
          <a:noFill/>
        </p:spPr>
      </p:pic>
      <p:pic>
        <p:nvPicPr>
          <p:cNvPr id="8" name="Picture 9" descr="D:\Кольоровий настрій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675051">
            <a:off x="7359205" y="5841832"/>
            <a:ext cx="719149" cy="898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/>
          <a:lstStyle/>
          <a:p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Домашнє  завдання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98318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rgbClr val="9900FF"/>
                </a:solidFill>
              </a:rPr>
              <a:t>     </a:t>
            </a:r>
            <a:r>
              <a:rPr lang="uk-UA" b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Повторити  п. 30. 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    Виконати  вправу 415.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    Написати акровірш про апостроф </a:t>
            </a:r>
          </a:p>
          <a:p>
            <a:pPr>
              <a:buNone/>
            </a:pPr>
            <a:r>
              <a:rPr lang="uk-UA" b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       (за бажанням).</a:t>
            </a:r>
            <a:endParaRPr lang="ru-RU" b="1" dirty="0">
              <a:solidFill>
                <a:srgbClr val="99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Communication-with-your-teac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00438"/>
            <a:ext cx="3810000" cy="2819400"/>
          </a:xfrm>
          <a:prstGeom prst="rect">
            <a:avLst/>
          </a:prstGeom>
          <a:noFill/>
        </p:spPr>
      </p:pic>
      <p:pic>
        <p:nvPicPr>
          <p:cNvPr id="1028" name="Picture 4" descr="D:\Апостроф\малюнки\329_y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642918"/>
            <a:ext cx="1428760" cy="1714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2714644"/>
          </a:xfrm>
        </p:spPr>
        <p:txBody>
          <a:bodyPr/>
          <a:lstStyle/>
          <a:p>
            <a:r>
              <a:rPr lang="uk-UA" sz="7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Молодці!</a:t>
            </a:r>
            <a:br>
              <a:rPr lang="uk-UA" sz="7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Дякую  за  урок!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98D8E936FCF0A67F7DB865590ACB72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071942"/>
            <a:ext cx="3595691" cy="2252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/>
          <a:lstStyle/>
          <a:p>
            <a:pPr algn="r"/>
            <a:r>
              <a:rPr lang="uk-UA" sz="2800" b="1" dirty="0" smtClean="0">
                <a:solidFill>
                  <a:srgbClr val="9933FF"/>
                </a:solidFill>
              </a:rPr>
              <a:t>      </a:t>
            </a:r>
            <a:r>
              <a:rPr lang="uk-UA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Свято Стрітення, зустрічі  Зими з Весною,- </a:t>
            </a:r>
            <a: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це  чарівна казка нашої старовини.</a:t>
            </a:r>
            <a: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Олекса </a:t>
            </a:r>
            <a:r>
              <a:rPr lang="uk-UA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Воропай</a:t>
            </a:r>
            <a:endParaRPr lang="ru-RU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D:\Апостроф\малюнки\1432533897_galick-matyu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535785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D:\Апостроф\малюнки\0q6-jhqKx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3929090" cy="5143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428605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Лютий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до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в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гості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приїжджає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на 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Стрітення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Зимі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Весною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зустрітися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Апостроф\малюнки\nick-14-winter-sp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4048113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r>
              <a:rPr lang="uk-UA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“Із</a:t>
            </a:r>
            <a:r>
              <a:rPr lang="uk-UA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трьох – </a:t>
            </a:r>
            <a:r>
              <a:rPr lang="uk-UA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два”</a:t>
            </a:r>
            <a:r>
              <a:rPr lang="uk-UA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1472" y="1214422"/>
            <a:ext cx="792961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rgbClr val="4B4B4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solidFill>
                <a:srgbClr val="4B4B4B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9933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 smtClean="0">
              <a:solidFill>
                <a:srgbClr val="9933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9933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9933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dirty="0" smtClean="0">
              <a:solidFill>
                <a:srgbClr val="9933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99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dirty="0" smtClean="0">
              <a:solidFill>
                <a:srgbClr val="9933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99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dirty="0" smtClean="0">
              <a:solidFill>
                <a:srgbClr val="9933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99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dirty="0" smtClean="0">
              <a:solidFill>
                <a:srgbClr val="9933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9933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8699113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14348" y="1142985"/>
            <a:ext cx="7929618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група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Покрівля із соломи -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сік із моркви -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молоко з-під корови -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група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відвар із кропиви -          </a:t>
            </a:r>
            <a:endParaRPr lang="ru-RU" sz="2800" b="1" dirty="0" smtClean="0">
              <a:solidFill>
                <a:srgbClr val="6600CC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одяг для свята -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к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літка  для мавпи -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група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суп  із горохом  -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будинок із каменю -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шия в жирафа -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1178_14205507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952500" cy="952500"/>
          </a:xfrm>
          <a:prstGeom prst="rect">
            <a:avLst/>
          </a:prstGeom>
          <a:noFill/>
        </p:spPr>
      </p:pic>
      <p:pic>
        <p:nvPicPr>
          <p:cNvPr id="2051" name="Picture 3" descr="D:\1178_14205507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642918"/>
            <a:ext cx="952500" cy="952500"/>
          </a:xfrm>
          <a:prstGeom prst="rect">
            <a:avLst/>
          </a:prstGeom>
          <a:noFill/>
        </p:spPr>
      </p:pic>
      <p:pic>
        <p:nvPicPr>
          <p:cNvPr id="2052" name="Picture 4" descr="D:\1178_14205507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5500702"/>
            <a:ext cx="952500" cy="952500"/>
          </a:xfrm>
          <a:prstGeom prst="rect">
            <a:avLst/>
          </a:prstGeom>
          <a:noFill/>
        </p:spPr>
      </p:pic>
      <p:pic>
        <p:nvPicPr>
          <p:cNvPr id="2053" name="Picture 5" descr="D:\1178_14205507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736"/>
            <a:ext cx="952500" cy="952500"/>
          </a:xfrm>
          <a:prstGeom prst="rect">
            <a:avLst/>
          </a:prstGeom>
          <a:noFill/>
        </p:spPr>
      </p:pic>
      <p:pic>
        <p:nvPicPr>
          <p:cNvPr id="2054" name="Picture 6" descr="D:\1178_14205507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071810"/>
            <a:ext cx="952500" cy="952500"/>
          </a:xfrm>
          <a:prstGeom prst="rect">
            <a:avLst/>
          </a:prstGeom>
          <a:noFill/>
        </p:spPr>
      </p:pic>
      <p:pic>
        <p:nvPicPr>
          <p:cNvPr id="2055" name="Picture 7" descr="D:\1178_14205507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714884"/>
            <a:ext cx="952500" cy="952500"/>
          </a:xfrm>
          <a:prstGeom prst="rect">
            <a:avLst/>
          </a:prstGeom>
          <a:noFill/>
        </p:spPr>
      </p:pic>
      <p:pic>
        <p:nvPicPr>
          <p:cNvPr id="2056" name="Picture 8" descr="D:\1178_14205507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143248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Стрітення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півень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нап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ється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води 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калюжі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чек</a:t>
            </a: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холоднечі.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D:\Апостроф\малюнки\53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0174"/>
            <a:ext cx="4114800" cy="4857784"/>
          </a:xfrm>
          <a:prstGeom prst="rect">
            <a:avLst/>
          </a:prstGeom>
          <a:noFill/>
        </p:spPr>
      </p:pic>
      <p:pic>
        <p:nvPicPr>
          <p:cNvPr id="1027" name="Picture 3" descr="D:\Апостроф\малюнки\landscapes_snow_pine_trees_1366x768_340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85926"/>
            <a:ext cx="390048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pPr algn="l"/>
            <a:r>
              <a:rPr lang="uk-UA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"Закодована  цифра" 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71472" y="1857364"/>
            <a:ext cx="807249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'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яний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                 6. Арф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'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яр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'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ясла.                       7. Сер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'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йозний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Вячеслав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                   8.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'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якшити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Трьох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'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етапний.             9. Присвята.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Різдвяний.                    10.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Святослав.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gruppa_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428604"/>
            <a:ext cx="1571636" cy="1500198"/>
          </a:xfrm>
          <a:prstGeom prst="rect">
            <a:avLst/>
          </a:prstGeom>
          <a:noFill/>
        </p:spPr>
      </p:pic>
      <p:pic>
        <p:nvPicPr>
          <p:cNvPr id="1028" name="Picture 4" descr="D: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150019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/>
          <a:lstStyle/>
          <a:p>
            <a:pPr algn="l"/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uk-UA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Перевірмо!</a:t>
            </a:r>
            <a:r>
              <a:rPr lang="uk-UA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43470"/>
          </a:xfrm>
        </p:spPr>
        <p:txBody>
          <a:bodyPr/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800" b="1" dirty="0" smtClean="0">
                <a:solidFill>
                  <a:srgbClr val="FF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1.</a:t>
            </a:r>
            <a:r>
              <a:rPr lang="uk-UA" b="1" dirty="0" smtClean="0">
                <a:solidFill>
                  <a:srgbClr val="FF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800" b="1" dirty="0" err="1" smtClean="0">
                <a:solidFill>
                  <a:srgbClr val="FF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Медв</a:t>
            </a:r>
            <a:r>
              <a:rPr lang="ru-RU" sz="2800" b="1" dirty="0" smtClean="0">
                <a:solidFill>
                  <a:srgbClr val="FF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'</a:t>
            </a:r>
            <a:r>
              <a:rPr lang="uk-UA" sz="2800" b="1" dirty="0" err="1" smtClean="0">
                <a:solidFill>
                  <a:srgbClr val="FF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яний</a:t>
            </a:r>
            <a:r>
              <a:rPr lang="uk-UA" sz="2800" b="1" dirty="0" smtClean="0">
                <a:solidFill>
                  <a:srgbClr val="FF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6. Арф</a:t>
            </a:r>
            <a:r>
              <a:rPr lang="ru-RU" sz="2800" b="1" dirty="0" smtClean="0">
                <a:solidFill>
                  <a:srgbClr val="66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'</a:t>
            </a: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яр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2. </a:t>
            </a:r>
            <a:r>
              <a:rPr lang="uk-UA" sz="2800" b="1" dirty="0" err="1" smtClean="0">
                <a:solidFill>
                  <a:srgbClr val="66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Дит</a:t>
            </a:r>
            <a:r>
              <a:rPr lang="ru-RU" sz="2800" b="1" dirty="0" smtClean="0">
                <a:solidFill>
                  <a:srgbClr val="66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'</a:t>
            </a: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ясла.                       </a:t>
            </a:r>
            <a:r>
              <a:rPr lang="uk-UA" sz="2800" b="1" dirty="0" smtClean="0">
                <a:solidFill>
                  <a:srgbClr val="FF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7. Сер</a:t>
            </a:r>
            <a:r>
              <a:rPr lang="ru-RU" sz="2800" b="1" dirty="0" smtClean="0">
                <a:solidFill>
                  <a:srgbClr val="FF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'</a:t>
            </a:r>
            <a:r>
              <a:rPr lang="uk-UA" sz="2800" b="1" dirty="0" err="1" smtClean="0">
                <a:solidFill>
                  <a:srgbClr val="FF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йозний</a:t>
            </a:r>
            <a:r>
              <a:rPr lang="uk-UA" sz="2800" b="1" dirty="0" smtClean="0">
                <a:solidFill>
                  <a:srgbClr val="FF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800" b="1" dirty="0" smtClean="0">
                <a:solidFill>
                  <a:srgbClr val="FF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3. </a:t>
            </a:r>
            <a:r>
              <a:rPr lang="uk-UA" sz="2800" b="1" dirty="0" err="1" smtClean="0">
                <a:solidFill>
                  <a:srgbClr val="FF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Вячеслав</a:t>
            </a:r>
            <a:r>
              <a:rPr lang="uk-UA" sz="2800" b="1" dirty="0" smtClean="0">
                <a:solidFill>
                  <a:srgbClr val="FF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                     </a:t>
            </a: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8. </a:t>
            </a:r>
            <a:r>
              <a:rPr lang="uk-UA" sz="2800" b="1" dirty="0" err="1" smtClean="0">
                <a:solidFill>
                  <a:srgbClr val="66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Зм</a:t>
            </a:r>
            <a:r>
              <a:rPr lang="ru-RU" sz="2800" b="1" dirty="0" smtClean="0">
                <a:solidFill>
                  <a:srgbClr val="66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'</a:t>
            </a:r>
            <a:r>
              <a:rPr lang="uk-UA" sz="2800" b="1" dirty="0" err="1" smtClean="0">
                <a:solidFill>
                  <a:srgbClr val="66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якшити</a:t>
            </a: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800" b="1" dirty="0" smtClean="0">
                <a:solidFill>
                  <a:srgbClr val="FF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4. Трьох</a:t>
            </a:r>
            <a:r>
              <a:rPr lang="ru-RU" sz="2800" b="1" dirty="0" smtClean="0">
                <a:solidFill>
                  <a:srgbClr val="FF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'</a:t>
            </a:r>
            <a:r>
              <a:rPr lang="uk-UA" sz="2800" b="1" dirty="0" smtClean="0">
                <a:solidFill>
                  <a:srgbClr val="FF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етапний.             </a:t>
            </a: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9. Присвята.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800" b="1" dirty="0" smtClean="0">
                <a:solidFill>
                  <a:srgbClr val="66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5. Різдвяний.                    10. Святослав</a:t>
            </a:r>
            <a:endParaRPr lang="ru-RU" sz="2800" dirty="0"/>
          </a:p>
        </p:txBody>
      </p:sp>
      <p:pic>
        <p:nvPicPr>
          <p:cNvPr id="5" name="Picture 2" descr="D:\картинки\картинки\j042982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642918"/>
            <a:ext cx="135732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/>
          <a:lstStyle/>
          <a:p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Морозяне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тихе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надвечір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..я  на 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Стрітення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віщує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теплу</a:t>
            </a: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весну.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                                                                                               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D:\Апостроф\малюнки\1395719883_sbornik_oboev_263_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4071966" cy="4643470"/>
          </a:xfrm>
          <a:prstGeom prst="rect">
            <a:avLst/>
          </a:prstGeom>
          <a:noFill/>
        </p:spPr>
      </p:pic>
      <p:pic>
        <p:nvPicPr>
          <p:cNvPr id="2051" name="Picture 3" descr="D:\Апостроф\малюнки\5680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404336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5002</TotalTime>
  <Words>491</Words>
  <Application>Microsoft Office PowerPoint</Application>
  <PresentationFormat>Экран (4:3)</PresentationFormat>
  <Paragraphs>120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“Кольоровий  настрій”</vt:lpstr>
      <vt:lpstr>Слайд 2</vt:lpstr>
      <vt:lpstr>      Свято Стрітення, зустрічі  Зими з Весною,-  це  чарівна казка нашої старовини.  Олекса Воропай</vt:lpstr>
      <vt:lpstr>Слайд 4</vt:lpstr>
      <vt:lpstr>“Із  трьох – два”  </vt:lpstr>
      <vt:lpstr>На  Стрітення  півень  нап..ється  води  з калюжі – чекай  ще  холоднечі. </vt:lpstr>
      <vt:lpstr>           "Закодована  цифра"    </vt:lpstr>
      <vt:lpstr>                 Перевірмо!  </vt:lpstr>
      <vt:lpstr>Морозяне  й  тихе  надвечір..я  на  Стрітення  віщує  теплу весну.                                                                                                      </vt:lpstr>
      <vt:lpstr>“Малюнковий   диктант”</vt:lpstr>
      <vt:lpstr>Вітр..яна  погода  на Стрітення –  тривожна  ознака. </vt:lpstr>
      <vt:lpstr>На Стрітення з..являються  купчасті  білі хмари – на щедрий  урожай  садовини. .                                                                                 </vt:lpstr>
      <vt:lpstr>Багато  снігу  ще  лежить на  Стрітення –  духм...яні  будуть  короваї. </vt:lpstr>
      <vt:lpstr>“Злови  апостроф  у ребусах”</vt:lpstr>
      <vt:lpstr>На  Стрітення  капає зі стріх – на Лук..янів   день  (16 червня)  з  вуликів  мед  капатиме. </vt:lpstr>
      <vt:lpstr>    “Диктант  із  таємницею”   </vt:lpstr>
      <vt:lpstr>“Ключове  слово”  </vt:lpstr>
      <vt:lpstr>На Стрітення   сузір..я  на  небі  не  закриті хмарами,   яскраві  -   весна буде пізньою.  </vt:lpstr>
      <vt:lpstr>“Незакінчене  речення”</vt:lpstr>
      <vt:lpstr>Домашнє  завдання </vt:lpstr>
      <vt:lpstr>Молодці! Дякую  за  урок!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home</cp:lastModifiedBy>
  <cp:revision>212</cp:revision>
  <dcterms:created xsi:type="dcterms:W3CDTF">2014-03-26T12:28:08Z</dcterms:created>
  <dcterms:modified xsi:type="dcterms:W3CDTF">2016-02-24T17:39:02Z</dcterms:modified>
</cp:coreProperties>
</file>