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50" r:id="rId2"/>
    <p:sldId id="256" r:id="rId3"/>
    <p:sldId id="305" r:id="rId4"/>
    <p:sldId id="313" r:id="rId5"/>
    <p:sldId id="306" r:id="rId6"/>
    <p:sldId id="307" r:id="rId7"/>
    <p:sldId id="308" r:id="rId8"/>
    <p:sldId id="310" r:id="rId9"/>
    <p:sldId id="311" r:id="rId10"/>
    <p:sldId id="349" r:id="rId11"/>
    <p:sldId id="320" r:id="rId12"/>
    <p:sldId id="336" r:id="rId13"/>
    <p:sldId id="333" r:id="rId14"/>
    <p:sldId id="329" r:id="rId15"/>
    <p:sldId id="324" r:id="rId16"/>
    <p:sldId id="323" r:id="rId17"/>
    <p:sldId id="322" r:id="rId18"/>
    <p:sldId id="309" r:id="rId19"/>
    <p:sldId id="335" r:id="rId20"/>
    <p:sldId id="334" r:id="rId21"/>
    <p:sldId id="339" r:id="rId22"/>
    <p:sldId id="317" r:id="rId23"/>
    <p:sldId id="342" r:id="rId24"/>
    <p:sldId id="338" r:id="rId25"/>
    <p:sldId id="345" r:id="rId26"/>
    <p:sldId id="346" r:id="rId27"/>
    <p:sldId id="344" r:id="rId28"/>
    <p:sldId id="314" r:id="rId29"/>
    <p:sldId id="316" r:id="rId30"/>
    <p:sldId id="341" r:id="rId31"/>
    <p:sldId id="347" r:id="rId32"/>
    <p:sldId id="337" r:id="rId33"/>
    <p:sldId id="330" r:id="rId34"/>
    <p:sldId id="340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14" d="100"/>
          <a:sy n="114" d="100"/>
        </p:scale>
        <p:origin x="148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86F6CD1-82B8-4369-95DF-016097AA419B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7C62BFC-BA45-485E-850E-05FAC9386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51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87AE-B5BE-430E-B08F-077555E7E535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55EC4-FAD2-42E6-907B-F8615FE91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D4D73-91C5-4C3D-AFCA-0FAC6941BAE0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0A24-84F0-4009-B2C0-EF81DBE35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44103-356E-41EC-82E6-4FDBAADD639F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C7FE-93ED-4F1A-A002-1A9014A84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E67A7-1CEC-4855-A23B-C599685BB9A2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B988D-F811-413B-9485-65E39A9B1F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9F33E-AAF4-4695-9634-3FEAE726770E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2F905-8D99-48E1-A42E-07B82E613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3A3B-82E5-4615-AFC2-D2FC18E2AABC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C046E-3848-4356-8C88-57CC7BA90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6FD20-4A18-46F5-A94E-8CE9A5633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87436-459C-419F-B3E4-907E79B0E8C1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A6EE-8D2B-45E6-A196-5957EB161D49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B43CA-9481-4729-91FB-CBC8C44D5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39548-FB6B-4EB1-9A73-859E95B80644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5B69F-D594-41B4-B59E-22730228C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6A73-B36F-4AF3-9A03-4700F3394D53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50C8C-CD0D-44B1-B2D5-0C6C76EBC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007E6-C771-4679-A79C-1758620DAE0D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5C48C-0CF1-436E-9DF3-450DA9E9E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E49BACB-47F6-41B2-9195-6D03B13BCCB0}" type="datetimeFigureOut">
              <a:rPr lang="ru-RU"/>
              <a:pPr>
                <a:defRPr/>
              </a:pPr>
              <a:t>21.08.2017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5FB1709-46C8-46E1-8822-E9F084D69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transition>
    <p:wipe dir="d"/>
  </p:transition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A25C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C27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124744"/>
            <a:ext cx="7776864" cy="175432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 як доба, її хронологічні межі та специфічні ознаки в історії європейських і східних літератур.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Вплив релігії, філософії на літературу і культуру в добу Середньовіччя.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жанри середньовічної літератури на Заході та Сході.</a:t>
            </a:r>
            <a:r>
              <a:rPr lang="uk-UA" b="1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5157192"/>
            <a:ext cx="6336704" cy="914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i="1" dirty="0" smtClean="0"/>
              <a:t>Автор: </a:t>
            </a:r>
            <a:r>
              <a:rPr lang="uk-UA" i="1" dirty="0" err="1" smtClean="0"/>
              <a:t>Фокша</a:t>
            </a:r>
            <a:r>
              <a:rPr lang="uk-UA" i="1" dirty="0" smtClean="0"/>
              <a:t>  </a:t>
            </a:r>
            <a:r>
              <a:rPr lang="uk-UA" i="1" dirty="0"/>
              <a:t>Наталія Іллівна, вчитель зарубіжної літератури  Білоцерківської загальноосвітньої школи І-ІІІ ступенів №21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37249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5" y="2114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52419"/>
            <a:ext cx="2467080" cy="394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Картинки по запросу індульгенці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17" y="143276"/>
            <a:ext cx="6043150" cy="4077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9552" y="5492951"/>
            <a:ext cx="828092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Індульге́нція</a:t>
            </a:r>
            <a:r>
              <a:rPr lang="ru-RU" dirty="0"/>
              <a:t>, </a:t>
            </a:r>
            <a:r>
              <a:rPr lang="ru-RU" b="1" dirty="0" err="1"/>
              <a:t>Відпуст</a:t>
            </a:r>
            <a:r>
              <a:rPr lang="ru-RU" dirty="0"/>
              <a:t> (лат. </a:t>
            </a:r>
            <a:r>
              <a:rPr lang="en-US" i="1" dirty="0" err="1"/>
              <a:t>Indulgentia</a:t>
            </a:r>
            <a:r>
              <a:rPr lang="en-US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латини</a:t>
            </a:r>
            <a:r>
              <a:rPr lang="ru-RU" i="1" dirty="0"/>
              <a:t> </a:t>
            </a:r>
            <a:r>
              <a:rPr lang="en-US" i="1" dirty="0" err="1"/>
              <a:t>indulgeo</a:t>
            </a:r>
            <a:r>
              <a:rPr lang="en-US" i="1" dirty="0"/>
              <a:t> — </a:t>
            </a:r>
            <a:r>
              <a:rPr lang="ru-RU" i="1" dirty="0"/>
              <a:t>дозволяю</a:t>
            </a:r>
            <a:r>
              <a:rPr lang="ru-RU" dirty="0"/>
              <a:t> ) — у </a:t>
            </a:r>
            <a:r>
              <a:rPr lang="ru-RU" dirty="0" err="1"/>
              <a:t>римо-католицькій</a:t>
            </a:r>
            <a:r>
              <a:rPr lang="ru-RU" dirty="0"/>
              <a:t> </a:t>
            </a:r>
            <a:r>
              <a:rPr lang="ru-RU" dirty="0" err="1"/>
              <a:t>церкві</a:t>
            </a:r>
            <a:r>
              <a:rPr lang="ru-RU" dirty="0"/>
              <a:t>, </a:t>
            </a:r>
            <a:r>
              <a:rPr lang="ru-RU" dirty="0" err="1"/>
              <a:t>відпущення</a:t>
            </a:r>
            <a:r>
              <a:rPr lang="ru-RU" dirty="0"/>
              <a:t> </a:t>
            </a:r>
            <a:r>
              <a:rPr lang="ru-RU" dirty="0" err="1"/>
              <a:t>тимчасових</a:t>
            </a:r>
            <a:r>
              <a:rPr lang="ru-RU" dirty="0"/>
              <a:t> </a:t>
            </a:r>
            <a:r>
              <a:rPr lang="ru-RU" dirty="0" err="1"/>
              <a:t>покарань</a:t>
            </a:r>
            <a:r>
              <a:rPr lang="ru-RU" dirty="0"/>
              <a:t> </a:t>
            </a:r>
            <a:r>
              <a:rPr lang="ru-RU" dirty="0" err="1"/>
              <a:t>Церквою</a:t>
            </a:r>
            <a:r>
              <a:rPr lang="ru-RU" dirty="0"/>
              <a:t> за </a:t>
            </a:r>
            <a:r>
              <a:rPr lang="ru-RU" dirty="0" err="1"/>
              <a:t>гріхи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прощені</a:t>
            </a:r>
            <a:r>
              <a:rPr lang="ru-RU" dirty="0"/>
              <a:t> Богом в </a:t>
            </a:r>
            <a:r>
              <a:rPr lang="ru-RU" dirty="0" err="1" smtClean="0"/>
              <a:t>таїнстві</a:t>
            </a:r>
            <a:r>
              <a:rPr lang="ru-RU" dirty="0" smtClean="0"/>
              <a:t>  </a:t>
            </a:r>
            <a:r>
              <a:rPr lang="ru-RU" dirty="0" err="1"/>
              <a:t>примирення</a:t>
            </a:r>
            <a:r>
              <a:rPr lang="ru-RU" dirty="0"/>
              <a:t> (</a:t>
            </a:r>
            <a:r>
              <a:rPr lang="ru-RU" dirty="0" err="1"/>
              <a:t>Сповіді</a:t>
            </a:r>
            <a:r>
              <a:rPr lang="ru-RU" dirty="0"/>
              <a:t>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280043"/>
            <a:ext cx="1968809" cy="338554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Папа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Боніфацій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2956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7817" y="0"/>
            <a:ext cx="9447378" cy="65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6" y="188640"/>
            <a:ext cx="347375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Картинки по запросу святі в добу середньовічч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53585"/>
            <a:ext cx="2779241" cy="3176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585" y="1067545"/>
            <a:ext cx="2654640" cy="4380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806" y="188640"/>
            <a:ext cx="3071402" cy="433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461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70" y="30561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1" y="811130"/>
            <a:ext cx="8496944" cy="584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8784976" cy="4632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>
              <a:lnSpc>
                <a:spcPct val="150000"/>
              </a:lnSpc>
              <a:spcAft>
                <a:spcPts val="0"/>
              </a:spcAft>
            </a:pPr>
            <a:r>
              <a:rPr lang="uk-UA" b="1" spc="5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Сходинка 4</a:t>
            </a:r>
            <a:r>
              <a:rPr lang="uk-UA" b="1" i="1" spc="10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«</a:t>
            </a:r>
            <a:r>
              <a:rPr lang="ru-RU" b="1" spc="-35" dirty="0" err="1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Корпоративність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, </a:t>
            </a:r>
            <a:r>
              <a:rPr lang="ru-RU" b="1" spc="-35" dirty="0" err="1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панування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 </a:t>
            </a:r>
            <a:r>
              <a:rPr lang="uk-UA" b="1" spc="-25" dirty="0">
                <a:solidFill>
                  <a:srgbClr val="C00000"/>
                </a:solidFill>
                <a:latin typeface="Times New Roman" panose="02020603050405020304" pitchFamily="18" charset="0"/>
                <a:ea typeface="Franklin Gothic Demi" panose="020B0703020102020204" pitchFamily="34" charset="0"/>
                <a:cs typeface="Franklin Gothic Demi" panose="020B0703020102020204" pitchFamily="34" charset="0"/>
              </a:rPr>
              <a:t>колективізму</a:t>
            </a:r>
            <a:r>
              <a:rPr lang="uk-UA" b="1" spc="-25" dirty="0">
                <a:solidFill>
                  <a:srgbClr val="C00000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rPr>
              <a:t> 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в </a:t>
            </a:r>
            <a:r>
              <a:rPr lang="ru-RU" b="1" spc="-35" dirty="0" err="1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епоху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b="1" spc="-35" dirty="0" err="1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Середньовіччя</a:t>
            </a:r>
            <a:r>
              <a:rPr lang="ru-RU" b="1" spc="-35" dirty="0">
                <a:solidFill>
                  <a:srgbClr val="C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»</a:t>
            </a:r>
            <a:endParaRPr lang="ru-RU" sz="800" b="1" i="1" spc="-35" dirty="0">
              <a:solidFill>
                <a:srgbClr val="C00000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28210"/>
      </p:ext>
    </p:extLst>
  </p:cSld>
  <p:clrMapOvr>
    <a:masterClrMapping/>
  </p:clrMapOvr>
  <p:transition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84" y="328746"/>
            <a:ext cx="8907533" cy="676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Картинки по запросу ричард і салад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87" y="3450107"/>
            <a:ext cx="4505472" cy="3071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сімя родина в середньовіччі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9" y="375999"/>
            <a:ext cx="3564770" cy="2980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сімя родина в середньовічч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02" y="185419"/>
            <a:ext cx="4027476" cy="293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Картинки по запросу сімя родина в середньовічч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9" y="3543186"/>
            <a:ext cx="3730753" cy="3009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24171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8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4704"/>
            <a:ext cx="8012158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4088" y="97870"/>
            <a:ext cx="8640400" cy="458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2700" indent="177800" algn="just">
              <a:lnSpc>
                <a:spcPct val="150000"/>
              </a:lnSpc>
              <a:spcAft>
                <a:spcPts val="0"/>
              </a:spcAft>
            </a:pPr>
            <a:r>
              <a:rPr lang="ru-RU" b="1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Сходинка</a:t>
            </a:r>
            <a:r>
              <a:rPr lang="ru-RU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ru-RU" b="1" i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</a:t>
            </a:r>
            <a:r>
              <a:rPr lang="uk-UA" b="1" spc="5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изька</a:t>
            </a:r>
            <a:r>
              <a:rPr lang="uk-UA" b="1" spc="5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культура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побуту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бруд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антисанітарія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середніх віків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»</a:t>
            </a:r>
            <a:endParaRPr lang="ru-RU" sz="800" b="1" i="1" spc="-2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59081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8" y="1886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5650" y="348236"/>
            <a:ext cx="3910045" cy="458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Сходинка 6.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«Жінка в середні віки»</a:t>
            </a:r>
            <a:endParaRPr lang="ru-RU" sz="11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695" y="9592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Жінка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ані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вчити, ані свідчити, ані судити, ані тим більше наказувати»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839857"/>
            <a:ext cx="82089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є дружина?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Сітка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дияволом створена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Зваблює</a:t>
            </a:r>
            <a:r>
              <a:rPr lang="ru-RU" b="1" spc="2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лестощами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світлим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обличчям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язиком співає, словами </a:t>
            </a:r>
            <a:r>
              <a:rPr lang="uk-UA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чарує,</a:t>
            </a:r>
            <a:r>
              <a:rPr lang="uk-UA" b="1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багатьох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нищить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згуби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сміртоносна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біда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душам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згуба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цвіт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диявольський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стріла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сатанинька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звір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неприборканий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148" y="442436"/>
            <a:ext cx="2166260" cy="3319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85" y="2188428"/>
            <a:ext cx="5316148" cy="265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2144020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813" y="5284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3" y="110416"/>
            <a:ext cx="178117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8228" y="2716154"/>
            <a:ext cx="1888146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Елеонора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Аквітанська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7023" y="4561383"/>
            <a:ext cx="1884042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Матильда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Тосканська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966695" y="556352"/>
            <a:ext cx="2171877" cy="389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32040" y="4869160"/>
            <a:ext cx="15243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Жанна д’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Арк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9851" y="994744"/>
            <a:ext cx="2752790" cy="351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648" y="131198"/>
            <a:ext cx="2305078" cy="350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081183" y="3673303"/>
            <a:ext cx="161800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12700" marR="25400" algn="ctr">
              <a:spcAft>
                <a:spcPts val="0"/>
              </a:spcAft>
            </a:pPr>
            <a:r>
              <a:rPr lang="uk-UA" sz="1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Ярославна, </a:t>
            </a:r>
          </a:p>
          <a:p>
            <a:pPr marL="12700" marR="25400" algn="ctr">
              <a:spcAft>
                <a:spcPts val="0"/>
              </a:spcAft>
            </a:pPr>
            <a:r>
              <a:rPr lang="uk-UA" sz="1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королева Франції</a:t>
            </a:r>
            <a:endParaRPr lang="ru-RU" sz="1400" spc="5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22454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7" y="138057"/>
            <a:ext cx="9144000" cy="685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1514" r="1878" b="2271"/>
          <a:stretch>
            <a:fillRect/>
          </a:stretch>
        </p:blipFill>
        <p:spPr>
          <a:xfrm>
            <a:off x="535922" y="1383159"/>
            <a:ext cx="3647374" cy="421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5576" y="559568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західному боці поздовжнього корпусу розміщувалися дві вежі (дзвіниці), а на східному  ̶  дві вежі трохи менші, вежі закінчувалися масивними восьмигранниками. 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0102" y="260648"/>
            <a:ext cx="4606389" cy="458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indent="177800" algn="just">
              <a:lnSpc>
                <a:spcPct val="150000"/>
              </a:lnSpc>
              <a:spcAft>
                <a:spcPts val="0"/>
              </a:spcAft>
            </a:pPr>
            <a:r>
              <a:rPr lang="uk-UA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Сходинка</a:t>
            </a:r>
            <a:r>
              <a:rPr lang="uk-UA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«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Середньовічна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архітектура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800" b="1" i="1" spc="-2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875849"/>
            <a:ext cx="8556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Романський храм був схожий  зовнішнім виглядом на замок</a:t>
            </a:r>
            <a:endParaRPr lang="ru-RU" dirty="0"/>
          </a:p>
        </p:txBody>
      </p:sp>
      <p:pic>
        <p:nvPicPr>
          <p:cNvPr id="1026" name="Picture 2" descr="Картинки по запросу доба середньовіччя архітекту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3158"/>
            <a:ext cx="3096344" cy="4133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89444"/>
      </p:ext>
    </p:extLst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20326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" y="1086961"/>
            <a:ext cx="4098014" cy="4060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" b="-78"/>
          <a:stretch>
            <a:fillRect/>
          </a:stretch>
        </p:blipFill>
        <p:spPr bwMode="auto">
          <a:xfrm>
            <a:off x="4716016" y="1052736"/>
            <a:ext cx="3982290" cy="5159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9245" y="330768"/>
            <a:ext cx="152702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780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spc="-2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Готика</a:t>
            </a:r>
          </a:p>
        </p:txBody>
      </p:sp>
    </p:spTree>
    <p:extLst>
      <p:ext uri="{BB962C8B-B14F-4D97-AF65-F5344CB8AC3E}">
        <p14:creationId xmlns:p14="http://schemas.microsoft.com/office/powerpoint/2010/main" val="4099528660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8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Картинки по запросу ричард левове серце і саладин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690" y="260648"/>
            <a:ext cx="433731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3328"/>
            <a:ext cx="3977630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64462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8520" y="-171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7776864" cy="175432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 як доба, її хронологічні межі та специфічні ознаки в історії європейських і східних літератур.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Вплив релігії, філософії на літературу і культуру в добу Середньовіччя. </a:t>
            </a:r>
            <a:endParaRPr lang="ru-RU" sz="11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Основні жанри середньовічної літератури на Заході та Сході.</a:t>
            </a:r>
            <a:r>
              <a:rPr lang="uk-UA" b="1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921602"/>
            <a:ext cx="5904656" cy="4418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9" y="18485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доба середньовіччя літератури житі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25" y="1025316"/>
            <a:ext cx="2952328" cy="228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88640"/>
            <a:ext cx="7200800" cy="458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just">
              <a:lnSpc>
                <a:spcPct val="150000"/>
              </a:lnSpc>
              <a:spcAft>
                <a:spcPts val="0"/>
              </a:spcAft>
            </a:pPr>
            <a:r>
              <a:rPr lang="uk-UA" b="1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Сходинка 8</a:t>
            </a:r>
            <a:r>
              <a:rPr lang="uk-UA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Середньовічна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Західної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Європи</a:t>
            </a:r>
            <a:r>
              <a:rPr lang="ru-RU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uk-UA" sz="800" b="1" i="1" spc="-2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2" name="Picture 6" descr="Картинки по запросу література середньовіччя тристан і ізоль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" y="989824"/>
            <a:ext cx="3168353" cy="459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література середньовіччя житіє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90" y="901084"/>
            <a:ext cx="291632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 література середньовіччя лицарська поез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69" y="3477875"/>
            <a:ext cx="2273937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82106"/>
      </p:ext>
    </p:extLst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005" y="199180"/>
            <a:ext cx="8899995" cy="667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915816" y="476672"/>
            <a:ext cx="2997103" cy="584775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Героїчний епос</a:t>
            </a:r>
            <a:endParaRPr lang="uk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51450"/>
            <a:ext cx="2243756" cy="64633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Франці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«Пісня про Роланда»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45316" y="1196751"/>
            <a:ext cx="2862064" cy="64633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Іспанія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«Пісня про мого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Сіда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». 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94881" y="3751340"/>
            <a:ext cx="2531655" cy="64633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Німеччина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«Пісня про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нібелунгів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2797" y="3585532"/>
            <a:ext cx="2647648" cy="64633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Київська Русь </a:t>
            </a:r>
          </a:p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«Слово о полку Ігоревім</a:t>
            </a:r>
            <a:endParaRPr lang="uk-UA" dirty="0"/>
          </a:p>
        </p:txBody>
      </p:sp>
      <p:pic>
        <p:nvPicPr>
          <p:cNvPr id="2050" name="Picture 2" descr="Картинки по запросу рыцарь ролан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0" y="1208108"/>
            <a:ext cx="2058345" cy="2367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пісня про мого сід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833" y="1936259"/>
            <a:ext cx="2160241" cy="173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існя про нібелунгі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73" y="4482159"/>
            <a:ext cx="1651937" cy="204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слово о полку игорев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17993"/>
            <a:ext cx="3447026" cy="247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Картинки по запросу література середньовіччя сходу гафіз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1" y="1245649"/>
            <a:ext cx="2266950" cy="3619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6642"/>
      </p:ext>
    </p:extLst>
  </p:cSld>
  <p:clrMapOvr>
    <a:masterClrMapping/>
  </p:clrMapOvr>
  <p:transition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39923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649918"/>
            <a:ext cx="5173238" cy="4473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9532" y="3587"/>
            <a:ext cx="3816424" cy="64633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Франції мандрівних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акторів називали жонглерами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380803"/>
            <a:ext cx="3379451" cy="369332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Німеччині це були шпільмани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23440"/>
            <a:ext cx="3207096" cy="369332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Київській Русі –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скоромохи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5178178"/>
      </p:ext>
    </p:extLst>
  </p:cSld>
  <p:clrMapOvr>
    <a:masterClrMapping/>
  </p:clrMapOvr>
  <p:transition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mcy;&amp;ucy;&amp;zcy;&amp;icy;&amp;k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280920" cy="6205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90026"/>
      </p:ext>
    </p:extLst>
  </p:cSld>
  <p:clrMapOvr>
    <a:masterClrMapping/>
  </p:clrMapOvr>
  <p:transition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83" y="1920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83668" y="332656"/>
            <a:ext cx="597666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77800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spc="-5" dirty="0">
                <a:solidFill>
                  <a:srgbClr val="000000"/>
                </a:solidFill>
                <a:latin typeface="Times New Roman" panose="02020603050405020304" pitchFamily="18" charset="0"/>
                <a:ea typeface="Garamond" panose="02020404030301010803" pitchFamily="18" charset="0"/>
                <a:cs typeface="Times New Roman" panose="02020603050405020304" pitchFamily="18" charset="0"/>
              </a:rPr>
              <a:t>Сходинка 9</a:t>
            </a:r>
            <a:r>
              <a:rPr lang="uk-UA" sz="2000" b="1" i="1" spc="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Середньовічна</a:t>
            </a:r>
            <a:r>
              <a:rPr lang="ru-RU" sz="2000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-2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література</a:t>
            </a:r>
            <a:r>
              <a:rPr lang="ru-RU" sz="2000" b="1" spc="-2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Сходу»</a:t>
            </a:r>
            <a:endParaRPr lang="uk-UA" sz="900" b="1" i="1" spc="-2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Картинки по запросу література середньовіччя сходу лі б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0" y="980728"/>
            <a:ext cx="2225655" cy="3256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840" y="4331583"/>
            <a:ext cx="1800200" cy="39356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Лі Бо </a:t>
            </a:r>
          </a:p>
        </p:txBody>
      </p:sp>
      <p:pic>
        <p:nvPicPr>
          <p:cNvPr id="5124" name="Picture 4" descr="Картинки по запросу література середньовіччя сходу ду ф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81" y="1108558"/>
            <a:ext cx="2467205" cy="3507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7" y="4237508"/>
            <a:ext cx="2271040" cy="3939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Ду</a:t>
            </a:r>
            <a:r>
              <a:rPr lang="uk-UA" dirty="0"/>
              <a:t> </a:t>
            </a:r>
            <a:r>
              <a:rPr lang="uk-UA" dirty="0" err="1"/>
              <a:t>Фу</a:t>
            </a:r>
            <a:endParaRPr lang="uk-UA" dirty="0"/>
          </a:p>
        </p:txBody>
      </p:sp>
      <p:pic>
        <p:nvPicPr>
          <p:cNvPr id="5126" name="Picture 6" descr="Картинки по запросу література середньовіччя сходу Руда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919" y="980728"/>
            <a:ext cx="2330816" cy="2861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06081" y="4237509"/>
            <a:ext cx="2271040" cy="393923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Ду</a:t>
            </a:r>
            <a:r>
              <a:rPr lang="uk-UA" dirty="0"/>
              <a:t> </a:t>
            </a:r>
            <a:r>
              <a:rPr lang="uk-UA" dirty="0" err="1"/>
              <a:t>Фу</a:t>
            </a:r>
            <a:endParaRPr lang="uk-UA" dirty="0"/>
          </a:p>
        </p:txBody>
      </p:sp>
      <p:pic>
        <p:nvPicPr>
          <p:cNvPr id="5130" name="Picture 10" descr="Зображення Гафіза на мініатюрі 18 столітт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92" y="4138469"/>
            <a:ext cx="2320955" cy="209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478122" y="6326444"/>
            <a:ext cx="1800200" cy="393561"/>
          </a:xfrm>
          <a:prstGeom prst="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Гафіз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9849752"/>
      </p:ext>
    </p:extLst>
  </p:cSld>
  <p:clrMapOvr>
    <a:masterClrMapping/>
  </p:clrMapOvr>
  <p:transition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903" y="-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22575" y="116632"/>
            <a:ext cx="77378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епоху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з’явилися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Паризький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Кембриджський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Оксфордський</a:t>
            </a:r>
            <a:endParaRPr lang="ru-RU" dirty="0"/>
          </a:p>
        </p:txBody>
      </p:sp>
      <p:pic>
        <p:nvPicPr>
          <p:cNvPr id="1028" name="Picture 4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ucy;&amp;ncy;&amp;iukcy;&amp;vcy;&amp;iecy;&amp;rcy;&amp;scy;&amp;icy;&amp;tcy;&amp;iecy;&amp;t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218111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ucy;&amp;ncy;&amp;iukcy;&amp;vcy;&amp;iecy;&amp;rcy;&amp;scy;&amp;icy;&amp;tcy;&amp;iecy;&amp;tcy;&amp;icy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7870"/>
            <a:ext cx="3744416" cy="2595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ucy;&amp;ncy;&amp;iukcy;&amp;vcy;&amp;iecy;&amp;rcy;&amp;scy;&amp;icy;&amp;tcy;&amp;iecy;&amp;tcy;&amp;icy; &amp;pcy;&amp;acy;&amp;rcy;&amp;icy;&amp;zcy;&amp;softcy;&amp;kcy;&amp;icy;&amp;j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1" y="3645024"/>
            <a:ext cx="4426571" cy="252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33489"/>
      </p:ext>
    </p:extLst>
  </p:cSld>
  <p:clrMapOvr>
    <a:masterClrMapping/>
  </p:clrMapOvr>
  <p:transition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ucy;&amp;ncy;&amp;iukcy;&amp;vcy;&amp;iecy;&amp;rcy;&amp;scy;&amp;icy;&amp;tcy;&amp;iecy;&amp;tcy;&amp;icy; &amp;kcy;&amp;iecy;&amp;mcy;&amp;bcy;&amp;rcy;&amp;icy;&amp;dcy;&amp;z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" y="0"/>
            <a:ext cx="9036571" cy="508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12518"/>
      </p:ext>
    </p:extLst>
  </p:cSld>
  <p:clrMapOvr>
    <a:masterClrMapping/>
  </p:clrMapOvr>
  <p:transition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7" y="-2036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kcy;&amp;ucy;&amp;lcy;&amp;softcy;&amp;tcy; &amp;kcy;&amp;ncy;&amp;icy;&amp;gcy;&amp;i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8285"/>
            <a:ext cx="3240360" cy="283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kcy;&amp;ucy;&amp;lcy;&amp;softcy;&amp;tcy; &amp;kcy;&amp;ncy;&amp;icy;&amp;gcy;&amp;icy; &amp;pcy;&amp;iecy;&amp;rcy;&amp;iecy;&amp;pcy;&amp;icy;&amp;scy;&amp;ucy;&amp;vcy;&amp;acy;&amp;ch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92474"/>
            <a:ext cx="2664296" cy="2797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kcy;&amp;ucy;&amp;lcy;&amp;softcy;&amp;tcy; &amp;kcy;&amp;ncy;&amp;icy;&amp;gcy;&amp;icy; &amp;pcy;&amp;iecy;&amp;rcy;&amp;iecy;&amp;pcy;&amp;icy;&amp;scy;&amp;ucy;&amp;vcy;&amp;acy;&amp;ch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8" y="3501008"/>
            <a:ext cx="3888432" cy="2553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4104456" cy="314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15353"/>
      </p:ext>
    </p:extLst>
  </p:cSld>
  <p:clrMapOvr>
    <a:masterClrMapping/>
  </p:clrMapOvr>
  <p:transition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6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552" y="1340768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429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крайнощів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Людина або грішна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свята,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хороша,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погана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лицарів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мріють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прекрасних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дам. 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жорстокості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насильства, 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грубості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диспутів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соборах,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монастирях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університетах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нескінченні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феодальні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виснажували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народи.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Хрестових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походів.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889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великої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напруженості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думки,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 пошуку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істини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</a:t>
            </a:r>
            <a:r>
              <a:rPr lang="uk-UA" i="1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епоха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архіте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ктури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музики,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театру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48214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-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39044" y="620688"/>
            <a:ext cx="842544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культу книги.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просла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вили середні віки.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 розквіт інквізиції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, гоніння на відьом.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торгівля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індуль</a:t>
            </a:r>
            <a:r>
              <a:rPr lang="uk-UA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генціями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«жили на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купі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гною».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епоха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бруду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антисанітарії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Середні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віки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глибока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релігійність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колективізм.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родинність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культ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"ї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«Золотою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сторінкою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митців</a:t>
            </a:r>
            <a:r>
              <a:rPr lang="ru-RU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Сходу.</a:t>
            </a:r>
            <a:endParaRPr lang="ru-RU" sz="800" i="1" spc="2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38100" lvl="0" indent="-342900" algn="just">
              <a:lnSpc>
                <a:spcPct val="150000"/>
              </a:lnSpc>
              <a:spcAft>
                <a:spcPts val="1445"/>
              </a:spcAft>
              <a:buClr>
                <a:srgbClr val="000000"/>
              </a:buClr>
              <a:buSzPts val="750"/>
              <a:buFont typeface="Arial" panose="020B0604020202020204" pitchFamily="34" charset="0"/>
              <a:buChar char="—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Середньовіччя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— </a:t>
            </a:r>
            <a:r>
              <a:rPr lang="uk-UA" spc="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 епоха темряви і </a:t>
            </a:r>
            <a:r>
              <a:rPr lang="uk-UA" spc="-85" dirty="0">
                <a:solidFill>
                  <a:srgbClr val="0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світла одночасно. </a:t>
            </a:r>
            <a:endParaRPr lang="ru-RU" sz="800" i="1" u="none" strike="noStrike" spc="2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262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477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5776" y="908720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190">
              <a:spcAft>
                <a:spcPts val="0"/>
              </a:spcAft>
            </a:pP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Дух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знанья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жил,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скрыт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тайном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эликсире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36905">
              <a:spcAft>
                <a:spcPts val="0"/>
              </a:spcAft>
            </a:pP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целебно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мутный</a:t>
            </a:r>
            <a:r>
              <a:rPr lang="uk-UA" spc="-4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мрак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веков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Пусть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жизнь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была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сплошной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борьбой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врагов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8495">
              <a:spcAft>
                <a:spcPts val="0"/>
              </a:spcAft>
            </a:pP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Пусть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меч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звенел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бою и на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турнире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96470" y="2398637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5320" marR="2853055">
              <a:spcAft>
                <a:spcPts val="0"/>
              </a:spcAft>
            </a:pP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Искал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алхимик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камень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мудрецов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5320" marR="2853055">
              <a:spcAft>
                <a:spcPts val="0"/>
              </a:spcAft>
            </a:pP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Ум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утончался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преньях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вампире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pc="-5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Познать</a:t>
            </a:r>
            <a:r>
              <a:rPr lang="uk-UA" spc="-5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творца</a:t>
            </a:r>
            <a:r>
              <a:rPr lang="uk-UA" spc="-5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5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пьггался</a:t>
            </a:r>
            <a:r>
              <a:rPr lang="uk-UA" spc="-5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богослов, -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5320" marR="2853055">
              <a:spcAft>
                <a:spcPts val="0"/>
              </a:spcAft>
            </a:pP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uk-UA" spc="-3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мысль</a:t>
            </a: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качала </a:t>
            </a:r>
            <a:r>
              <a:rPr lang="uk-UA" spc="-3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мировые</a:t>
            </a: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3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гири</a:t>
            </a:r>
            <a:r>
              <a:rPr lang="uk-UA" spc="-3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33329" y="3653770"/>
            <a:ext cx="86227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2145" marR="2536190">
              <a:spcAft>
                <a:spcPts val="0"/>
              </a:spcAft>
            </a:pP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Монах,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судейский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pc="-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рьщарь</a:t>
            </a:r>
            <a:r>
              <a:rPr lang="uk-UA" spc="-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менестрель, -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2145" marR="2536190">
              <a:spcAft>
                <a:spcPts val="0"/>
              </a:spcAft>
            </a:pP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смутно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видели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святую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52145" marR="2536190">
              <a:spcAft>
                <a:spcPts val="0"/>
              </a:spcAft>
            </a:pP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Хоть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 ней шли не по </a:t>
            </a:r>
            <a:r>
              <a:rPr lang="uk-UA" spc="-4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одной</a:t>
            </a:r>
            <a:r>
              <a:rPr lang="uk-UA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дороге</a:t>
            </a:r>
            <a:r>
              <a:rPr lang="uk-UA" spc="-45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652145" marR="2536190">
              <a:spcAft>
                <a:spcPts val="0"/>
              </a:spcAft>
            </a:pP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1476" y="4985505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2145" marR="2853055">
              <a:spcAft>
                <a:spcPts val="0"/>
              </a:spcAft>
            </a:pPr>
            <a:r>
              <a:rPr lang="uk-UA" spc="-4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pc="-4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дни ужасов, убийств, тревоги </a:t>
            </a:r>
            <a:r>
              <a:rPr lang="uk-UA" spc="-4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 </a:t>
            </a:r>
            <a:r>
              <a:rPr lang="uk-UA" spc="-4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сияла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pc="-4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pc="-4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звезда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uk-UA" spc="-4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</a:t>
            </a:r>
            <a:r>
              <a:rPr lang="uk-UA" spc="-4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Во все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века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жила, </a:t>
            </a:r>
            <a:r>
              <a:rPr lang="uk-UA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затаена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87" y="412240"/>
            <a:ext cx="2248973" cy="322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03848" y="4122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spc="-4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Валерій Брюсов.  Сонет «Середні віки»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17" y="1972033"/>
            <a:ext cx="2006490" cy="1641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99694" y="4394234"/>
            <a:ext cx="1879044" cy="203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&amp;Kcy;&amp;acy;&amp;rcy;&amp;tcy;&amp;icy;&amp;ncy;&amp;kcy;&amp;icy; &amp;pcy;&amp;ocy; &amp;zcy;&amp;acy;&amp;pcy;&amp;rcy;&amp;ocy;&amp;scy;&amp;ucy; &amp;iecy;&amp;pcy;&amp;ocy;&amp;khcy;&amp;acy; &amp;scy;&amp;iecy;&amp;rcy;&amp;iecy;&amp;dcy;&amp;ncy;&amp;softcy;&amp;ocy;&amp;vcy;&amp;iukcy;&amp;chcy;&amp;chcy;&amp;yacy; &amp;mcy;&amp;ocy;&amp;ncy;&amp;acy;&amp;kh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5" y="3632360"/>
            <a:ext cx="2352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055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60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8784976" cy="622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177800" algn="just">
              <a:spcBef>
                <a:spcPts val="1200"/>
              </a:spcBef>
              <a:spcAft>
                <a:spcPts val="300"/>
              </a:spcAft>
            </a:pPr>
            <a:r>
              <a:rPr lang="uk-UA" sz="2800" spc="-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Утворення грона</a:t>
            </a:r>
            <a:r>
              <a:rPr lang="ru-RU" sz="2800" b="1" i="1" spc="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«Людина </a:t>
            </a:r>
            <a:r>
              <a:rPr lang="ru-RU" sz="2800" b="1" i="1" spc="5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</a:t>
            </a:r>
            <a:r>
              <a:rPr lang="ru-RU" sz="2800" b="1" i="1" spc="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050" b="1" i="1" spc="5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Підкорена богом.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Непохитна у вірі.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Мудра.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Гармонійна.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Захоплена книгою.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Жорстока.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Груба.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Замкнута.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Неохайна.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Сповідує кодекс лицарської честі.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Відважна.</a:t>
            </a:r>
            <a:endParaRPr lang="ru-RU" sz="900" spc="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1315"/>
              </a:spcAft>
              <a:buClr>
                <a:srgbClr val="000000"/>
              </a:buClr>
              <a:buSzPts val="800"/>
              <a:buFont typeface="Arial" panose="020B0604020202020204" pitchFamily="34" charset="0"/>
              <a:buChar char="•"/>
            </a:pPr>
            <a:r>
              <a:rPr lang="uk-UA" sz="20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Освічена.</a:t>
            </a:r>
            <a:endParaRPr lang="ru-RU" sz="900" u="none" strike="noStrike" spc="5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907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8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7544" y="1628800"/>
            <a:ext cx="7776864" cy="23762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Домашнє завдання.</a:t>
            </a:r>
            <a:endParaRPr lang="uk-UA" dirty="0"/>
          </a:p>
          <a:p>
            <a:pPr lvl="0"/>
            <a:r>
              <a:rPr lang="uk-UA" dirty="0" smtClean="0"/>
              <a:t>Закінчити таблицю</a:t>
            </a:r>
          </a:p>
          <a:p>
            <a:pPr lvl="0"/>
            <a:r>
              <a:rPr lang="uk-UA" dirty="0" smtClean="0"/>
              <a:t>Прочитати </a:t>
            </a:r>
            <a:r>
              <a:rPr lang="uk-UA" dirty="0"/>
              <a:t>статтю підручника про життя і творчість Лі Бо. Головне занотувати в зошити.</a:t>
            </a:r>
          </a:p>
          <a:p>
            <a:pPr lvl="0"/>
            <a:r>
              <a:rPr lang="uk-UA" dirty="0"/>
              <a:t>Прочитати поезії Лі Бо, приготувати виразне читання 1-2 мініатюри.</a:t>
            </a:r>
          </a:p>
          <a:p>
            <a:pPr lvl="0"/>
            <a:r>
              <a:rPr lang="uk-UA" dirty="0"/>
              <a:t>Творчим групам підготувати історичну довідку про Конфуціанство та його вплив на культуру, зокрема літературу Китаю.</a:t>
            </a:r>
          </a:p>
        </p:txBody>
      </p:sp>
    </p:spTree>
    <p:extLst>
      <p:ext uri="{BB962C8B-B14F-4D97-AF65-F5344CB8AC3E}">
        <p14:creationId xmlns:p14="http://schemas.microsoft.com/office/powerpoint/2010/main" val="376712228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48883"/>
            <a:ext cx="8782824" cy="6587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Картинки по запросу середньовіччя одя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5921"/>
            <a:ext cx="8307547" cy="397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03931"/>
            <a:ext cx="3168352" cy="560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/>
              <a:t>Додаток </a:t>
            </a:r>
          </a:p>
        </p:txBody>
      </p:sp>
      <p:pic>
        <p:nvPicPr>
          <p:cNvPr id="4098" name="Picture 2" descr="http://textreferat.com.ua/images/139183_image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841369"/>
            <a:ext cx="2952328" cy="1603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s3.livemaster.ru/zhurnalfoto/0/1/9/121003151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41369"/>
            <a:ext cx="1800200" cy="1552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471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9" y="2107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Картинки по запросу культура середньовічної європ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077755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&amp;Kcy;&amp;acy;&amp;kcy; &amp;pcy;&amp;ocy;&amp;yacy;&amp;vcy;&amp;icy;&amp;lcy;&amp;acy;&amp;scy;&amp;softcy; &amp;scy;&amp;rcy;&amp;iecy;&amp;dcy;&amp;ncy;&amp;iecy;&amp;vcy;&amp;iecy;&amp;kcy;&amp;ocy;&amp;vcy;&amp;acy;&amp;yacy; &amp;mcy;&amp;ocy;&amp;dcy;&amp;acy; | &amp;YAcy;&amp;rcy;&amp;mcy;&amp;acy;&amp;rcy;&amp;kcy;&amp;acy; &amp;Mcy;&amp;acy;&amp;scy;&amp;tcy;&amp;iecy;&amp;rcy;&amp;ocy;&amp;vcy; - &amp;rcy;&amp;ucy;&amp;chcy;&amp;ncy;&amp;acy;&amp;yacy; &amp;rcy;&amp;acy;&amp;bcy;&amp;ocy;&amp;tcy;&amp;acy;, handm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7393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s3.livemaster.ru/zhurnalfoto/4/4/5/1210031516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30" y="4592244"/>
            <a:ext cx="2267536" cy="2149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Kcy;&amp;acy;&amp;rcy;&amp;tcy;&amp;icy;&amp;ncy;&amp;kcy;&amp;icy; &amp;pcy;&amp;ocy; &amp;zcy;&amp;acy;&amp;pcy;&amp;rcy;&amp;ocy;&amp;scy;&amp;ucy; &amp;dcy;&amp;ocy;&amp;bcy;&amp;acy; &amp;scy;&amp;iecy;&amp;rcy;&amp;iecy;&amp;dcy;&amp;ncy;&amp;softcy;&amp;ocy;&amp;vcy;&amp;iukcy;&amp;chcy;&amp;chcy;&amp;yacy; &amp;mcy;&amp;ocy;&amp;dcy;&amp;acy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66" y="4580966"/>
            <a:ext cx="2499600" cy="213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24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198" y="-3252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Картинки по запросу культура середньовічної європи лицар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5"/>
            <a:ext cx="8496944" cy="5482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88695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95826"/>
              </p:ext>
            </p:extLst>
          </p:nvPr>
        </p:nvGraphicFramePr>
        <p:xfrm>
          <a:off x="179512" y="1019522"/>
          <a:ext cx="8496944" cy="23888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248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488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8032">
                <a:tc>
                  <a:txBody>
                    <a:bodyPr/>
                    <a:lstStyle/>
                    <a:p>
                      <a:pPr marR="254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 мені відомо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 що довідався на </a:t>
                      </a:r>
                      <a:r>
                        <a:rPr lang="uk-UA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уроці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800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11857"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54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75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Constantia" panose="02030602050306030303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4005064"/>
            <a:ext cx="74168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38100">
              <a:lnSpc>
                <a:spcPct val="150000"/>
              </a:lnSpc>
              <a:spcAft>
                <a:spcPts val="0"/>
              </a:spcAft>
            </a:pPr>
            <a:r>
              <a:rPr lang="uk-UA" sz="2400" b="1" spc="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Проблемне запитання</a:t>
            </a:r>
            <a:r>
              <a:rPr lang="uk-UA" sz="2400" spc="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uk-UA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«Що ж таке епоха Середньовіччя?</a:t>
            </a:r>
          </a:p>
          <a:p>
            <a:pPr marL="12700" marR="38100">
              <a:lnSpc>
                <a:spcPct val="150000"/>
              </a:lnSpc>
              <a:spcAft>
                <a:spcPts val="0"/>
              </a:spcAft>
            </a:pPr>
            <a:r>
              <a:rPr lang="uk-UA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Це століття темряви чи світла? </a:t>
            </a:r>
            <a:endParaRPr lang="ru-RU" sz="800" spc="5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770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692696"/>
            <a:ext cx="77768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2700" indent="177800">
              <a:spcBef>
                <a:spcPts val="1200"/>
              </a:spcBef>
              <a:spcAft>
                <a:spcPts val="0"/>
              </a:spcAft>
            </a:pPr>
            <a:r>
              <a:rPr lang="uk-UA" sz="2800" b="1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uk-UA" sz="3600" b="1" spc="1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«Сходинки»  подорожі</a:t>
            </a: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Періоди середньовічної літератури.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Місце Середньовіччя в курсі всесвітньої історії.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Релігія в культурі західного Середньовіччя.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Корпоративність, панування колективізму в епоху Серед­ньовіччя.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Низька культура побуту, бруд, антисанітарія середніх віків.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Жінка в середні віки.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Середньовічна архітектура.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Середньовічна література Західної Європи.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Середньовічна література Сходу.</a:t>
            </a:r>
            <a:endParaRPr lang="ru-RU" sz="800" dirty="0">
              <a:solidFill>
                <a:srgbClr val="000000"/>
              </a:solidFill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298450" marR="12700" indent="-28575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solidFill>
                  <a:srgbClr val="000000"/>
                </a:solidFill>
                <a:latin typeface="Constantia" panose="02030602050306030303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Середньовіччя: століття темряви чи світла?</a:t>
            </a:r>
            <a:endParaRPr lang="ru-RU" sz="800" u="none" strike="noStrike" spc="0" dirty="0">
              <a:solidFill>
                <a:srgbClr val="000000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12692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27" y="11663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243355" y="908720"/>
            <a:ext cx="669674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marL="12700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spc="5" dirty="0">
                <a:solidFill>
                  <a:schemeClr val="bg1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Сходинка 1 </a:t>
            </a:r>
            <a:r>
              <a:rPr lang="uk-UA" sz="2000" b="1" spc="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spc="10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«</a:t>
            </a:r>
            <a:r>
              <a:rPr lang="ru-RU" sz="2400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Періоди</a:t>
            </a:r>
            <a:r>
              <a:rPr lang="ru-RU" sz="2400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z="2400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середньовічної</a:t>
            </a:r>
            <a:r>
              <a:rPr lang="ru-RU" sz="2400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sz="2400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літератури</a:t>
            </a:r>
            <a:r>
              <a:rPr lang="ru-RU" sz="2400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»</a:t>
            </a:r>
            <a:endParaRPr lang="ru-RU" sz="1000" b="1" spc="-35" dirty="0">
              <a:solidFill>
                <a:srgbClr val="C00000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</p:txBody>
      </p:sp>
      <p:pic>
        <p:nvPicPr>
          <p:cNvPr id="8" name="Picture 2" descr="Картинки по запросу доба середньовічч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52928" cy="3600400"/>
          </a:xfrm>
          <a:prstGeom prst="rect">
            <a:avLst/>
          </a:prstGeom>
          <a:noFill/>
          <a:ln w="57150">
            <a:solidFill>
              <a:schemeClr val="tx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924944"/>
            <a:ext cx="2592288" cy="5486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ІІІ – Х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5583" y="2924944"/>
            <a:ext cx="2592288" cy="5486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 –Х І </a:t>
            </a:r>
            <a:r>
              <a:rPr lang="en-US" sz="2800" b="1" dirty="0" smtClean="0">
                <a:solidFill>
                  <a:schemeClr val="bg1"/>
                </a:solidFill>
              </a:rPr>
              <a:t>V</a:t>
            </a:r>
            <a:endParaRPr lang="ru-RU" sz="2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22023" y="2924944"/>
            <a:ext cx="2592288" cy="5486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 І </a:t>
            </a:r>
            <a:r>
              <a:rPr lang="en-US" sz="2800" b="1" dirty="0" smtClean="0">
                <a:solidFill>
                  <a:schemeClr val="bg1"/>
                </a:solidFill>
              </a:rPr>
              <a:t>V</a:t>
            </a:r>
            <a:r>
              <a:rPr lang="uk-UA" sz="2800" b="1" dirty="0" smtClean="0">
                <a:solidFill>
                  <a:schemeClr val="bg1"/>
                </a:solidFill>
              </a:rPr>
              <a:t> - Х</a:t>
            </a:r>
            <a:r>
              <a:rPr lang="en-US" sz="2800" b="1" dirty="0">
                <a:solidFill>
                  <a:schemeClr val="bg1"/>
                </a:solidFill>
              </a:rPr>
              <a:t> V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23298704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16887" cy="698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27324" y="254404"/>
            <a:ext cx="6067751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«Золота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митців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Сход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212976"/>
            <a:ext cx="1721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</a:t>
            </a:r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ілософ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лікар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Авіценна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AutoShape 6" descr="&amp;Kcy;&amp;acy;&amp;rcy;&amp;tcy;&amp;icy;&amp;ncy;&amp;kcy;&amp;icy; &amp;pcy;&amp;ocy; &amp;zcy;&amp;acy;&amp;pcy;&amp;rcy;&amp;ocy;&amp;scy;&amp;ucy; &amp;acy;&amp;vcy;&amp;iukcy;&amp;tscy;&amp;iecy;&amp;ncy;&amp;ncy;&amp;acy;"/>
          <p:cNvSpPr>
            <a:spLocks noChangeAspect="1" noChangeArrowheads="1"/>
          </p:cNvSpPr>
          <p:nvPr/>
        </p:nvSpPr>
        <p:spPr bwMode="auto">
          <a:xfrm>
            <a:off x="155575" y="-1219200"/>
            <a:ext cx="1905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&amp;Kcy;&amp;acy;&amp;rcy;&amp;tcy;&amp;icy;&amp;ncy;&amp;kcy;&amp;icy; &amp;pcy;&amp;ocy; &amp;zcy;&amp;acy;&amp;pcy;&amp;rcy;&amp;ocy;&amp;scy;&amp;ucy; &amp;acy;&amp;vcy;&amp;iukcy;&amp;tscy;&amp;iecy;&amp;ncy;&amp;ncy;&amp;acy;"/>
          <p:cNvSpPr>
            <a:spLocks noChangeAspect="1" noChangeArrowheads="1"/>
          </p:cNvSpPr>
          <p:nvPr/>
        </p:nvSpPr>
        <p:spPr bwMode="auto">
          <a:xfrm>
            <a:off x="307975" y="-1066800"/>
            <a:ext cx="1905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42897" y="39143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Астроном й математик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Абу-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Рейхана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Мухаммеда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Біруні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4" y="871469"/>
            <a:ext cx="1913045" cy="2341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56" y="779030"/>
            <a:ext cx="2376264" cy="317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357071" y="5085184"/>
            <a:ext cx="2453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Філософ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математик, поет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Омар Хайям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860" y="1736074"/>
            <a:ext cx="2685276" cy="2953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538143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3" y="15213"/>
            <a:ext cx="9065299" cy="681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215511"/>
            <a:ext cx="7056784" cy="4580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marR="12700" algn="just">
              <a:lnSpc>
                <a:spcPct val="150000"/>
              </a:lnSpc>
              <a:spcAft>
                <a:spcPts val="0"/>
              </a:spcAft>
            </a:pPr>
            <a:r>
              <a:rPr lang="uk-UA" b="1" spc="5" dirty="0">
                <a:solidFill>
                  <a:schemeClr val="bg1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Сходинка 2</a:t>
            </a:r>
            <a:r>
              <a:rPr lang="uk-UA" b="1" spc="10" dirty="0">
                <a:solidFill>
                  <a:schemeClr val="bg1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  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«</a:t>
            </a:r>
            <a:r>
              <a:rPr lang="ru-RU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Місце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Середньовіччя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в </a:t>
            </a:r>
            <a:r>
              <a:rPr lang="ru-RU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курсі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всесвітньої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 </a:t>
            </a:r>
            <a:r>
              <a:rPr lang="ru-RU" b="1" spc="-35" dirty="0" err="1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історії</a:t>
            </a:r>
            <a:r>
              <a:rPr lang="ru-RU" b="1" spc="-35" dirty="0">
                <a:solidFill>
                  <a:srgbClr val="C0000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»</a:t>
            </a:r>
            <a:endParaRPr lang="ru-RU" sz="800" b="1" spc="-35" dirty="0">
              <a:solidFill>
                <a:srgbClr val="C00000"/>
              </a:solidFill>
              <a:effectLst/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7" y="673585"/>
            <a:ext cx="2258153" cy="343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207" y="645052"/>
            <a:ext cx="279434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Картинки по запросу антисанітарія  в середньовіччі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555" y="926893"/>
            <a:ext cx="3285656" cy="247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артинки по запросу хрестові походи  в середньовіччі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71" y="3410613"/>
            <a:ext cx="3379192" cy="2551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середньовіччя богосл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8" y="4111157"/>
            <a:ext cx="2534890" cy="2609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5197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e1076c30d2a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5" y="21144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2" y="1017802"/>
            <a:ext cx="263331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509" y="3429000"/>
            <a:ext cx="324288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96812" y="188640"/>
            <a:ext cx="7344816" cy="458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27000" indent="17780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uk-UA" b="1" i="1" spc="5" dirty="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Сходинка 3 </a:t>
            </a:r>
            <a:r>
              <a:rPr lang="uk-UA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spc="2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«Релігія в культурі західного </a:t>
            </a:r>
            <a:r>
              <a:rPr lang="uk-UA" b="1" spc="1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Середньовіччя</a:t>
            </a:r>
            <a:endParaRPr lang="uk-UA" sz="800" b="1" spc="1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053" y="1017802"/>
            <a:ext cx="3109256" cy="5601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770" y="781833"/>
            <a:ext cx="2667000" cy="231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32" y="3469514"/>
            <a:ext cx="2516186" cy="2094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19693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815</TotalTime>
  <Words>899</Words>
  <Application>Microsoft Office PowerPoint</Application>
  <PresentationFormat>Экран (4:3)</PresentationFormat>
  <Paragraphs>124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Arial</vt:lpstr>
      <vt:lpstr>Calibri</vt:lpstr>
      <vt:lpstr>Constantia</vt:lpstr>
      <vt:lpstr>Franklin Gothic Demi</vt:lpstr>
      <vt:lpstr>Garamond</vt:lpstr>
      <vt:lpstr>Times New Roman</vt:lpstr>
      <vt:lpstr>Verdana</vt:lpstr>
      <vt:lpstr>Wingdings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SEVEN</cp:lastModifiedBy>
  <cp:revision>94</cp:revision>
  <dcterms:created xsi:type="dcterms:W3CDTF">2013-01-08T15:59:55Z</dcterms:created>
  <dcterms:modified xsi:type="dcterms:W3CDTF">2017-08-21T14:41:10Z</dcterms:modified>
</cp:coreProperties>
</file>