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5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60022" y="83128"/>
            <a:ext cx="11198432" cy="3978234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Тема уроку:</a:t>
            </a:r>
            <a:b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Розкладання многочленів</a:t>
            </a:r>
            <a:b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на множники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92D050"/>
                </a:solidFill>
              </a:rPr>
              <a:t>Відповіді: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92D050"/>
                </a:solidFill>
              </a:rPr>
              <a:t>x³ – 4x² -</a:t>
            </a:r>
            <a:r>
              <a:rPr lang="en-US" sz="3600" dirty="0" smtClean="0">
                <a:solidFill>
                  <a:srgbClr val="92D050"/>
                </a:solidFill>
              </a:rPr>
              <a:t>25x+100</a:t>
            </a:r>
            <a:r>
              <a:rPr lang="uk-UA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>
                <a:solidFill>
                  <a:srgbClr val="92D050"/>
                </a:solidFill>
              </a:rPr>
              <a:t>=</a:t>
            </a:r>
            <a:r>
              <a:rPr lang="uk-UA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>
                <a:solidFill>
                  <a:srgbClr val="92D050"/>
                </a:solidFill>
              </a:rPr>
              <a:t>0</a:t>
            </a:r>
            <a:r>
              <a:rPr lang="uk-UA" sz="3600" dirty="0" smtClean="0">
                <a:solidFill>
                  <a:srgbClr val="92D050"/>
                </a:solidFill>
              </a:rPr>
              <a:t>  (відповідь:4;5;-5)</a:t>
            </a:r>
          </a:p>
          <a:p>
            <a:endParaRPr lang="uk-UA" sz="3600" dirty="0" smtClean="0">
              <a:solidFill>
                <a:srgbClr val="92D050"/>
              </a:solidFill>
            </a:endParaRPr>
          </a:p>
          <a:p>
            <a:r>
              <a:rPr lang="en-US" sz="3600" dirty="0">
                <a:solidFill>
                  <a:srgbClr val="92D050"/>
                </a:solidFill>
              </a:rPr>
              <a:t>  (8y-1)² -49y² </a:t>
            </a:r>
            <a:r>
              <a:rPr lang="en-US" sz="3600" dirty="0" smtClean="0">
                <a:solidFill>
                  <a:srgbClr val="92D050"/>
                </a:solidFill>
              </a:rPr>
              <a:t>=</a:t>
            </a:r>
            <a:r>
              <a:rPr lang="uk-UA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>
                <a:solidFill>
                  <a:srgbClr val="92D050"/>
                </a:solidFill>
              </a:rPr>
              <a:t>0</a:t>
            </a:r>
            <a:r>
              <a:rPr lang="uk-UA" sz="3600" dirty="0" smtClean="0">
                <a:solidFill>
                  <a:srgbClr val="92D050"/>
                </a:solidFill>
              </a:rPr>
              <a:t>  (відповідь:1,1/15)</a:t>
            </a:r>
          </a:p>
          <a:p>
            <a:endParaRPr lang="uk-UA" sz="3600" dirty="0" smtClean="0">
              <a:solidFill>
                <a:srgbClr val="92D050"/>
              </a:solidFill>
            </a:endParaRPr>
          </a:p>
          <a:p>
            <a:r>
              <a:rPr lang="en-US" sz="3600" dirty="0">
                <a:solidFill>
                  <a:srgbClr val="92D050"/>
                </a:solidFill>
              </a:rPr>
              <a:t>x² - </a:t>
            </a:r>
            <a:r>
              <a:rPr lang="en-US" sz="3600" dirty="0" smtClean="0">
                <a:solidFill>
                  <a:srgbClr val="92D050"/>
                </a:solidFill>
              </a:rPr>
              <a:t>4x+3</a:t>
            </a:r>
            <a:r>
              <a:rPr lang="uk-UA" sz="3600" dirty="0" smtClean="0">
                <a:solidFill>
                  <a:srgbClr val="92D050"/>
                </a:solidFill>
              </a:rPr>
              <a:t>  =(х-3)(х-1)</a:t>
            </a:r>
            <a:endParaRPr lang="en-US" sz="3600" dirty="0">
              <a:solidFill>
                <a:srgbClr val="92D050"/>
              </a:solidFill>
            </a:endParaRPr>
          </a:p>
          <a:p>
            <a:endParaRPr lang="uk-UA" dirty="0" smtClean="0"/>
          </a:p>
          <a:p>
            <a:endParaRPr lang="en-US" dirty="0"/>
          </a:p>
          <a:p>
            <a:endParaRPr lang="uk-U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49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V. </a:t>
            </a:r>
            <a:r>
              <a:rPr lang="ru-RU" b="1" dirty="0" err="1">
                <a:solidFill>
                  <a:srgbClr val="92D050"/>
                </a:solidFill>
              </a:rPr>
              <a:t>Хвилинка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відпочинку</a:t>
            </a:r>
            <a:r>
              <a:rPr lang="ru-RU" b="1" dirty="0">
                <a:solidFill>
                  <a:srgbClr val="92D050"/>
                </a:solidFill>
              </a:rPr>
              <a:t> (</a:t>
            </a:r>
            <a:r>
              <a:rPr lang="ru-RU" b="1" dirty="0" err="1">
                <a:solidFill>
                  <a:srgbClr val="92D050"/>
                </a:solidFill>
              </a:rPr>
              <a:t>відеоролик</a:t>
            </a:r>
            <a:r>
              <a:rPr lang="ru-RU" b="1" dirty="0">
                <a:solidFill>
                  <a:srgbClr val="92D050"/>
                </a:solidFill>
              </a:rPr>
              <a:t> «</a:t>
            </a:r>
            <a:r>
              <a:rPr lang="ru-RU" b="1" dirty="0" err="1">
                <a:solidFill>
                  <a:srgbClr val="92D050"/>
                </a:solidFill>
              </a:rPr>
              <a:t>Чарівні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Карпати</a:t>
            </a:r>
            <a:r>
              <a:rPr lang="ru-RU" b="1" dirty="0">
                <a:solidFill>
                  <a:srgbClr val="92D050"/>
                </a:solidFill>
              </a:rPr>
              <a:t>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5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290337"/>
            <a:ext cx="7886700" cy="131283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Робота в </a:t>
            </a:r>
            <a:r>
              <a:rPr lang="ru-RU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групах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31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Доведіть</a:t>
            </a:r>
            <a:r>
              <a:rPr lang="ru-RU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, </a:t>
            </a:r>
            <a:r>
              <a:rPr lang="ru-RU" sz="31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що</a:t>
            </a:r>
            <a:r>
              <a:rPr lang="ru-RU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31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значення</a:t>
            </a:r>
            <a:r>
              <a:rPr lang="ru-RU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31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виразу</a:t>
            </a:r>
            <a:r>
              <a:rPr lang="ru-RU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31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ділиться</a:t>
            </a:r>
            <a:r>
              <a:rPr lang="ru-RU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на….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555668" y="2197354"/>
            <a:ext cx="5683333" cy="90487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90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3200" b="1" spc="-10" dirty="0" smtClean="0">
                  <a:solidFill>
                    <a:srgbClr val="92D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401</a:t>
              </a:r>
              <a:r>
                <a:rPr lang="uk-UA" sz="3200" b="1" spc="-10" baseline="30000" dirty="0" smtClean="0">
                  <a:solidFill>
                    <a:srgbClr val="92D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 </a:t>
              </a:r>
              <a:r>
                <a:rPr lang="uk-UA" sz="3200" b="1" spc="-10" dirty="0" smtClean="0">
                  <a:solidFill>
                    <a:srgbClr val="92D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- 199</a:t>
              </a:r>
              <a:r>
                <a:rPr lang="uk-UA" sz="3200" b="1" spc="-10" baseline="30000" dirty="0" smtClean="0">
                  <a:solidFill>
                    <a:srgbClr val="92D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  </a:t>
              </a:r>
              <a:r>
                <a:rPr lang="uk-UA" sz="3200" b="1" spc="-10" dirty="0" smtClean="0">
                  <a:solidFill>
                    <a:srgbClr val="92D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на  600</a:t>
              </a:r>
              <a:endParaRPr lang="en-US" sz="3200" dirty="0">
                <a:solidFill>
                  <a:srgbClr val="92D05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640494" y="3035554"/>
            <a:ext cx="5598506" cy="90487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61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3200" b="1" spc="-1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  <a:r>
                <a:rPr lang="uk-UA" sz="3200" b="1" spc="-10" baseline="300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25  </a:t>
              </a:r>
              <a:r>
                <a:rPr lang="uk-UA" sz="3200" b="1" spc="-1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- 64</a:t>
              </a:r>
              <a:r>
                <a:rPr lang="uk-UA" sz="3200" b="1" spc="-10" baseline="300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12  </a:t>
              </a:r>
              <a:r>
                <a:rPr lang="uk-UA" sz="3200" b="1" spc="-1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на </a:t>
              </a:r>
              <a:r>
                <a:rPr lang="uk-UA" sz="3200" b="1" spc="-1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724054" y="3873754"/>
            <a:ext cx="5514946" cy="1018880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2092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3200" b="1" spc="-1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uk-UA" sz="3200" b="1" spc="-10" baseline="30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20 </a:t>
              </a:r>
              <a:r>
                <a:rPr lang="uk-UA" sz="3200" b="1" spc="-1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+ 2</a:t>
              </a:r>
              <a:r>
                <a:rPr lang="uk-UA" sz="3200" b="1" spc="-10" baseline="30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25 </a:t>
              </a:r>
              <a:r>
                <a:rPr lang="uk-UA" sz="3200" b="1" spc="-1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 </a:t>
              </a:r>
              <a:r>
                <a:rPr lang="uk-UA" sz="3200" b="1" spc="-1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uk-UA" sz="3200" b="1" spc="-10" baseline="30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11  </a:t>
              </a:r>
              <a:r>
                <a:rPr lang="uk-UA" sz="3200" b="1" spc="-1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на 29</a:t>
              </a:r>
              <a:endPara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616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92D050"/>
                </a:solidFill>
              </a:rPr>
              <a:t>Домашнє завдання</a:t>
            </a:r>
            <a:endParaRPr lang="ru-RU" sz="4000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Розв’яжіть рівняння за підручником</a:t>
            </a:r>
            <a:r>
              <a:rPr lang="uk-UA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sz="320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124, </a:t>
            </a:r>
            <a:r>
              <a:rPr lang="uk-UA" sz="320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№726(1,5)</a:t>
            </a:r>
            <a:endParaRPr lang="ru-RU" sz="320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2.Додатково</a:t>
            </a:r>
            <a:r>
              <a:rPr lang="uk-UA" sz="320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320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Доведіть, що: вираз  –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3200" baseline="3000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320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+10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320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-27 набуває лише від’ємних значень</a:t>
            </a:r>
            <a:endParaRPr lang="ru-RU" sz="320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3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182625"/>
          </a:xfrm>
        </p:spPr>
        <p:txBody>
          <a:bodyPr/>
          <a:lstStyle/>
          <a:p>
            <a:r>
              <a:rPr lang="uk-UA" b="1" dirty="0" smtClean="0">
                <a:solidFill>
                  <a:srgbClr val="92D050"/>
                </a:solidFill>
              </a:rPr>
              <a:t>Дякую за урок!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0" y="2304988"/>
            <a:ext cx="8473039" cy="43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14708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Мета уроку: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624448"/>
            <a:ext cx="7886700" cy="366947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sz="2800" dirty="0" err="1">
                <a:solidFill>
                  <a:schemeClr val="bg1"/>
                </a:solidFill>
              </a:rPr>
              <a:t>Освітня</a:t>
            </a:r>
            <a:r>
              <a:rPr lang="ru-RU" sz="2800" dirty="0">
                <a:solidFill>
                  <a:schemeClr val="bg1"/>
                </a:solidFill>
              </a:rPr>
              <a:t>: </a:t>
            </a:r>
            <a:r>
              <a:rPr lang="ru-RU" sz="2800" dirty="0" err="1">
                <a:solidFill>
                  <a:srgbClr val="92D050"/>
                </a:solidFill>
              </a:rPr>
              <a:t>систематизувати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розширити</a:t>
            </a:r>
            <a:r>
              <a:rPr lang="ru-RU" sz="2800" dirty="0">
                <a:solidFill>
                  <a:srgbClr val="92D050"/>
                </a:solidFill>
              </a:rPr>
              <a:t> і </a:t>
            </a:r>
            <a:r>
              <a:rPr lang="ru-RU" sz="2800" dirty="0" err="1">
                <a:solidFill>
                  <a:srgbClr val="92D050"/>
                </a:solidFill>
              </a:rPr>
              <a:t>поглибити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знання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вміння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учнів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застосовувати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різні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способи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розкладання</a:t>
            </a:r>
            <a:r>
              <a:rPr lang="ru-RU" sz="2800" dirty="0">
                <a:solidFill>
                  <a:srgbClr val="92D050"/>
                </a:solidFill>
              </a:rPr>
              <a:t> многочлена на </a:t>
            </a:r>
            <a:r>
              <a:rPr lang="ru-RU" sz="2800" dirty="0" err="1">
                <a:solidFill>
                  <a:srgbClr val="92D050"/>
                </a:solidFill>
              </a:rPr>
              <a:t>множники</a:t>
            </a:r>
            <a:r>
              <a:rPr lang="ru-RU" sz="2800" dirty="0">
                <a:solidFill>
                  <a:srgbClr val="92D050"/>
                </a:solidFill>
              </a:rPr>
              <a:t>. </a:t>
            </a:r>
            <a:r>
              <a:rPr lang="ru-RU" sz="2800" dirty="0" err="1">
                <a:solidFill>
                  <a:srgbClr val="92D050"/>
                </a:solidFill>
              </a:rPr>
              <a:t>Вчитися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застосовувати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отримані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вміння</a:t>
            </a:r>
            <a:r>
              <a:rPr lang="ru-RU" sz="2800" dirty="0">
                <a:solidFill>
                  <a:srgbClr val="92D050"/>
                </a:solidFill>
              </a:rPr>
              <a:t> та </a:t>
            </a:r>
            <a:r>
              <a:rPr lang="ru-RU" sz="2800" dirty="0" err="1">
                <a:solidFill>
                  <a:srgbClr val="92D050"/>
                </a:solidFill>
              </a:rPr>
              <a:t>навички</a:t>
            </a:r>
            <a:r>
              <a:rPr lang="ru-RU" sz="2800" dirty="0">
                <a:solidFill>
                  <a:srgbClr val="92D050"/>
                </a:solidFill>
              </a:rPr>
              <a:t> при </a:t>
            </a:r>
            <a:r>
              <a:rPr lang="ru-RU" sz="2800" dirty="0" err="1">
                <a:solidFill>
                  <a:srgbClr val="92D050"/>
                </a:solidFill>
              </a:rPr>
              <a:t>вирішенні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завдань</a:t>
            </a:r>
            <a:endParaRPr lang="ru-RU" sz="2800" dirty="0">
              <a:solidFill>
                <a:srgbClr val="92D050"/>
              </a:solidFill>
            </a:endParaRPr>
          </a:p>
          <a:p>
            <a:r>
              <a:rPr lang="ru-RU" sz="2800" dirty="0" err="1">
                <a:solidFill>
                  <a:schemeClr val="bg1"/>
                </a:solidFill>
              </a:rPr>
              <a:t>Розвиваюча</a:t>
            </a:r>
            <a:r>
              <a:rPr lang="ru-RU" sz="2800" dirty="0">
                <a:solidFill>
                  <a:schemeClr val="bg1"/>
                </a:solidFill>
              </a:rPr>
              <a:t>: </a:t>
            </a:r>
            <a:r>
              <a:rPr lang="ru-RU" sz="2800" dirty="0" err="1">
                <a:solidFill>
                  <a:srgbClr val="92D050"/>
                </a:solidFill>
              </a:rPr>
              <a:t>сприяти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розвитку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спостережливості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вмінню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аналізувати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порівнювати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робити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висновки</a:t>
            </a:r>
            <a:r>
              <a:rPr lang="ru-RU" sz="2800" dirty="0">
                <a:solidFill>
                  <a:srgbClr val="92D050"/>
                </a:solidFill>
              </a:rPr>
              <a:t>.</a:t>
            </a:r>
          </a:p>
          <a:p>
            <a:r>
              <a:rPr lang="ru-RU" sz="2800" dirty="0" err="1">
                <a:solidFill>
                  <a:schemeClr val="bg1"/>
                </a:solidFill>
              </a:rPr>
              <a:t>Виховна</a:t>
            </a:r>
            <a:r>
              <a:rPr lang="ru-RU" sz="2800" dirty="0">
                <a:solidFill>
                  <a:schemeClr val="bg1"/>
                </a:solidFill>
              </a:rPr>
              <a:t>: </a:t>
            </a:r>
            <a:r>
              <a:rPr lang="ru-RU" sz="2800" dirty="0" err="1">
                <a:solidFill>
                  <a:srgbClr val="92D050"/>
                </a:solidFill>
              </a:rPr>
              <a:t>спонукати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учнів</a:t>
            </a:r>
            <a:r>
              <a:rPr lang="ru-RU" sz="2800" dirty="0">
                <a:solidFill>
                  <a:srgbClr val="92D050"/>
                </a:solidFill>
              </a:rPr>
              <a:t> до самоконтролю, </a:t>
            </a:r>
            <a:r>
              <a:rPr lang="ru-RU" sz="2800" dirty="0" err="1">
                <a:solidFill>
                  <a:srgbClr val="92D050"/>
                </a:solidFill>
              </a:rPr>
              <a:t>взаємоконтролю</a:t>
            </a:r>
            <a:r>
              <a:rPr lang="ru-RU" sz="2800" dirty="0">
                <a:solidFill>
                  <a:srgbClr val="92D050"/>
                </a:solidFill>
              </a:rPr>
              <a:t>, </a:t>
            </a:r>
            <a:r>
              <a:rPr lang="ru-RU" sz="2800" dirty="0" err="1">
                <a:solidFill>
                  <a:srgbClr val="92D050"/>
                </a:solidFill>
              </a:rPr>
              <a:t>викликати</a:t>
            </a:r>
            <a:r>
              <a:rPr lang="ru-RU" sz="2800" dirty="0">
                <a:solidFill>
                  <a:srgbClr val="92D050"/>
                </a:solidFill>
              </a:rPr>
              <a:t> потребу в </a:t>
            </a:r>
            <a:r>
              <a:rPr lang="ru-RU" sz="2800" dirty="0" err="1">
                <a:solidFill>
                  <a:srgbClr val="92D050"/>
                </a:solidFill>
              </a:rPr>
              <a:t>обґрунтуванні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своїх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висловлювань</a:t>
            </a:r>
            <a:r>
              <a:rPr lang="ru-RU" sz="2800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6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4" y="1685845"/>
            <a:ext cx="7457704" cy="4964513"/>
          </a:xfrm>
        </p:spPr>
      </p:pic>
    </p:spTree>
    <p:extLst>
      <p:ext uri="{BB962C8B-B14F-4D97-AF65-F5344CB8AC3E}">
        <p14:creationId xmlns:p14="http://schemas.microsoft.com/office/powerpoint/2010/main" val="37203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345" y="1840676"/>
            <a:ext cx="5392140" cy="290653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rgbClr val="92D050"/>
                </a:solidFill>
              </a:rPr>
              <a:t/>
            </a:r>
            <a:br>
              <a:rPr lang="ru-RU" b="1" i="1" dirty="0" smtClean="0">
                <a:solidFill>
                  <a:srgbClr val="92D050"/>
                </a:solidFill>
              </a:rPr>
            </a:br>
            <a:r>
              <a:rPr lang="ru-RU" b="1" i="1" dirty="0">
                <a:solidFill>
                  <a:srgbClr val="92D050"/>
                </a:solidFill>
              </a:rPr>
              <a:t/>
            </a:r>
            <a:br>
              <a:rPr lang="ru-RU" b="1" i="1" dirty="0">
                <a:solidFill>
                  <a:srgbClr val="92D050"/>
                </a:solidFill>
              </a:rPr>
            </a:br>
            <a:r>
              <a:rPr lang="ru-RU" b="1" i="1" dirty="0" smtClean="0">
                <a:solidFill>
                  <a:srgbClr val="92D050"/>
                </a:solidFill>
              </a:rPr>
              <a:t>«</a:t>
            </a:r>
            <a:r>
              <a:rPr lang="ru-RU" b="1" i="1" dirty="0" err="1">
                <a:solidFill>
                  <a:srgbClr val="92D050"/>
                </a:solidFill>
              </a:rPr>
              <a:t>Пам’ятайте</a:t>
            </a:r>
            <a:r>
              <a:rPr lang="ru-RU" b="1" i="1" dirty="0">
                <a:solidFill>
                  <a:srgbClr val="92D050"/>
                </a:solidFill>
              </a:rPr>
              <a:t>, </a:t>
            </a:r>
            <a:r>
              <a:rPr lang="ru-RU" b="1" i="1" dirty="0" err="1">
                <a:solidFill>
                  <a:srgbClr val="92D050"/>
                </a:solidFill>
              </a:rPr>
              <a:t>хочете</a:t>
            </a:r>
            <a:r>
              <a:rPr lang="ru-RU" b="1" i="1" dirty="0">
                <a:solidFill>
                  <a:srgbClr val="92D050"/>
                </a:solidFill>
              </a:rPr>
              <a:t> </a:t>
            </a:r>
            <a:r>
              <a:rPr lang="ru-RU" b="1" i="1" dirty="0" err="1">
                <a:solidFill>
                  <a:srgbClr val="92D050"/>
                </a:solidFill>
              </a:rPr>
              <a:t>навчитися</a:t>
            </a:r>
            <a:r>
              <a:rPr lang="ru-RU" b="1" i="1" dirty="0">
                <a:solidFill>
                  <a:srgbClr val="92D050"/>
                </a:solidFill>
              </a:rPr>
              <a:t> </a:t>
            </a:r>
            <a:r>
              <a:rPr lang="ru-RU" b="1" i="1" dirty="0" err="1">
                <a:solidFill>
                  <a:srgbClr val="92D050"/>
                </a:solidFill>
              </a:rPr>
              <a:t>плавати</a:t>
            </a:r>
            <a:r>
              <a:rPr lang="ru-RU" b="1" i="1" dirty="0">
                <a:solidFill>
                  <a:srgbClr val="92D050"/>
                </a:solidFill>
              </a:rPr>
              <a:t>, </a:t>
            </a:r>
            <a:r>
              <a:rPr lang="ru-RU" b="1" i="1" dirty="0" err="1">
                <a:solidFill>
                  <a:srgbClr val="92D050"/>
                </a:solidFill>
              </a:rPr>
              <a:t>сміливіше</a:t>
            </a:r>
            <a:r>
              <a:rPr lang="ru-RU" b="1" i="1" dirty="0">
                <a:solidFill>
                  <a:srgbClr val="92D050"/>
                </a:solidFill>
              </a:rPr>
              <a:t> </a:t>
            </a:r>
            <a:r>
              <a:rPr lang="ru-RU" b="1" i="1" dirty="0" err="1">
                <a:solidFill>
                  <a:srgbClr val="92D050"/>
                </a:solidFill>
              </a:rPr>
              <a:t>входьте</a:t>
            </a:r>
            <a:r>
              <a:rPr lang="ru-RU" b="1" i="1" dirty="0">
                <a:solidFill>
                  <a:srgbClr val="92D050"/>
                </a:solidFill>
              </a:rPr>
              <a:t> у воду. </a:t>
            </a:r>
            <a:r>
              <a:rPr lang="ru-RU" b="1" i="1" dirty="0" err="1">
                <a:solidFill>
                  <a:srgbClr val="92D050"/>
                </a:solidFill>
              </a:rPr>
              <a:t>Хочете</a:t>
            </a:r>
            <a:r>
              <a:rPr lang="ru-RU" b="1" i="1" dirty="0">
                <a:solidFill>
                  <a:srgbClr val="92D050"/>
                </a:solidFill>
              </a:rPr>
              <a:t> </a:t>
            </a:r>
            <a:r>
              <a:rPr lang="ru-RU" b="1" i="1" dirty="0" err="1">
                <a:solidFill>
                  <a:srgbClr val="92D050"/>
                </a:solidFill>
              </a:rPr>
              <a:t>навчитися</a:t>
            </a:r>
            <a:r>
              <a:rPr lang="ru-RU" b="1" i="1" dirty="0">
                <a:solidFill>
                  <a:srgbClr val="92D050"/>
                </a:solidFill>
              </a:rPr>
              <a:t> математики, </a:t>
            </a:r>
            <a:r>
              <a:rPr lang="ru-RU" b="1" i="1" dirty="0" err="1">
                <a:solidFill>
                  <a:srgbClr val="92D050"/>
                </a:solidFill>
              </a:rPr>
              <a:t>беріться</a:t>
            </a:r>
            <a:r>
              <a:rPr lang="ru-RU" b="1" i="1" dirty="0">
                <a:solidFill>
                  <a:srgbClr val="92D050"/>
                </a:solidFill>
              </a:rPr>
              <a:t> за </a:t>
            </a:r>
            <a:r>
              <a:rPr lang="ru-RU" b="1" i="1" dirty="0" err="1">
                <a:solidFill>
                  <a:srgbClr val="92D050"/>
                </a:solidFill>
              </a:rPr>
              <a:t>завдання</a:t>
            </a:r>
            <a:r>
              <a:rPr lang="ru-RU" b="1" i="1" dirty="0">
                <a:solidFill>
                  <a:srgbClr val="92D050"/>
                </a:solidFill>
              </a:rPr>
              <a:t>. </a:t>
            </a:r>
            <a:r>
              <a:rPr lang="ru-RU" b="1" i="1" dirty="0" err="1">
                <a:solidFill>
                  <a:srgbClr val="92D050"/>
                </a:solidFill>
              </a:rPr>
              <a:t>Кожне</a:t>
            </a:r>
            <a:r>
              <a:rPr lang="ru-RU" b="1" i="1" dirty="0">
                <a:solidFill>
                  <a:srgbClr val="92D050"/>
                </a:solidFill>
              </a:rPr>
              <a:t> </a:t>
            </a:r>
            <a:r>
              <a:rPr lang="ru-RU" b="1" i="1" dirty="0" err="1">
                <a:solidFill>
                  <a:srgbClr val="92D050"/>
                </a:solidFill>
              </a:rPr>
              <a:t>розв’язання</a:t>
            </a:r>
            <a:r>
              <a:rPr lang="ru-RU" b="1" i="1" dirty="0">
                <a:solidFill>
                  <a:srgbClr val="92D050"/>
                </a:solidFill>
              </a:rPr>
              <a:t> є </a:t>
            </a:r>
            <a:r>
              <a:rPr lang="ru-RU" b="1" i="1" dirty="0" err="1">
                <a:solidFill>
                  <a:srgbClr val="92D050"/>
                </a:solidFill>
              </a:rPr>
              <a:t>своєрідним</a:t>
            </a:r>
            <a:r>
              <a:rPr lang="ru-RU" b="1" i="1" dirty="0">
                <a:solidFill>
                  <a:srgbClr val="92D050"/>
                </a:solidFill>
              </a:rPr>
              <a:t> </a:t>
            </a:r>
            <a:r>
              <a:rPr lang="ru-RU" b="1" i="1" dirty="0" err="1">
                <a:solidFill>
                  <a:srgbClr val="92D050"/>
                </a:solidFill>
              </a:rPr>
              <a:t>мистецтвом</a:t>
            </a:r>
            <a:r>
              <a:rPr lang="ru-RU" b="1" i="1" dirty="0">
                <a:solidFill>
                  <a:srgbClr val="92D050"/>
                </a:solidFill>
              </a:rPr>
              <a:t> </a:t>
            </a:r>
            <a:r>
              <a:rPr lang="ru-RU" b="1" i="1" dirty="0" err="1">
                <a:solidFill>
                  <a:srgbClr val="92D050"/>
                </a:solidFill>
              </a:rPr>
              <a:t>пошуку</a:t>
            </a:r>
            <a:r>
              <a:rPr lang="ru-RU" b="1" i="1" dirty="0" smtClean="0">
                <a:solidFill>
                  <a:srgbClr val="92D050"/>
                </a:solidFill>
              </a:rPr>
              <a:t>.»</a:t>
            </a:r>
            <a:br>
              <a:rPr lang="ru-RU" b="1" i="1" dirty="0" smtClean="0">
                <a:solidFill>
                  <a:srgbClr val="92D050"/>
                </a:solidFill>
              </a:rPr>
            </a:br>
            <a:r>
              <a:rPr lang="ru-RU" b="1" i="1" dirty="0">
                <a:solidFill>
                  <a:srgbClr val="92D050"/>
                </a:solidFill>
              </a:rPr>
              <a:t/>
            </a:r>
            <a:br>
              <a:rPr lang="ru-RU" b="1" i="1" dirty="0">
                <a:solidFill>
                  <a:srgbClr val="92D050"/>
                </a:solidFill>
              </a:rPr>
            </a:br>
            <a:r>
              <a:rPr lang="ru-RU" b="1" i="1" dirty="0" smtClean="0">
                <a:solidFill>
                  <a:srgbClr val="92D050"/>
                </a:solidFill>
              </a:rPr>
              <a:t/>
            </a:r>
            <a:br>
              <a:rPr lang="ru-RU" b="1" i="1" dirty="0" smtClean="0">
                <a:solidFill>
                  <a:srgbClr val="92D050"/>
                </a:solidFill>
              </a:rPr>
            </a:br>
            <a:r>
              <a:rPr lang="ru-RU" sz="2200" b="1" i="1" dirty="0" smtClean="0">
                <a:solidFill>
                  <a:srgbClr val="92D050"/>
                </a:solidFill>
              </a:rPr>
              <a:t>Михайло </a:t>
            </a:r>
            <a:r>
              <a:rPr lang="ru-RU" sz="2200" b="1" i="1" dirty="0" err="1" smtClean="0">
                <a:solidFill>
                  <a:srgbClr val="92D050"/>
                </a:solidFill>
              </a:rPr>
              <a:t>Пилипович</a:t>
            </a:r>
            <a:r>
              <a:rPr lang="ru-RU" sz="2200" b="1" i="1" dirty="0" smtClean="0">
                <a:solidFill>
                  <a:srgbClr val="92D050"/>
                </a:solidFill>
              </a:rPr>
              <a:t> Кравчук</a:t>
            </a:r>
            <a:endParaRPr lang="ru-RU" sz="2200" b="1" i="1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9" y="2312772"/>
            <a:ext cx="2667000" cy="3543300"/>
          </a:xfrm>
        </p:spPr>
      </p:pic>
    </p:spTree>
    <p:extLst>
      <p:ext uri="{BB962C8B-B14F-4D97-AF65-F5344CB8AC3E}">
        <p14:creationId xmlns:p14="http://schemas.microsoft.com/office/powerpoint/2010/main" val="5409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92D050"/>
                </a:solidFill>
              </a:rPr>
              <a:t>Правила роботи в групах</a:t>
            </a:r>
            <a:endParaRPr lang="ru-RU" b="1" i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92D050"/>
                </a:solidFill>
              </a:rPr>
              <a:t>Бути </a:t>
            </a:r>
            <a:r>
              <a:rPr lang="ru-RU" sz="4000" dirty="0" err="1">
                <a:solidFill>
                  <a:srgbClr val="92D050"/>
                </a:solidFill>
              </a:rPr>
              <a:t>активним</a:t>
            </a:r>
            <a:r>
              <a:rPr lang="ru-RU" sz="4000" dirty="0">
                <a:solidFill>
                  <a:srgbClr val="92D050"/>
                </a:solidFill>
              </a:rPr>
              <a:t>.</a:t>
            </a:r>
          </a:p>
          <a:p>
            <a:r>
              <a:rPr lang="ru-RU" sz="4000" dirty="0" err="1">
                <a:solidFill>
                  <a:srgbClr val="92D050"/>
                </a:solidFill>
              </a:rPr>
              <a:t>Поважати</a:t>
            </a:r>
            <a:r>
              <a:rPr lang="ru-RU" sz="4000" dirty="0">
                <a:solidFill>
                  <a:srgbClr val="92D050"/>
                </a:solidFill>
              </a:rPr>
              <a:t> думку </a:t>
            </a:r>
            <a:r>
              <a:rPr lang="ru-RU" sz="4000" dirty="0" err="1">
                <a:solidFill>
                  <a:srgbClr val="92D050"/>
                </a:solidFill>
              </a:rPr>
              <a:t>товариша</a:t>
            </a:r>
            <a:r>
              <a:rPr lang="ru-RU" sz="4000" dirty="0">
                <a:solidFill>
                  <a:srgbClr val="92D050"/>
                </a:solidFill>
              </a:rPr>
              <a:t>.</a:t>
            </a:r>
          </a:p>
          <a:p>
            <a:r>
              <a:rPr lang="ru-RU" sz="4000" dirty="0">
                <a:solidFill>
                  <a:srgbClr val="92D050"/>
                </a:solidFill>
              </a:rPr>
              <a:t>Бути </a:t>
            </a:r>
            <a:r>
              <a:rPr lang="ru-RU" sz="4000" dirty="0" err="1">
                <a:solidFill>
                  <a:srgbClr val="92D050"/>
                </a:solidFill>
              </a:rPr>
              <a:t>доброзичливим</a:t>
            </a:r>
            <a:r>
              <a:rPr lang="ru-RU" sz="4000" dirty="0">
                <a:solidFill>
                  <a:srgbClr val="92D050"/>
                </a:solidFill>
              </a:rPr>
              <a:t>.</a:t>
            </a:r>
          </a:p>
          <a:p>
            <a:r>
              <a:rPr lang="ru-RU" sz="4000" dirty="0">
                <a:solidFill>
                  <a:srgbClr val="92D050"/>
                </a:solidFill>
              </a:rPr>
              <a:t>Не </a:t>
            </a:r>
            <a:r>
              <a:rPr lang="ru-RU" sz="4000" dirty="0" err="1">
                <a:solidFill>
                  <a:srgbClr val="92D050"/>
                </a:solidFill>
              </a:rPr>
              <a:t>перебивати</a:t>
            </a:r>
            <a:r>
              <a:rPr lang="ru-RU" sz="4000" dirty="0">
                <a:solidFill>
                  <a:srgbClr val="92D050"/>
                </a:solidFill>
              </a:rPr>
              <a:t>!</a:t>
            </a:r>
          </a:p>
          <a:p>
            <a:r>
              <a:rPr lang="ru-RU" sz="4000" dirty="0" err="1">
                <a:solidFill>
                  <a:srgbClr val="92D050"/>
                </a:solidFill>
              </a:rPr>
              <a:t>Поважати</a:t>
            </a:r>
            <a:r>
              <a:rPr lang="ru-RU" sz="4000" dirty="0">
                <a:solidFill>
                  <a:srgbClr val="92D050"/>
                </a:solidFill>
              </a:rPr>
              <a:t> правила </a:t>
            </a:r>
            <a:r>
              <a:rPr lang="ru-RU" sz="4000" dirty="0" err="1">
                <a:solidFill>
                  <a:srgbClr val="92D050"/>
                </a:solidFill>
              </a:rPr>
              <a:t>роботи</a:t>
            </a:r>
            <a:r>
              <a:rPr lang="ru-RU" sz="4000" dirty="0">
                <a:solidFill>
                  <a:srgbClr val="92D050"/>
                </a:solidFill>
              </a:rPr>
              <a:t> в </a:t>
            </a:r>
            <a:r>
              <a:rPr lang="ru-RU" sz="4000" dirty="0" err="1">
                <a:solidFill>
                  <a:srgbClr val="92D050"/>
                </a:solidFill>
              </a:rPr>
              <a:t>групі</a:t>
            </a:r>
            <a:r>
              <a:rPr lang="ru-RU" sz="4000" dirty="0">
                <a:solidFill>
                  <a:srgbClr val="92D050"/>
                </a:solidFill>
              </a:rPr>
              <a:t>.</a:t>
            </a:r>
          </a:p>
          <a:p>
            <a:r>
              <a:rPr lang="ru-RU" sz="4000" dirty="0" err="1">
                <a:solidFill>
                  <a:srgbClr val="92D050"/>
                </a:solidFill>
              </a:rPr>
              <a:t>Нікого</a:t>
            </a:r>
            <a:r>
              <a:rPr lang="ru-RU" sz="4000" dirty="0">
                <a:solidFill>
                  <a:srgbClr val="92D050"/>
                </a:solidFill>
              </a:rPr>
              <a:t> не </a:t>
            </a:r>
            <a:r>
              <a:rPr lang="ru-RU" sz="4000" dirty="0" err="1">
                <a:solidFill>
                  <a:srgbClr val="92D050"/>
                </a:solidFill>
              </a:rPr>
              <a:t>засуджувати</a:t>
            </a:r>
            <a:r>
              <a:rPr lang="ru-RU" sz="4000" dirty="0">
                <a:solidFill>
                  <a:srgbClr val="92D050"/>
                </a:solidFill>
              </a:rPr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2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</a:rPr>
              <a:t>1 </a:t>
            </a:r>
            <a:r>
              <a:rPr lang="ru-RU" sz="3600" b="1" dirty="0" err="1" smtClean="0">
                <a:solidFill>
                  <a:srgbClr val="92D050"/>
                </a:solidFill>
              </a:rPr>
              <a:t>Етап</a:t>
            </a:r>
            <a:r>
              <a:rPr lang="ru-RU" sz="3600" b="1" dirty="0" smtClean="0">
                <a:solidFill>
                  <a:srgbClr val="92D050"/>
                </a:solidFill>
              </a:rPr>
              <a:t>     «</a:t>
            </a:r>
            <a:r>
              <a:rPr lang="ru-RU" sz="3600" b="1" dirty="0" err="1" smtClean="0">
                <a:solidFill>
                  <a:srgbClr val="92D050"/>
                </a:solidFill>
              </a:rPr>
              <a:t>Збираємо</a:t>
            </a:r>
            <a:r>
              <a:rPr lang="ru-RU" sz="3600" b="1" dirty="0" smtClean="0">
                <a:solidFill>
                  <a:srgbClr val="92D050"/>
                </a:solidFill>
              </a:rPr>
              <a:t> </a:t>
            </a:r>
            <a:r>
              <a:rPr lang="ru-RU" sz="3600" b="1" dirty="0">
                <a:solidFill>
                  <a:srgbClr val="92D050"/>
                </a:solidFill>
              </a:rPr>
              <a:t>рюкзаки</a:t>
            </a:r>
            <a:r>
              <a:rPr lang="ru-RU" sz="3600" b="1" dirty="0" smtClean="0">
                <a:solidFill>
                  <a:srgbClr val="92D050"/>
                </a:solidFill>
              </a:rPr>
              <a:t>»</a:t>
            </a:r>
            <a:endParaRPr lang="ru-RU" sz="3600" b="1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" y="1553658"/>
            <a:ext cx="8895861" cy="4942145"/>
          </a:xfrm>
        </p:spPr>
      </p:pic>
      <p:sp>
        <p:nvSpPr>
          <p:cNvPr id="5" name="TextBox 4"/>
          <p:cNvSpPr txBox="1"/>
          <p:nvPr/>
        </p:nvSpPr>
        <p:spPr>
          <a:xfrm>
            <a:off x="166256" y="1690689"/>
            <a:ext cx="88114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Обчислити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більш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раціональним</a:t>
            </a:r>
            <a:r>
              <a:rPr lang="ru-RU" sz="2800" b="1" dirty="0">
                <a:solidFill>
                  <a:srgbClr val="FFFF00"/>
                </a:solidFill>
              </a:rPr>
              <a:t> способом</a:t>
            </a:r>
            <a:r>
              <a:rPr lang="ru-RU" sz="2800" b="1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endParaRPr lang="ru-RU" sz="2800" b="1" dirty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1)85² </a:t>
            </a:r>
            <a:r>
              <a:rPr lang="ru-RU" sz="3200" b="1" dirty="0">
                <a:solidFill>
                  <a:srgbClr val="FFFF00"/>
                </a:solidFill>
              </a:rPr>
              <a:t>- </a:t>
            </a:r>
            <a:r>
              <a:rPr lang="ru-RU" sz="3200" b="1" dirty="0" smtClean="0">
                <a:solidFill>
                  <a:srgbClr val="FFFF00"/>
                </a:solidFill>
              </a:rPr>
              <a:t>75² </a:t>
            </a:r>
            <a:r>
              <a:rPr lang="ru-RU" sz="3200" b="1" dirty="0">
                <a:solidFill>
                  <a:srgbClr val="FFFF00"/>
                </a:solidFill>
              </a:rPr>
              <a:t>= (85-75)(85+75)=</a:t>
            </a:r>
            <a:r>
              <a:rPr lang="ru-RU" sz="3200" b="1" dirty="0" smtClean="0">
                <a:solidFill>
                  <a:srgbClr val="FFFF00"/>
                </a:solidFill>
              </a:rPr>
              <a:t>10*160=1600</a:t>
            </a:r>
          </a:p>
          <a:p>
            <a:endParaRPr lang="ru-RU" sz="2800" b="1" dirty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2)107² </a:t>
            </a:r>
            <a:r>
              <a:rPr lang="ru-RU" sz="3200" b="1" dirty="0">
                <a:solidFill>
                  <a:srgbClr val="FFFF00"/>
                </a:solidFill>
              </a:rPr>
              <a:t>– </a:t>
            </a:r>
            <a:r>
              <a:rPr lang="ru-RU" sz="3200" b="1" dirty="0" smtClean="0">
                <a:solidFill>
                  <a:srgbClr val="FFFF00"/>
                </a:solidFill>
              </a:rPr>
              <a:t>97²= (107-97)(107+97)=10*204=2040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3)68² </a:t>
            </a:r>
            <a:r>
              <a:rPr lang="ru-RU" sz="3200" b="1" dirty="0">
                <a:solidFill>
                  <a:srgbClr val="FFFF00"/>
                </a:solidFill>
              </a:rPr>
              <a:t>-</a:t>
            </a:r>
            <a:r>
              <a:rPr lang="ru-RU" sz="3200" b="1" dirty="0" smtClean="0">
                <a:solidFill>
                  <a:srgbClr val="FFFF00"/>
                </a:solidFill>
              </a:rPr>
              <a:t>58² =(68-58)(68+58)= 10*126=1260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</a:rPr>
              <a:t>2 </a:t>
            </a:r>
            <a:r>
              <a:rPr lang="ru-RU" sz="4000" b="1" dirty="0" err="1" smtClean="0">
                <a:solidFill>
                  <a:srgbClr val="92D050"/>
                </a:solidFill>
              </a:rPr>
              <a:t>Етап</a:t>
            </a:r>
            <a:r>
              <a:rPr lang="ru-RU" sz="4000" b="1" dirty="0" smtClean="0">
                <a:solidFill>
                  <a:srgbClr val="92D050"/>
                </a:solidFill>
              </a:rPr>
              <a:t> «</a:t>
            </a:r>
            <a:r>
              <a:rPr lang="ru-RU" sz="4000" b="1" dirty="0" err="1" smtClean="0">
                <a:solidFill>
                  <a:srgbClr val="92D050"/>
                </a:solidFill>
              </a:rPr>
              <a:t>Вирушаємо</a:t>
            </a:r>
            <a:r>
              <a:rPr lang="ru-RU" sz="4000" b="1" dirty="0" smtClean="0">
                <a:solidFill>
                  <a:srgbClr val="92D050"/>
                </a:solidFill>
              </a:rPr>
              <a:t> </a:t>
            </a:r>
            <a:r>
              <a:rPr lang="ru-RU" sz="4000" b="1" dirty="0">
                <a:solidFill>
                  <a:srgbClr val="92D050"/>
                </a:solidFill>
              </a:rPr>
              <a:t>у </a:t>
            </a:r>
            <a:r>
              <a:rPr lang="ru-RU" sz="4000" b="1" dirty="0" err="1">
                <a:solidFill>
                  <a:srgbClr val="92D050"/>
                </a:solidFill>
              </a:rPr>
              <a:t>подорож</a:t>
            </a:r>
            <a:r>
              <a:rPr lang="ru-RU" sz="4000" b="1" dirty="0">
                <a:solidFill>
                  <a:srgbClr val="92D050"/>
                </a:solidFill>
              </a:rPr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023" y="1690689"/>
            <a:ext cx="6339954" cy="47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15745"/>
              </p:ext>
            </p:extLst>
          </p:nvPr>
        </p:nvGraphicFramePr>
        <p:xfrm>
          <a:off x="2018805" y="4690752"/>
          <a:ext cx="6614556" cy="1959433"/>
        </p:xfrm>
        <a:graphic>
          <a:graphicData uri="http://schemas.openxmlformats.org/drawingml/2006/table">
            <a:tbl>
              <a:tblPr firstRow="1" firstCol="1" bandRow="1"/>
              <a:tblGrid>
                <a:gridCol w="2204852"/>
                <a:gridCol w="2321308"/>
                <a:gridCol w="2088396"/>
              </a:tblGrid>
              <a:tr h="279919">
                <a:tc>
                  <a:txBody>
                    <a:bodyPr/>
                    <a:lstStyle/>
                    <a:p>
                      <a:pPr marR="269240"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ПРИКЛАДИ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ВІДПОВІДІ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ГОРА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19"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(х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uk-UA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(9</a:t>
                      </a: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r>
                        <a:rPr lang="uk-UA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-5y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19"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(х+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)(х-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(x-5y)(x</a:t>
                      </a:r>
                      <a:r>
                        <a:rPr lang="en-US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+5xy+25y</a:t>
                      </a:r>
                      <a:r>
                        <a:rPr lang="en-US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19"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 x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–125y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(x+5y)(x</a:t>
                      </a:r>
                      <a:r>
                        <a:rPr lang="en-US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-5xy+25y</a:t>
                      </a:r>
                      <a:r>
                        <a:rPr lang="en-US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19"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x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+125y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r>
                        <a:rPr lang="uk-UA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х+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19"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81x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-25y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(9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r>
                        <a:rPr lang="uk-UA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-5y</a:t>
                      </a:r>
                      <a:r>
                        <a:rPr lang="en-US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(9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r>
                        <a:rPr lang="uk-UA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+5y</a:t>
                      </a:r>
                      <a:r>
                        <a:rPr lang="en-US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19"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)81x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-90x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y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+25y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х</a:t>
                      </a:r>
                      <a:r>
                        <a:rPr lang="uk-UA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l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225101"/>
              </p:ext>
            </p:extLst>
          </p:nvPr>
        </p:nvGraphicFramePr>
        <p:xfrm>
          <a:off x="296884" y="2553199"/>
          <a:ext cx="6816436" cy="1935675"/>
        </p:xfrm>
        <a:graphic>
          <a:graphicData uri="http://schemas.openxmlformats.org/drawingml/2006/table">
            <a:tbl>
              <a:tblPr firstRow="1" firstCol="1" bandRow="1"/>
              <a:tblGrid>
                <a:gridCol w="2273609"/>
                <a:gridCol w="2394351"/>
                <a:gridCol w="2148476"/>
              </a:tblGrid>
              <a:tr h="276525">
                <a:tc>
                  <a:txBody>
                    <a:bodyPr/>
                    <a:lstStyle/>
                    <a:p>
                      <a:pPr marR="269240"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ПРИКЛАДИ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ВІДПОВІДІ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ГОРА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25"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uk-UA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(2a-b)(4a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+2ab+b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25"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)(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a</a:t>
                      </a:r>
                      <a:r>
                        <a:rPr lang="uk-UA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25"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8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uk-UA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-b</a:t>
                      </a:r>
                      <a:r>
                        <a:rPr lang="en-US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(7a</a:t>
                      </a:r>
                      <a:r>
                        <a:rPr lang="uk-UA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-6b</a:t>
                      </a:r>
                      <a:r>
                        <a:rPr lang="en-US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(7a</a:t>
                      </a:r>
                      <a:r>
                        <a:rPr lang="uk-UA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+6b</a:t>
                      </a:r>
                      <a:r>
                        <a:rPr lang="en-US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25"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8</a:t>
                      </a: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uk-UA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+b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uk-UA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6a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25"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49</a:t>
                      </a: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-36b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(2a-b)(4a</a:t>
                      </a:r>
                      <a:r>
                        <a:rPr lang="en-US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+2ab+b</a:t>
                      </a:r>
                      <a:r>
                        <a:rPr lang="en-US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25"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49</a:t>
                      </a: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-84a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+36b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(7a</a:t>
                      </a:r>
                      <a:r>
                        <a:rPr lang="uk-UA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-6b</a:t>
                      </a:r>
                      <a:r>
                        <a:rPr lang="en-US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en-US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028886"/>
              </p:ext>
            </p:extLst>
          </p:nvPr>
        </p:nvGraphicFramePr>
        <p:xfrm>
          <a:off x="1840675" y="546263"/>
          <a:ext cx="6757059" cy="1816927"/>
        </p:xfrm>
        <a:graphic>
          <a:graphicData uri="http://schemas.openxmlformats.org/drawingml/2006/table">
            <a:tbl>
              <a:tblPr firstRow="1" firstCol="1" bandRow="1"/>
              <a:tblGrid>
                <a:gridCol w="2251870"/>
                <a:gridCol w="2336479"/>
                <a:gridCol w="2168710"/>
              </a:tblGrid>
              <a:tr h="227116">
                <a:tc>
                  <a:txBody>
                    <a:bodyPr/>
                    <a:lstStyle/>
                    <a:p>
                      <a:pPr marR="269240"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ПРИКЛАДИ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ВІДПОВІДЬ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ГОРА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16"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(х+2)</a:t>
                      </a:r>
                      <a:r>
                        <a:rPr lang="uk-UA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(3a+b)(9a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-3ab+b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16"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(х+2)(х-2)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  х</a:t>
                      </a:r>
                      <a:r>
                        <a:rPr lang="uk-UA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+4х+4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16"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1400" b="1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 </a:t>
                      </a:r>
                      <a:r>
                        <a:rPr lang="uk-UA" sz="1400" b="1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27а</a:t>
                      </a:r>
                      <a:r>
                        <a:rPr lang="uk-UA" sz="1400" b="1" spc="-10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uk-UA" sz="1400" b="1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en-US" sz="1400" b="1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400" b="1" spc="-10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en-US" sz="1400" b="1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(8</a:t>
                      </a:r>
                      <a:r>
                        <a:rPr lang="uk-UA" sz="1400" b="1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r>
                        <a:rPr lang="uk-UA" sz="1400" b="1" spc="-10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1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-5y</a:t>
                      </a:r>
                      <a:r>
                        <a:rPr lang="en-US" sz="1400" b="1" spc="-10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en-US" sz="1400" b="1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en-US" sz="1400" b="1" spc="-10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16"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400" b="1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 </a:t>
                      </a:r>
                      <a:r>
                        <a:rPr lang="uk-UA" sz="1400" b="1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27а</a:t>
                      </a:r>
                      <a:r>
                        <a:rPr lang="uk-UA" sz="1400" b="1" spc="-1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en-US" sz="1400" b="1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-b</a:t>
                      </a:r>
                      <a:r>
                        <a:rPr lang="en-US" sz="1400" b="1" spc="-1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 </a:t>
                      </a:r>
                      <a:r>
                        <a:rPr lang="en-US" sz="1400" b="1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(3a-b)(9a</a:t>
                      </a:r>
                      <a:r>
                        <a:rPr lang="en-US" sz="1400" b="1" spc="-1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US" sz="1400" b="1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+3ab+b</a:t>
                      </a:r>
                      <a:r>
                        <a:rPr lang="en-US" sz="1400" b="1" spc="-1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US" sz="1400" b="1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16"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64x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-25y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  х</a:t>
                      </a:r>
                      <a:r>
                        <a:rPr lang="uk-UA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231"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64x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-80x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1400" b="1" spc="-1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+25y</a:t>
                      </a:r>
                      <a:r>
                        <a:rPr lang="en-US" sz="1400" b="1" spc="-10" baseline="3000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(8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r>
                        <a:rPr lang="uk-UA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-5y</a:t>
                      </a:r>
                      <a:r>
                        <a:rPr lang="en-US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(8</a:t>
                      </a: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r>
                        <a:rPr lang="uk-UA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+5y</a:t>
                      </a:r>
                      <a:r>
                        <a:rPr lang="en-US" sz="1400" b="1" spc="-10" baseline="300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en-US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400" b="1" spc="-1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2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92D050"/>
                </a:solidFill>
              </a:rPr>
              <a:t>3 </a:t>
            </a:r>
            <a:r>
              <a:rPr lang="ru-RU" b="1" dirty="0" err="1">
                <a:solidFill>
                  <a:srgbClr val="92D050"/>
                </a:solidFill>
              </a:rPr>
              <a:t>Етап</a:t>
            </a:r>
            <a:r>
              <a:rPr lang="ru-RU" b="1" dirty="0">
                <a:solidFill>
                  <a:srgbClr val="92D050"/>
                </a:solidFill>
              </a:rPr>
              <a:t>: «На </a:t>
            </a:r>
            <a:r>
              <a:rPr lang="ru-RU" b="1" dirty="0" err="1">
                <a:solidFill>
                  <a:srgbClr val="92D050"/>
                </a:solidFill>
              </a:rPr>
              <a:t>вершині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Говерли</a:t>
            </a:r>
            <a:r>
              <a:rPr lang="ru-RU" b="1" dirty="0">
                <a:solidFill>
                  <a:srgbClr val="92D050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ru-RU" sz="2400" dirty="0" err="1" smtClean="0">
                <a:solidFill>
                  <a:srgbClr val="92D050"/>
                </a:solidFill>
              </a:rPr>
              <a:t>Завдання</a:t>
            </a:r>
            <a:r>
              <a:rPr lang="ru-RU" sz="2400" dirty="0">
                <a:solidFill>
                  <a:srgbClr val="92D05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2D050"/>
                </a:solidFill>
              </a:rPr>
              <a:t>1) </a:t>
            </a:r>
            <a:r>
              <a:rPr lang="ru-RU" sz="2400" dirty="0" err="1">
                <a:solidFill>
                  <a:srgbClr val="92D050"/>
                </a:solidFill>
              </a:rPr>
              <a:t>Розв’язати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рівняння</a:t>
            </a:r>
            <a:r>
              <a:rPr lang="ru-RU" sz="2400" dirty="0">
                <a:solidFill>
                  <a:srgbClr val="92D050"/>
                </a:solidFill>
              </a:rPr>
              <a:t>, </a:t>
            </a:r>
            <a:r>
              <a:rPr lang="ru-RU" sz="2400" dirty="0" err="1">
                <a:solidFill>
                  <a:srgbClr val="92D050"/>
                </a:solidFill>
              </a:rPr>
              <a:t>використовуючи</a:t>
            </a:r>
            <a:r>
              <a:rPr lang="ru-RU" sz="2400" dirty="0">
                <a:solidFill>
                  <a:srgbClr val="92D050"/>
                </a:solidFill>
              </a:rPr>
              <a:t> метод </a:t>
            </a:r>
            <a:r>
              <a:rPr lang="ru-RU" sz="2400" dirty="0" err="1">
                <a:solidFill>
                  <a:srgbClr val="92D050"/>
                </a:solidFill>
              </a:rPr>
              <a:t>групування</a:t>
            </a:r>
            <a:endParaRPr lang="ru-RU" sz="24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x³ </a:t>
            </a:r>
            <a:r>
              <a:rPr lang="en-US" sz="2400" dirty="0">
                <a:solidFill>
                  <a:srgbClr val="92D050"/>
                </a:solidFill>
              </a:rPr>
              <a:t>– </a:t>
            </a:r>
            <a:r>
              <a:rPr lang="en-US" sz="2400" dirty="0" smtClean="0">
                <a:solidFill>
                  <a:srgbClr val="92D050"/>
                </a:solidFill>
              </a:rPr>
              <a:t>4x² </a:t>
            </a:r>
            <a:r>
              <a:rPr lang="en-US" sz="2400" dirty="0">
                <a:solidFill>
                  <a:srgbClr val="92D050"/>
                </a:solidFill>
              </a:rPr>
              <a:t>-</a:t>
            </a:r>
            <a:r>
              <a:rPr lang="en-US" sz="2400" dirty="0" smtClean="0">
                <a:solidFill>
                  <a:srgbClr val="92D050"/>
                </a:solidFill>
              </a:rPr>
              <a:t>25x+100=0</a:t>
            </a:r>
            <a:r>
              <a:rPr lang="uk-UA" sz="2400" dirty="0" smtClean="0">
                <a:solidFill>
                  <a:srgbClr val="92D050"/>
                </a:solidFill>
              </a:rPr>
              <a:t> </a:t>
            </a:r>
            <a:endParaRPr lang="en-US" sz="24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92D050"/>
                </a:solidFill>
              </a:rPr>
              <a:t>2) </a:t>
            </a:r>
            <a:r>
              <a:rPr lang="ru-RU" sz="2400" dirty="0" err="1">
                <a:solidFill>
                  <a:srgbClr val="92D050"/>
                </a:solidFill>
              </a:rPr>
              <a:t>Розв’язати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рівняння</a:t>
            </a:r>
            <a:r>
              <a:rPr lang="ru-RU" sz="2400" dirty="0">
                <a:solidFill>
                  <a:srgbClr val="92D050"/>
                </a:solidFill>
              </a:rPr>
              <a:t>, </a:t>
            </a:r>
            <a:r>
              <a:rPr lang="ru-RU" sz="2400" dirty="0" err="1">
                <a:solidFill>
                  <a:srgbClr val="92D050"/>
                </a:solidFill>
              </a:rPr>
              <a:t>використовуючи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формули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скороченого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множення</a:t>
            </a:r>
            <a:r>
              <a:rPr lang="ru-RU" sz="2400" dirty="0">
                <a:solidFill>
                  <a:srgbClr val="92D05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92D050"/>
                </a:solidFill>
              </a:rPr>
              <a:t> (8</a:t>
            </a:r>
            <a:r>
              <a:rPr lang="en-US" sz="2400" dirty="0" smtClean="0">
                <a:solidFill>
                  <a:srgbClr val="92D050"/>
                </a:solidFill>
              </a:rPr>
              <a:t>y-1)² -49y² =0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3</a:t>
            </a:r>
            <a:r>
              <a:rPr lang="en-US" sz="2400" dirty="0">
                <a:solidFill>
                  <a:srgbClr val="92D050"/>
                </a:solidFill>
              </a:rPr>
              <a:t>) </a:t>
            </a:r>
            <a:r>
              <a:rPr lang="ru-RU" sz="2400" dirty="0" err="1">
                <a:solidFill>
                  <a:srgbClr val="92D050"/>
                </a:solidFill>
              </a:rPr>
              <a:t>Розкладіть</a:t>
            </a:r>
            <a:r>
              <a:rPr lang="ru-RU" sz="2400" dirty="0">
                <a:solidFill>
                  <a:srgbClr val="92D050"/>
                </a:solidFill>
              </a:rPr>
              <a:t> на </a:t>
            </a:r>
            <a:r>
              <a:rPr lang="ru-RU" sz="2400" dirty="0" err="1">
                <a:solidFill>
                  <a:srgbClr val="92D050"/>
                </a:solidFill>
              </a:rPr>
              <a:t>множники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тричлен</a:t>
            </a:r>
            <a:r>
              <a:rPr lang="ru-RU" sz="2400" dirty="0">
                <a:solidFill>
                  <a:srgbClr val="92D050"/>
                </a:solidFill>
              </a:rPr>
              <a:t>, </a:t>
            </a:r>
            <a:r>
              <a:rPr lang="ru-RU" sz="2400" dirty="0" err="1">
                <a:solidFill>
                  <a:srgbClr val="92D050"/>
                </a:solidFill>
              </a:rPr>
              <a:t>виділивши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попередньо</a:t>
            </a:r>
            <a:r>
              <a:rPr lang="ru-RU" sz="2400" dirty="0">
                <a:solidFill>
                  <a:srgbClr val="92D050"/>
                </a:solidFill>
              </a:rPr>
              <a:t> квадрат </a:t>
            </a:r>
            <a:r>
              <a:rPr lang="ru-RU" sz="2400" dirty="0" err="1">
                <a:solidFill>
                  <a:srgbClr val="92D050"/>
                </a:solidFill>
              </a:rPr>
              <a:t>двочлена</a:t>
            </a:r>
            <a:endParaRPr lang="ru-RU" sz="24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x² </a:t>
            </a:r>
            <a:r>
              <a:rPr lang="en-US" sz="2400" dirty="0">
                <a:solidFill>
                  <a:srgbClr val="92D050"/>
                </a:solidFill>
              </a:rPr>
              <a:t>- 4x+3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6" y="550361"/>
            <a:ext cx="1916712" cy="191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570</Words>
  <Application>Microsoft Office PowerPoint</Application>
  <PresentationFormat>Экран (4:3)</PresentationFormat>
  <Paragraphs>116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Тема уроку: Розкладання многочленів  на множники</vt:lpstr>
      <vt:lpstr>Мета уроку:</vt:lpstr>
      <vt:lpstr>Презентация PowerPoint</vt:lpstr>
      <vt:lpstr>  «Пам’ятайте, хочете навчитися плавати, сміливіше входьте у воду. Хочете навчитися математики, беріться за завдання. Кожне розв’язання є своєрідним мистецтвом пошуку.»   Михайло Пилипович Кравчук</vt:lpstr>
      <vt:lpstr>Правила роботи в групах</vt:lpstr>
      <vt:lpstr>1 Етап     «Збираємо рюкзаки»</vt:lpstr>
      <vt:lpstr>2 Етап «Вирушаємо у подорож»</vt:lpstr>
      <vt:lpstr>Презентация PowerPoint</vt:lpstr>
      <vt:lpstr>3 Етап: «На вершині Говерли»</vt:lpstr>
      <vt:lpstr>Відповіді:</vt:lpstr>
      <vt:lpstr>V. Хвилинка відпочинку (відеоролик «Чарівні Карпати»)</vt:lpstr>
      <vt:lpstr>Робота в групах Доведіть, що значення виразу ділиться на…. </vt:lpstr>
      <vt:lpstr>Домашнє завдання</vt:lpstr>
      <vt:lpstr>Дякую за урок!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Mariya</cp:lastModifiedBy>
  <cp:revision>54</cp:revision>
  <dcterms:created xsi:type="dcterms:W3CDTF">2014-11-21T11:00:06Z</dcterms:created>
  <dcterms:modified xsi:type="dcterms:W3CDTF">2017-08-13T11:20:26Z</dcterms:modified>
</cp:coreProperties>
</file>