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3" r:id="rId2"/>
    <p:sldId id="256" r:id="rId3"/>
    <p:sldId id="257" r:id="rId4"/>
    <p:sldId id="272" r:id="rId5"/>
    <p:sldId id="271" r:id="rId6"/>
    <p:sldId id="269" r:id="rId7"/>
    <p:sldId id="270" r:id="rId8"/>
    <p:sldId id="276" r:id="rId9"/>
    <p:sldId id="273" r:id="rId10"/>
    <p:sldId id="277" r:id="rId11"/>
    <p:sldId id="258" r:id="rId12"/>
    <p:sldId id="275" r:id="rId13"/>
    <p:sldId id="282" r:id="rId14"/>
    <p:sldId id="259" r:id="rId15"/>
    <p:sldId id="278" r:id="rId16"/>
    <p:sldId id="260" r:id="rId17"/>
    <p:sldId id="266" r:id="rId18"/>
    <p:sldId id="262" r:id="rId19"/>
    <p:sldId id="263" r:id="rId20"/>
    <p:sldId id="264" r:id="rId21"/>
    <p:sldId id="267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4FA2-1A43-4697-87AF-E4A0E66FC145}" type="datetimeFigureOut">
              <a:rPr lang="ru-RU" smtClean="0"/>
              <a:t>31.07.2017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6700B-2D33-401D-B5B4-DBB6A0A075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7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6700B-2D33-401D-B5B4-DBB6A0A0755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24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3442AB-CF68-42BB-A422-D2BE1625AF5B}" type="datetimeFigureOut">
              <a:rPr lang="ru-RU" smtClean="0"/>
              <a:pPr/>
              <a:t>31.07.2017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FF5F6E-E592-489E-BC63-2CCF70D55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1895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175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Тема.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 є місце таким , як Геракл , у сучасному світі?</a:t>
            </a:r>
            <a:endParaRPr lang="ru-RU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130"/>
              </a:spcBef>
              <a:spcAft>
                <a:spcPts val="0"/>
              </a:spcAft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Мета: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узагальнити вивчене з міфів про Геракла; вчити давати характеристику герою, аргументуючи свою думку цитатами з </a:t>
            </a:r>
            <a:r>
              <a:rPr lang="uk-UA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тексту; розвивати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зв'язне мовлення; виховувати в учнів кращі моральні якості на прикладі подвигів Геракла.</a:t>
            </a:r>
            <a:endParaRPr lang="ru-RU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5013176"/>
            <a:ext cx="7704856" cy="873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>
              <a:lnSpc>
                <a:spcPct val="150000"/>
              </a:lnSpc>
              <a:spcAft>
                <a:spcPts val="0"/>
              </a:spcAft>
            </a:pPr>
            <a:r>
              <a:rPr lang="uk-UA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Автор:Фокша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Наталія Іллівна, вчитель зарубіжної літератури  Білоцерківської загальноосвітньої школи І-ІІІ ступенів №21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55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narodna.pravda.com.ua/images/doc/e/b/ebba1----------------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52"/>
            <a:ext cx="6215106" cy="502858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85720" y="5657671"/>
            <a:ext cx="857256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Геродотом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Гераклові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Стовпи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знаходилися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районі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Північного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Азовського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моря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того, Геродот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Геракл гнав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Геріонових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забрів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скитську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землю, де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мешкав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велетень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7350"/>
              </p:ext>
            </p:extLst>
          </p:nvPr>
        </p:nvGraphicFramePr>
        <p:xfrm>
          <a:off x="285720" y="1340769"/>
          <a:ext cx="8606760" cy="5040555"/>
        </p:xfrm>
        <a:graphic>
          <a:graphicData uri="http://schemas.openxmlformats.org/drawingml/2006/table">
            <a:tbl>
              <a:tblPr/>
              <a:tblGrid>
                <a:gridCol w="817379"/>
                <a:gridCol w="7789381"/>
              </a:tblGrid>
              <a:tr h="516442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Немейський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лев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Керинейська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лань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Стімфальські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птахи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Лернейська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гідра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Мандрівка до Аїду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Ериманфський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вепр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Критський бик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Пояс цариці амазонок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Авгієві стайні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Кобилиці </a:t>
                      </a:r>
                      <a:r>
                        <a:rPr lang="uk-UA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фракійського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царя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Яблука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Гесперид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Череда корів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Геріона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74324" y="188640"/>
            <a:ext cx="7429552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3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8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Літературна естафета: «Встанови відповідність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Знайти номер подвигу,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з'єднати лінією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1721"/>
              </p:ext>
            </p:extLst>
          </p:nvPr>
        </p:nvGraphicFramePr>
        <p:xfrm>
          <a:off x="285720" y="1500174"/>
          <a:ext cx="8572560" cy="4997796"/>
        </p:xfrm>
        <a:graphic>
          <a:graphicData uri="http://schemas.openxmlformats.org/drawingml/2006/table">
            <a:tbl>
              <a:tblPr/>
              <a:tblGrid>
                <a:gridCol w="814130"/>
                <a:gridCol w="7758430"/>
              </a:tblGrid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Немейський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лев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Керинейська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лань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Стімфальські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птахи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Лернейська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гідра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Мандрівка до Аїду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Ериманфський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вепр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Критський бик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Пояс цариці амазонок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Авгієві стайні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Кобилиці </a:t>
                      </a:r>
                      <a:r>
                        <a:rPr lang="uk-UA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фракійського царя Діомеда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Яблука </a:t>
                      </a: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Гесперид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6483">
                <a:tc>
                  <a:txBody>
                    <a:bodyPr/>
                    <a:lstStyle/>
                    <a:p>
                      <a:pPr marR="889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70" algn="l"/>
                        </a:tabLs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Череда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корів </a:t>
                      </a:r>
                      <a:r>
                        <a:rPr lang="uk-UA" sz="20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Геріона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966" marR="6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71472" y="223137"/>
            <a:ext cx="7429552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3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988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Літературна естафета: «Встанови відповідність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Знайти номер подвигу,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з'єднати лінією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14348" y="1714488"/>
            <a:ext cx="57864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0034" y="2214554"/>
            <a:ext cx="607223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71472" y="2071678"/>
            <a:ext cx="578647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71472" y="3357562"/>
            <a:ext cx="5929354" cy="3000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0034" y="3429000"/>
            <a:ext cx="6143668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71472" y="2500306"/>
            <a:ext cx="578647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00034" y="3000372"/>
            <a:ext cx="578647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42910" y="4214818"/>
            <a:ext cx="59293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6072198" y="4643446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571472" y="6357958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42910" y="4643446"/>
            <a:ext cx="371477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71472" y="4643446"/>
            <a:ext cx="55007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42910" y="5429264"/>
            <a:ext cx="564360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357166"/>
            <a:ext cx="8715404" cy="5847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 є місце таким , як Геракл , у сучасному світі?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071934" y="5143512"/>
            <a:ext cx="4786346" cy="132343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Герой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 людина, яка в відповідальний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момент робить те, що необхідно в інтересах людства.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Юліус Фучик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upload.wikimedia.org/wikipedia/commons/thumb/3/3b/Canova_ErcoleLica_1.jpg/200px-Canova_ErcoleLic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3429024" cy="5537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7504" y="764704"/>
            <a:ext cx="8784976" cy="452431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Дебати </a:t>
            </a: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тему: «Гераклу не місце в сучасному світі». </a:t>
            </a:r>
            <a:endParaRPr lang="uk-UA" sz="3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Вимоги  до гравців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Заперечуючи чи стверджуючи тему, слід наводити докази, посилатися на текст.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Основною умовою перемоги є не тільки ствердження своєї думки, а й спростування аргументів суперника.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 час гри необхідно пам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ятати правила спілкування. Перемагає не крик, а вміння аргументовано доводити правоту культурно.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85728"/>
            <a:ext cx="7643866" cy="26776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2888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Мікрофон.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2888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Уявіть, що журналіст однієї із програм телебачення бере у вас інтерв’ю. Висловіть особисте  ставлення до Геракла, аргументуючи приклади із міфів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8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ставлюсь до Геракла ... , тому що ... 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81660"/>
              </p:ext>
            </p:extLst>
          </p:nvPr>
        </p:nvGraphicFramePr>
        <p:xfrm>
          <a:off x="179512" y="692695"/>
          <a:ext cx="8784976" cy="6092168"/>
        </p:xfrm>
        <a:graphic>
          <a:graphicData uri="http://schemas.openxmlformats.org/drawingml/2006/table">
            <a:tbl>
              <a:tblPr/>
              <a:tblGrid>
                <a:gridCol w="4392488"/>
                <a:gridCol w="4392488"/>
              </a:tblGrid>
              <a:tr h="277581">
                <a:tc>
                  <a:txBody>
                    <a:bodyPr/>
                    <a:lstStyle/>
                    <a:p>
                      <a:pPr marL="114300" marR="389890" indent="347345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Прометей для людей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Геракл для людей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114300" marR="389890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100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Першу людину виліпив із глини.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6350" indent="114300" algn="l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tabLst>
                          <a:tab pos="309245" algn="l"/>
                        </a:tabLs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Піклується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 людей 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(Авгієві стайні).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114300" marR="389890" algn="l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1000"/>
                        </a:spcAft>
                        <a:tabLst>
                          <a:tab pos="2424113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Дав розум - іскру божественного вогню з олімпу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954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57810" algn="l"/>
                        </a:tabLs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Дужий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терплячий, гуманний.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57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Навчив будувати житло.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10795" lvl="0" indent="-342900" algn="l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Times New Roman"/>
                        <a:buNone/>
                        <a:tabLst>
                          <a:tab pos="27432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Витривалий, дотримується слова,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порушує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обіцянок.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R="12065" algn="l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tabLst>
                          <a:tab pos="24384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Навчив обробляти землю за допомо­гою тварин.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  <a:tabLst>
                          <a:tab pos="27432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Ввічливий, нездоланний, могутній 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i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</a:t>
                      </a:r>
                      <a:r>
                        <a:rPr lang="uk-UA" sz="1600" i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i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Іпполіти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12065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84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Пояснив природні цикли.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Bef>
                          <a:spcPts val="1690"/>
                        </a:spcBef>
                        <a:spcAft>
                          <a:spcPts val="0"/>
                        </a:spcAft>
                        <a:tabLst>
                          <a:tab pos="233045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Сміливий, хоробрий, щедрий, цінує дружбу 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(коні Діомеда)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tabLst>
                          <a:tab pos="24384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Навчив рахувати і писати.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57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Рішучий, сильний, непереможний 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i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песКербер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84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Обдарував схильністю до мистецтв.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57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Співчував і допомагав тим, хто цьо­го потребував </a:t>
                      </a:r>
                      <a:r>
                        <a:rPr lang="uk-UA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(звільнення Прометея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R="7620" algn="l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tabLst>
                          <a:tab pos="243840" algn="l"/>
                        </a:tabLs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просто благодійник, а й мученик заради людства.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570" algn="l"/>
                        </a:tabLst>
                      </a:pPr>
                      <a:endParaRPr lang="uk-UA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143240" y="142852"/>
            <a:ext cx="3295197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Хто справжній герой»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Порівняльна характеристика Прометея і Геракла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85860"/>
          <a:ext cx="8143932" cy="33528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81439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Спільні</a:t>
                      </a:r>
                      <a:r>
                        <a:rPr lang="ru-RU" sz="3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риси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uk-UA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сміливість і відвага;</a:t>
                      </a:r>
                      <a:endParaRPr kumimoji="0" lang="ru-RU" sz="240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uk-UA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фізична сила;</a:t>
                      </a:r>
                      <a:endParaRPr kumimoji="0" lang="ru-RU" sz="240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uk-UA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подвиги героїв для людей.</a:t>
                      </a:r>
                      <a:endParaRPr kumimoji="0" lang="ru-RU" sz="240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uk-UA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Відмінні риси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 typeface="Wingdings" pitchFamily="2" charset="2"/>
                        <a:buChar char="Ø"/>
                      </a:pPr>
                      <a:r>
                        <a:rPr kumimoji="0" lang="uk-UA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походження Геракла і Прометея;</a:t>
                      </a:r>
                      <a:endParaRPr kumimoji="0" lang="ru-RU" sz="240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uk-UA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ставлення Зевса до героїв.</a:t>
                      </a:r>
                      <a:endParaRPr kumimoji="0" lang="ru-RU" sz="240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600164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Діаманта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Віршована форма із 7 рядків, перша і остання з яких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поняття з протилежним значенням. Цей вид вірша складається за наступною схемою: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Перший герой твору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іменник.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Опис першого героя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 прикметника.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3.Дії першого героя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дієслова ( дієприкметники, дієприслівники)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Фраза, що єднає двох героїв твору, встановлює їх стосунки ( 4 слова, але не обов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язково  - будь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які частини мови)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5.Дії другого героя -  три дієслова ( дієприкметники, дієприслівники).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Опис другого героя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прикметника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Другий герой твору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іменник (антитеза першому героєві або метаморфоза)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3857628"/>
            <a:ext cx="8143932" cy="280076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Прометей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Справедливий, добрий.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Вчить, допомагає, терпить.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Титан, що протистоїть владі Зевса та дарує людям вогонь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Зневажає, владарює, карає,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Жорстокий, невблаганний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Зевс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 descr="https://encrypted-tbn2.gstatic.com/images?q=tbn:ANd9GcR5vdd6Pt3eyVwm0v3aQtxSzy3cgk2pjybNHQrEtSYDh2gCflzFe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428892" cy="3462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485" name="Picture 5" descr="https://encrypted-tbn2.gstatic.com/images?q=tbn:ANd9GcTlN0v56CnLrLt2ykfyJKUqmoJik1SLpER91iYa1hTklQhhdCVZAw"/>
          <p:cNvPicPr>
            <a:picLocks noChangeAspect="1" noChangeArrowheads="1"/>
          </p:cNvPicPr>
          <p:nvPr/>
        </p:nvPicPr>
        <p:blipFill>
          <a:blip r:embed="rId3"/>
          <a:srcRect l="2564" r="5128"/>
          <a:stretch>
            <a:fillRect/>
          </a:stretch>
        </p:blipFill>
        <p:spPr bwMode="auto">
          <a:xfrm>
            <a:off x="6215074" y="142852"/>
            <a:ext cx="2571768" cy="33135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487" name="Picture 7" descr="https://encrypted-tbn0.gstatic.com/images?q=tbn:ANd9GcRXqvDaL6meTsT0NXBL81z_oS6QdaigXZdpWkDTHzlz67u7TH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214290"/>
            <a:ext cx="3284667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357166"/>
            <a:ext cx="8715404" cy="5847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 є місце таким , як Геракл , у сучасному світі?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071934" y="5143512"/>
            <a:ext cx="4786346" cy="132343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Герой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 людина, яка в відповідальний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момент робить те, що необхідно в інтересах людства.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Юліус Фучик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upload.wikimedia.org/wikipedia/commons/thumb/3/3b/Canova_ErcoleLica_1.jpg/200px-Canova_ErcoleLic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3429024" cy="5537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encrypted-tbn0.gstatic.com/images?q=tbn:ANd9GcQwT1MmuIH2DR_FC3jcqyGsoDNyqKNLX7oQm3ite81HGRYSojAw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14290"/>
            <a:ext cx="1857388" cy="3797327"/>
          </a:xfrm>
          <a:prstGeom prst="rect">
            <a:avLst/>
          </a:prstGeom>
          <a:noFill/>
        </p:spPr>
      </p:pic>
      <p:pic>
        <p:nvPicPr>
          <p:cNvPr id="21514" name="Picture 10" descr="https://encrypted-tbn3.gstatic.com/images?q=tbn:ANd9GcTFZnpmK_XFOXfVIdQ5nTyK9C8Mu-UY2h5SmRU8ddv_aNh1nP_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14290"/>
            <a:ext cx="2286016" cy="376213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4286256"/>
            <a:ext cx="8786874" cy="230832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Розподільний диктант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дані слова записати у два стовпчики: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C00000"/>
                </a:solidFill>
              </a:rPr>
              <a:t>«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Риси характеру Геракла» і «Риси характеру Еврисфея»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Терплячість, благородство, підступність, сила волі, боягузтво, вибагливість, непохитність, примхливість, доброта, безкорисливість.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428604"/>
            <a:ext cx="8715436" cy="310854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72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Висновок.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відміну від Прометея, Геракл здійснював свої героїчні вчинки без особливої життєвої необхідності, благородної мети.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725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72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прикладі Прометея ми бачили велич самопожертви в ім’я  людей, подвиг. Геракл же уособлює красу подвигу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156966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72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Робота з епіграфом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725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(Геракла чи Прометея) характеризує Юліус Фучик: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«Герой – це людина, яка в відповідальний  момент робить те, що необхідно в інтересах людства».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3" descr="&amp;Pcy;&amp;rcy;&amp;ocy;&amp;mcy;&amp;iecy;&amp;tcy;&amp;iecy;&amp;jcy; &amp;pcy;&amp;ocy;&amp;khcy;&amp;icy;&amp;shchcy;&amp;acy;&amp;iecy;&amp;tcy; &amp;ocy;&amp;gcy;&amp;ocy;&amp;ncy;&amp;soft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1865308" cy="4572032"/>
          </a:xfrm>
          <a:prstGeom prst="rect">
            <a:avLst/>
          </a:prstGeom>
          <a:noFill/>
        </p:spPr>
      </p:pic>
      <p:pic>
        <p:nvPicPr>
          <p:cNvPr id="32775" name="Picture 7" descr="https://encrypted-tbn1.gstatic.com/images?q=tbn:ANd9GcSlvjz4k7Xo1DAC0zLzwRNWS2g9Bri1L6TdboCtxt0Nmqv6ubg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214554"/>
            <a:ext cx="6449061" cy="32861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750206" cy="2246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Різнорівневе  домашнє завдання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Прочитати міф про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Дедала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Ікара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Скласти  розповідь про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Дедала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Ікара</a:t>
            </a:r>
            <a:endParaRPr lang="uk-UA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бажанню намалювати ілюстрацію до міфу.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Скласти кросворд або питання до міфу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42910" y="642918"/>
            <a:ext cx="8143932" cy="48936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lang="uk-UA" sz="24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ліц-опитування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 означає ім'я Прометей?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Яким було справжнє ім'я Геракла?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 означає слово «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геракл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Чому Геракл не став володарем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Мікен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Чому Еврисфей не зарахував двох подвигів Гераклу?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 бував Геракл на землях, де розташована територія сучасної України?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 таке гігантоманія?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назви небесних тіл елліни пов’язували з іменем Геракла?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77813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Чому Геракл став улюбленцем еллінів.</a:t>
            </a: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77813" algn="l"/>
              </a:tabLst>
            </a:pP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 крилаті вислови пов'язані з іменем Геракл?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encrypted-tbn1.gstatic.com/images?q=tbn:ANd9GcQ2SZ--cs6BDfPhW9KtmMYiwb3fOsmUaqw7JEc84DcdqVto9x1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358214" cy="64319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&amp;Scy;&amp;ocy;&amp;zcy;&amp;vcy;&amp;iecy;&amp;zcy;&amp;dcy;&amp;icy;&amp;iecy; &amp;Rcy;&amp;acy;&amp;kcy;&amp;acy; - &amp;scy;&amp;kcy;&amp;ocy;&amp;pcy;&amp;lcy;&amp;iecy;&amp;ncy;&amp;icy;&amp;iecy; &amp;YAcy;&amp;scy;&amp;l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6500826" cy="6500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&amp;Scy;&amp;ocy;&amp;zcy;&amp;vcy;&amp;iecy;&amp;zcy;&amp;dcy;&amp;icy;&amp;iecy; &amp;Lcy;&amp;softcy;&amp;vcy;&amp;acy; - &amp;khcy;&amp;ucy;&amp;dcy;. &amp;Kcy;&amp;acy;&amp;gcy;&amp;acy;&amp;y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52"/>
            <a:ext cx="771530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&amp;Scy;&amp;ocy;&amp;zcy;&amp;vcy;&amp;iecy;&amp;zcy;&amp;dcy;&amp;icy;&amp;iecy; &amp;Gcy;&amp;iecy;&amp;rcy;&amp;kcy;&amp;ucy;&amp;lcy;&amp;iecy;&amp;s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57129"/>
            <a:ext cx="5500726" cy="66008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stromyth.ru/images/GeoMaps/HeraclusEllad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64911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358246" cy="42473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C00000"/>
                </a:solidFill>
              </a:rPr>
              <a:t>А́вгієві ста́йні, коню́шні</a:t>
            </a:r>
            <a:r>
              <a:rPr lang="vi-VN" dirty="0" smtClean="0"/>
              <a:t> </a:t>
            </a:r>
            <a:r>
              <a:rPr lang="vi-VN" dirty="0" smtClean="0">
                <a:solidFill>
                  <a:schemeClr val="bg1"/>
                </a:solidFill>
              </a:rPr>
              <a:t>— в грецькій міфології обора царя Еліди Авгія, що мав багато худоби й не чистив обори від гною 30 років. Геракл очистив авгієву обору за один день, пустивши через неї воду двох рік — Алфею й Пенею.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В переносному розумінні вираз </a:t>
            </a:r>
            <a:r>
              <a:rPr lang="vi-VN" i="1" dirty="0" smtClean="0">
                <a:solidFill>
                  <a:schemeClr val="bg1"/>
                </a:solidFill>
              </a:rPr>
              <a:t>авгієві стайні</a:t>
            </a:r>
            <a:r>
              <a:rPr lang="vi-VN" dirty="0" smtClean="0">
                <a:solidFill>
                  <a:schemeClr val="bg1"/>
                </a:solidFill>
              </a:rPr>
              <a:t> означає надзвичайно забруднене місце, велике безладдя або вкрай занедбані й заплутані справи</a:t>
            </a:r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</a:rPr>
              <a:t>Геракл </a:t>
            </a:r>
            <a:r>
              <a:rPr lang="uk-UA" dirty="0" smtClean="0">
                <a:solidFill>
                  <a:srgbClr val="C00000"/>
                </a:solidFill>
              </a:rPr>
              <a:t>–</a:t>
            </a:r>
            <a:r>
              <a:rPr lang="uk-UA" dirty="0" smtClean="0">
                <a:solidFill>
                  <a:schemeClr val="bg1"/>
                </a:solidFill>
              </a:rPr>
              <a:t> дужа людина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</a:rPr>
              <a:t>Гераклові стовпи </a:t>
            </a:r>
            <a:r>
              <a:rPr lang="uk-UA" dirty="0" smtClean="0">
                <a:solidFill>
                  <a:srgbClr val="C00000"/>
                </a:solidFill>
              </a:rPr>
              <a:t>–</a:t>
            </a:r>
            <a:r>
              <a:rPr lang="uk-UA" dirty="0" smtClean="0">
                <a:solidFill>
                  <a:schemeClr val="bg1"/>
                </a:solidFill>
              </a:rPr>
              <a:t> крайня точка, межа, край чого – </a:t>
            </a:r>
            <a:r>
              <a:rPr lang="uk-UA" dirty="0" err="1" smtClean="0">
                <a:solidFill>
                  <a:schemeClr val="bg1"/>
                </a:solidFill>
              </a:rPr>
              <a:t>небудь</a:t>
            </a:r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</a:rPr>
              <a:t>Гераклів подвиг </a:t>
            </a:r>
            <a:r>
              <a:rPr lang="uk-UA" dirty="0" smtClean="0">
                <a:solidFill>
                  <a:schemeClr val="bg1"/>
                </a:solidFill>
              </a:rPr>
              <a:t>– справа, що потребує неабияких зусиль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</a:rPr>
              <a:t>Геракл на роздоріжжі </a:t>
            </a:r>
            <a:r>
              <a:rPr lang="uk-UA" dirty="0" smtClean="0">
                <a:solidFill>
                  <a:schemeClr val="bg1"/>
                </a:solidFill>
              </a:rPr>
              <a:t>– людина, якій важко обрати рішення 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vi-V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164</TotalTime>
  <Words>903</Words>
  <Application>Microsoft Office PowerPoint</Application>
  <PresentationFormat>Экран (4:3)</PresentationFormat>
  <Paragraphs>149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Constantia</vt:lpstr>
      <vt:lpstr>Times New Roman</vt:lpstr>
      <vt:lpstr>Wingdings</vt:lpstr>
      <vt:lpstr>Wingdings 2</vt:lpstr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Фокша</dc:creator>
  <cp:lastModifiedBy>SEVEN</cp:lastModifiedBy>
  <cp:revision>21</cp:revision>
  <dcterms:created xsi:type="dcterms:W3CDTF">2012-10-07T09:59:56Z</dcterms:created>
  <dcterms:modified xsi:type="dcterms:W3CDTF">2017-07-31T06:39:42Z</dcterms:modified>
</cp:coreProperties>
</file>