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61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269" r:id="rId41"/>
    <p:sldId id="282" r:id="rId42"/>
    <p:sldId id="283" r:id="rId43"/>
    <p:sldId id="284" r:id="rId44"/>
    <p:sldId id="286" r:id="rId45"/>
    <p:sldId id="285" r:id="rId46"/>
    <p:sldId id="287" r:id="rId47"/>
    <p:sldId id="281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88" r:id="rId57"/>
    <p:sldId id="280" r:id="rId58"/>
    <p:sldId id="267" r:id="rId59"/>
    <p:sldId id="297" r:id="rId6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874" algn="l" defTabSz="91435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049" algn="l" defTabSz="91435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224" algn="l" defTabSz="91435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399" algn="l" defTabSz="91435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88734" autoAdjust="0"/>
  </p:normalViewPr>
  <p:slideViewPr>
    <p:cSldViewPr>
      <p:cViewPr>
        <p:scale>
          <a:sx n="90" d="100"/>
          <a:sy n="90" d="100"/>
        </p:scale>
        <p:origin x="-786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12" Type="http://schemas.openxmlformats.org/officeDocument/2006/relationships/image" Target="../media/image26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Relationship Id="rId1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0.wmf"/><Relationship Id="rId3" Type="http://schemas.openxmlformats.org/officeDocument/2006/relationships/image" Target="../media/image31.wmf"/><Relationship Id="rId7" Type="http://schemas.openxmlformats.org/officeDocument/2006/relationships/image" Target="../media/image21.wmf"/><Relationship Id="rId12" Type="http://schemas.openxmlformats.org/officeDocument/2006/relationships/image" Target="../media/image39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8.wmf"/><Relationship Id="rId5" Type="http://schemas.openxmlformats.org/officeDocument/2006/relationships/image" Target="../media/image33.wmf"/><Relationship Id="rId10" Type="http://schemas.openxmlformats.org/officeDocument/2006/relationships/image" Target="../media/image37.wmf"/><Relationship Id="rId4" Type="http://schemas.openxmlformats.org/officeDocument/2006/relationships/image" Target="../media/image32.wmf"/><Relationship Id="rId9" Type="http://schemas.openxmlformats.org/officeDocument/2006/relationships/image" Target="../media/image36.wmf"/><Relationship Id="rId14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4AF11-E84D-4867-ADA9-2BDC3B9ED58F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B83A4-CDA2-45A7-A9FE-2DA7D9743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6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83A4-CDA2-45A7-A9FE-2DA7D97439E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5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83A4-CDA2-45A7-A9FE-2DA7D97439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0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295274" y="557215"/>
            <a:ext cx="9437688" cy="6632575"/>
            <a:chOff x="-186" y="351"/>
            <a:chExt cx="5945" cy="4178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3076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3077" name="AutoShape 5"/>
                <p:cNvSpPr>
                  <a:spLocks noChangeArrowheads="1"/>
                </p:cNvSpPr>
                <p:nvPr/>
              </p:nvSpPr>
              <p:spPr bwMode="auto">
                <a:xfrm rot="12360000" flipH="1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8" name="AutoShape 6"/>
                <p:cNvSpPr>
                  <a:spLocks noChangeArrowheads="1"/>
                </p:cNvSpPr>
                <p:nvPr/>
              </p:nvSpPr>
              <p:spPr bwMode="auto">
                <a:xfrm rot="12360000" flipH="1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/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/>
                </a:p>
              </p:txBody>
            </p:sp>
            <p:sp>
              <p:nvSpPr>
                <p:cNvPr id="3081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/>
                </a:p>
              </p:txBody>
            </p:sp>
            <p:sp>
              <p:nvSpPr>
                <p:cNvPr id="3082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/>
                </a:p>
              </p:txBody>
            </p:sp>
            <p:sp>
              <p:nvSpPr>
                <p:cNvPr id="3083" name="Arc 11"/>
                <p:cNvSpPr>
                  <a:spLocks/>
                </p:cNvSpPr>
                <p:nvPr/>
              </p:nvSpPr>
              <p:spPr bwMode="auto">
                <a:xfrm rot="10485000">
                  <a:off x="1263" y="2241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84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>
                    <a:gd name="T0" fmla="*/ 56 w 1035"/>
                    <a:gd name="T1" fmla="*/ 2006 h 2007"/>
                    <a:gd name="T2" fmla="*/ 0 w 1035"/>
                    <a:gd name="T3" fmla="*/ 1843 h 2007"/>
                    <a:gd name="T4" fmla="*/ 871 w 1035"/>
                    <a:gd name="T5" fmla="*/ 56 h 2007"/>
                    <a:gd name="T6" fmla="*/ 1034 w 1035"/>
                    <a:gd name="T7" fmla="*/ 0 h 2007"/>
                    <a:gd name="T8" fmla="*/ 56 w 1035"/>
                    <a:gd name="T9" fmla="*/ 2006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>
                  <a:gd name="T0" fmla="*/ 321 w 324"/>
                  <a:gd name="T1" fmla="*/ 226 h 231"/>
                  <a:gd name="T2" fmla="*/ 287 w 324"/>
                  <a:gd name="T3" fmla="*/ 123 h 231"/>
                  <a:gd name="T4" fmla="*/ 53 w 324"/>
                  <a:gd name="T5" fmla="*/ 9 h 231"/>
                  <a:gd name="T6" fmla="*/ 35 w 324"/>
                  <a:gd name="T7" fmla="*/ 0 h 231"/>
                  <a:gd name="T8" fmla="*/ 0 w 324"/>
                  <a:gd name="T9" fmla="*/ 72 h 231"/>
                  <a:gd name="T10" fmla="*/ 323 w 324"/>
                  <a:gd name="T11" fmla="*/ 23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7613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D642D355-F03F-4D9F-BAFF-E5CF5F37FFC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9B0C7-FF04-47CE-9AC5-42818FEBC4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885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24700" y="5334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1" y="5334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DE75-8ED9-47E6-AB34-247D0DDC69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76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295274" y="557215"/>
            <a:ext cx="9437688" cy="6632575"/>
            <a:chOff x="-186" y="351"/>
            <a:chExt cx="5945" cy="4178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3076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3077" name="AutoShape 5"/>
                <p:cNvSpPr>
                  <a:spLocks noChangeArrowheads="1"/>
                </p:cNvSpPr>
                <p:nvPr/>
              </p:nvSpPr>
              <p:spPr bwMode="auto">
                <a:xfrm rot="12360000" flipH="1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78" name="AutoShape 6"/>
                <p:cNvSpPr>
                  <a:spLocks noChangeArrowheads="1"/>
                </p:cNvSpPr>
                <p:nvPr/>
              </p:nvSpPr>
              <p:spPr bwMode="auto">
                <a:xfrm rot="12360000" flipH="1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79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81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82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7" rIns="92075" bIns="46037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ru-RU" altLang="ru-RU" sz="24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83" name="Arc 11"/>
                <p:cNvSpPr>
                  <a:spLocks/>
                </p:cNvSpPr>
                <p:nvPr/>
              </p:nvSpPr>
              <p:spPr bwMode="auto">
                <a:xfrm rot="10485000">
                  <a:off x="1263" y="2241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084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>
                    <a:gd name="T0" fmla="*/ 56 w 1035"/>
                    <a:gd name="T1" fmla="*/ 2006 h 2007"/>
                    <a:gd name="T2" fmla="*/ 0 w 1035"/>
                    <a:gd name="T3" fmla="*/ 1843 h 2007"/>
                    <a:gd name="T4" fmla="*/ 871 w 1035"/>
                    <a:gd name="T5" fmla="*/ 56 h 2007"/>
                    <a:gd name="T6" fmla="*/ 1034 w 1035"/>
                    <a:gd name="T7" fmla="*/ 0 h 2007"/>
                    <a:gd name="T8" fmla="*/ 56 w 1035"/>
                    <a:gd name="T9" fmla="*/ 2006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>
                  <a:gd name="T0" fmla="*/ 321 w 324"/>
                  <a:gd name="T1" fmla="*/ 226 h 231"/>
                  <a:gd name="T2" fmla="*/ 287 w 324"/>
                  <a:gd name="T3" fmla="*/ 123 h 231"/>
                  <a:gd name="T4" fmla="*/ 53 w 324"/>
                  <a:gd name="T5" fmla="*/ 9 h 231"/>
                  <a:gd name="T6" fmla="*/ 35 w 324"/>
                  <a:gd name="T7" fmla="*/ 0 h 231"/>
                  <a:gd name="T8" fmla="*/ 0 w 324"/>
                  <a:gd name="T9" fmla="*/ 72 h 231"/>
                  <a:gd name="T10" fmla="*/ 323 w 324"/>
                  <a:gd name="T11" fmla="*/ 23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EAEAEA"/>
                  </a:solidFill>
                </a:endParaRPr>
              </a:p>
            </p:txBody>
          </p:sp>
        </p:grpSp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7613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D642D355-F03F-4D9F-BAFF-E5CF5F37FF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39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D720C-60F9-4AC9-B625-3BB662B10EC0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9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5" indent="0">
              <a:buNone/>
              <a:defRPr sz="1800"/>
            </a:lvl2pPr>
            <a:lvl3pPr marL="914350" indent="0">
              <a:buNone/>
              <a:defRPr sz="1600"/>
            </a:lvl3pPr>
            <a:lvl4pPr marL="1371524" indent="0">
              <a:buNone/>
              <a:defRPr sz="1400"/>
            </a:lvl4pPr>
            <a:lvl5pPr marL="1828700" indent="0">
              <a:buNone/>
              <a:defRPr sz="1400"/>
            </a:lvl5pPr>
            <a:lvl6pPr marL="2285874" indent="0">
              <a:buNone/>
              <a:defRPr sz="1400"/>
            </a:lvl6pPr>
            <a:lvl7pPr marL="2743049" indent="0">
              <a:buNone/>
              <a:defRPr sz="1400"/>
            </a:lvl7pPr>
            <a:lvl8pPr marL="3200224" indent="0">
              <a:buNone/>
              <a:defRPr sz="1400"/>
            </a:lvl8pPr>
            <a:lvl9pPr marL="365739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E6077-E8BC-4621-84EB-F0F41854BA04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74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1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4F2C9-304A-41D8-B73B-6E22E7A26EC8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2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D8D59-2BEB-4859-B707-A586049822F8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3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69A6E-43BB-438B-B51E-9C33407E87B8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-71250" y="-88275"/>
            <a:ext cx="1296144" cy="7029400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EAEAEA"/>
                </a:solidFill>
              </a:rPr>
              <a:t>                     </a:t>
            </a:r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3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EF095-1EC0-45A2-BA9D-C66325AEBF53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3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D720C-60F9-4AC9-B625-3BB662B10E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139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EFD0C-A66B-4C7D-BE74-2FCBD6D3305D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5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9B0C7-FF04-47CE-9AC5-42818FEBC4DD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69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24700" y="5334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1" y="5334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DE75-8ED9-47E6-AB34-247D0DDC6995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5" indent="0">
              <a:buNone/>
              <a:defRPr sz="1800"/>
            </a:lvl2pPr>
            <a:lvl3pPr marL="914350" indent="0">
              <a:buNone/>
              <a:defRPr sz="1600"/>
            </a:lvl3pPr>
            <a:lvl4pPr marL="1371524" indent="0">
              <a:buNone/>
              <a:defRPr sz="1400"/>
            </a:lvl4pPr>
            <a:lvl5pPr marL="1828700" indent="0">
              <a:buNone/>
              <a:defRPr sz="1400"/>
            </a:lvl5pPr>
            <a:lvl6pPr marL="2285874" indent="0">
              <a:buNone/>
              <a:defRPr sz="1400"/>
            </a:lvl6pPr>
            <a:lvl7pPr marL="2743049" indent="0">
              <a:buNone/>
              <a:defRPr sz="1400"/>
            </a:lvl7pPr>
            <a:lvl8pPr marL="3200224" indent="0">
              <a:buNone/>
              <a:defRPr sz="1400"/>
            </a:lvl8pPr>
            <a:lvl9pPr marL="365739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E6077-E8BC-4621-84EB-F0F41854BA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19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1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4F2C9-304A-41D8-B73B-6E22E7A26E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312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D8D59-2BEB-4859-B707-A586049822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807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69A6E-43BB-438B-B51E-9C33407E87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77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-71250" y="-88275"/>
            <a:ext cx="1296144" cy="7029400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8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EF095-1EC0-45A2-BA9D-C66325AEBF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0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EFD0C-A66B-4C7D-BE74-2FCBD6D330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80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2" y="1"/>
            <a:ext cx="1539875" cy="6856413"/>
            <a:chOff x="0" y="0"/>
            <a:chExt cx="970" cy="4319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68" cy="4319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768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192" y="240"/>
              <a:ext cx="576" cy="206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0" y="960"/>
              <a:ext cx="768" cy="528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/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480" y="432"/>
              <a:ext cx="144" cy="379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6" name="Oval 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0" y="3024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0" y="3216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/>
            </a:p>
          </p:txBody>
        </p:sp>
        <p:sp>
          <p:nvSpPr>
            <p:cNvPr id="2060" name="Arc 12"/>
            <p:cNvSpPr>
              <a:spLocks/>
            </p:cNvSpPr>
            <p:nvPr/>
          </p:nvSpPr>
          <p:spPr bwMode="auto">
            <a:xfrm>
              <a:off x="768" y="2259"/>
              <a:ext cx="202" cy="1154"/>
            </a:xfrm>
            <a:custGeom>
              <a:avLst/>
              <a:gdLst>
                <a:gd name="G0" fmla="+- 754 0 0"/>
                <a:gd name="G1" fmla="+- 21600 0 0"/>
                <a:gd name="G2" fmla="+- 21600 0 0"/>
                <a:gd name="T0" fmla="*/ 0 w 22354"/>
                <a:gd name="T1" fmla="*/ 13 h 43200"/>
                <a:gd name="T2" fmla="*/ 754 w 22354"/>
                <a:gd name="T3" fmla="*/ 43200 h 43200"/>
                <a:gd name="T4" fmla="*/ 754 w 2235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4" h="43200" fill="none" extrusionOk="0">
                  <a:moveTo>
                    <a:pt x="0" y="13"/>
                  </a:moveTo>
                  <a:cubicBezTo>
                    <a:pt x="251" y="4"/>
                    <a:pt x="502" y="-1"/>
                    <a:pt x="754" y="0"/>
                  </a:cubicBezTo>
                  <a:cubicBezTo>
                    <a:pt x="12683" y="0"/>
                    <a:pt x="22354" y="9670"/>
                    <a:pt x="22354" y="21600"/>
                  </a:cubicBezTo>
                  <a:cubicBezTo>
                    <a:pt x="22354" y="33529"/>
                    <a:pt x="12683" y="43199"/>
                    <a:pt x="754" y="43200"/>
                  </a:cubicBezTo>
                </a:path>
                <a:path w="22354" h="43200" stroke="0" extrusionOk="0">
                  <a:moveTo>
                    <a:pt x="0" y="13"/>
                  </a:moveTo>
                  <a:cubicBezTo>
                    <a:pt x="251" y="4"/>
                    <a:pt x="502" y="-1"/>
                    <a:pt x="754" y="0"/>
                  </a:cubicBezTo>
                  <a:cubicBezTo>
                    <a:pt x="12683" y="0"/>
                    <a:pt x="22354" y="9670"/>
                    <a:pt x="22354" y="21600"/>
                  </a:cubicBezTo>
                  <a:cubicBezTo>
                    <a:pt x="22354" y="33529"/>
                    <a:pt x="12683" y="43199"/>
                    <a:pt x="754" y="43200"/>
                  </a:cubicBezTo>
                  <a:lnTo>
                    <a:pt x="754" y="2160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6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endParaRPr lang="ru-RU" altLang="ru-RU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endParaRPr lang="ru-RU" altLang="ru-RU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fld id="{C74C6151-A905-4704-B677-59F3E135176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175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35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52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7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1" indent="-34288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2938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112" indent="-2285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287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462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636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8812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5986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2" y="1"/>
            <a:ext cx="1539875" cy="6856413"/>
            <a:chOff x="0" y="0"/>
            <a:chExt cx="970" cy="4319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68" cy="4319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768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192" y="240"/>
              <a:ext cx="576" cy="206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0" y="960"/>
              <a:ext cx="768" cy="528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>
                <a:solidFill>
                  <a:srgbClr val="EAEAEA"/>
                </a:solidFill>
              </a:endParaRPr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480" y="432"/>
              <a:ext cx="144" cy="379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2056" name="Oval 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>
                <a:solidFill>
                  <a:srgbClr val="EAEAEA"/>
                </a:solidFill>
              </a:endParaRPr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0" y="3024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>
                <a:solidFill>
                  <a:srgbClr val="EAEAEA"/>
                </a:solidFill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0" y="3216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>
                <a:solidFill>
                  <a:srgbClr val="EAEAEA"/>
                </a:solidFill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528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ru-RU" altLang="ru-RU" sz="2400">
                <a:solidFill>
                  <a:srgbClr val="EAEAEA"/>
                </a:solidFill>
              </a:endParaRPr>
            </a:p>
          </p:txBody>
        </p:sp>
        <p:sp>
          <p:nvSpPr>
            <p:cNvPr id="2060" name="Arc 12"/>
            <p:cNvSpPr>
              <a:spLocks/>
            </p:cNvSpPr>
            <p:nvPr/>
          </p:nvSpPr>
          <p:spPr bwMode="auto">
            <a:xfrm>
              <a:off x="768" y="2259"/>
              <a:ext cx="202" cy="1154"/>
            </a:xfrm>
            <a:custGeom>
              <a:avLst/>
              <a:gdLst>
                <a:gd name="G0" fmla="+- 754 0 0"/>
                <a:gd name="G1" fmla="+- 21600 0 0"/>
                <a:gd name="G2" fmla="+- 21600 0 0"/>
                <a:gd name="T0" fmla="*/ 0 w 22354"/>
                <a:gd name="T1" fmla="*/ 13 h 43200"/>
                <a:gd name="T2" fmla="*/ 754 w 22354"/>
                <a:gd name="T3" fmla="*/ 43200 h 43200"/>
                <a:gd name="T4" fmla="*/ 754 w 2235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4" h="43200" fill="none" extrusionOk="0">
                  <a:moveTo>
                    <a:pt x="0" y="13"/>
                  </a:moveTo>
                  <a:cubicBezTo>
                    <a:pt x="251" y="4"/>
                    <a:pt x="502" y="-1"/>
                    <a:pt x="754" y="0"/>
                  </a:cubicBezTo>
                  <a:cubicBezTo>
                    <a:pt x="12683" y="0"/>
                    <a:pt x="22354" y="9670"/>
                    <a:pt x="22354" y="21600"/>
                  </a:cubicBezTo>
                  <a:cubicBezTo>
                    <a:pt x="22354" y="33529"/>
                    <a:pt x="12683" y="43199"/>
                    <a:pt x="754" y="43200"/>
                  </a:cubicBezTo>
                </a:path>
                <a:path w="22354" h="43200" stroke="0" extrusionOk="0">
                  <a:moveTo>
                    <a:pt x="0" y="13"/>
                  </a:moveTo>
                  <a:cubicBezTo>
                    <a:pt x="251" y="4"/>
                    <a:pt x="502" y="-1"/>
                    <a:pt x="754" y="0"/>
                  </a:cubicBezTo>
                  <a:cubicBezTo>
                    <a:pt x="12683" y="0"/>
                    <a:pt x="22354" y="9670"/>
                    <a:pt x="22354" y="21600"/>
                  </a:cubicBezTo>
                  <a:cubicBezTo>
                    <a:pt x="22354" y="33529"/>
                    <a:pt x="12683" y="43199"/>
                    <a:pt x="754" y="43200"/>
                  </a:cubicBezTo>
                  <a:lnTo>
                    <a:pt x="754" y="2160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EAEAEA"/>
                </a:solidFill>
              </a:endParaRPr>
            </a:p>
          </p:txBody>
        </p:sp>
      </p:grpSp>
      <p:sp>
        <p:nvSpPr>
          <p:cNvPr id="206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fld id="{C74C6151-A905-4704-B677-59F3E1351766}" type="slidenum">
              <a:rPr lang="ru-RU" altLang="ru-RU">
                <a:solidFill>
                  <a:srgbClr val="EAEAEA"/>
                </a:solidFill>
              </a:rPr>
              <a:pPr/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27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175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35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52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7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1" indent="-34288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2938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112" indent="-2285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287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462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636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8812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5986" indent="-228588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1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8.gif"/><Relationship Id="rId17" Type="http://schemas.openxmlformats.org/officeDocument/2006/relationships/image" Target="../media/image13.gif"/><Relationship Id="rId2" Type="http://schemas.openxmlformats.org/officeDocument/2006/relationships/audio" Target="../media/media1.wav"/><Relationship Id="rId16" Type="http://schemas.openxmlformats.org/officeDocument/2006/relationships/image" Target="../media/image12.gif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5" Type="http://schemas.openxmlformats.org/officeDocument/2006/relationships/audio" Target="../media/audio1.wav"/><Relationship Id="rId15" Type="http://schemas.openxmlformats.org/officeDocument/2006/relationships/image" Target="../media/image11.gif"/><Relationship Id="rId10" Type="http://schemas.openxmlformats.org/officeDocument/2006/relationships/image" Target="../media/image6.gif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26" Type="http://schemas.openxmlformats.org/officeDocument/2006/relationships/slide" Target="slide38.xml"/><Relationship Id="rId3" Type="http://schemas.openxmlformats.org/officeDocument/2006/relationships/slide" Target="slide15.xml"/><Relationship Id="rId21" Type="http://schemas.openxmlformats.org/officeDocument/2006/relationships/slide" Target="slide33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5" Type="http://schemas.openxmlformats.org/officeDocument/2006/relationships/slide" Target="slide37.xml"/><Relationship Id="rId2" Type="http://schemas.openxmlformats.org/officeDocument/2006/relationships/slide" Target="slide14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24" Type="http://schemas.openxmlformats.org/officeDocument/2006/relationships/slide" Target="slide36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23" Type="http://schemas.openxmlformats.org/officeDocument/2006/relationships/slide" Target="slide35.xml"/><Relationship Id="rId10" Type="http://schemas.openxmlformats.org/officeDocument/2006/relationships/slide" Target="slide22.xml"/><Relationship Id="rId19" Type="http://schemas.openxmlformats.org/officeDocument/2006/relationships/slide" Target="slide31.xml"/><Relationship Id="rId4" Type="http://schemas.openxmlformats.org/officeDocument/2006/relationships/slide" Target="slide16.xml"/><Relationship Id="rId9" Type="http://schemas.openxmlformats.org/officeDocument/2006/relationships/slide" Target="slide21.xml"/><Relationship Id="rId14" Type="http://schemas.openxmlformats.org/officeDocument/2006/relationships/slide" Target="slide26.xml"/><Relationship Id="rId22" Type="http://schemas.openxmlformats.org/officeDocument/2006/relationships/slide" Target="slide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6.gif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2.wmf"/><Relationship Id="rId26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7.wmf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Relationship Id="rId22" Type="http://schemas.openxmlformats.org/officeDocument/2006/relationships/image" Target="../media/image24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7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8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5.wmf"/><Relationship Id="rId26" Type="http://schemas.openxmlformats.org/officeDocument/2006/relationships/image" Target="../media/image39.wmf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wmf"/><Relationship Id="rId20" Type="http://schemas.openxmlformats.org/officeDocument/2006/relationships/image" Target="../media/image36.wmf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38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40.wmf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4.wmf"/><Relationship Id="rId22" Type="http://schemas.openxmlformats.org/officeDocument/2006/relationships/image" Target="../media/image37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2.wav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Результат пошуку зображень за запитом &quot;сова клипарт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78" y="3769053"/>
            <a:ext cx="19050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оле чудес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4805" y="-572895"/>
            <a:ext cx="609600" cy="609600"/>
          </a:xfrm>
          <a:prstGeom prst="rect">
            <a:avLst/>
          </a:prstGeom>
        </p:spPr>
      </p:pic>
      <p:pic>
        <p:nvPicPr>
          <p:cNvPr id="22" name="Picture 19" descr="8888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48" y="2917096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111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25" y="2838232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2222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7935150" y="3918131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3333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555111" y="4055171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00000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6318195" y="4276947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99999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4459444" y="2554967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444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6201941" y="5544720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5555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2877414" y="444280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 descr="6666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94" y="5626791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77777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39556" y="573327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6101" y="404664"/>
            <a:ext cx="605325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Інтелектуальна гра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06003" y="1268765"/>
            <a:ext cx="7896703" cy="1169545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7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«Клуб мудрої сови»</a:t>
            </a:r>
            <a:endParaRPr lang="ru-RU" sz="7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поле чудес.wav"/>
          </p:stSnd>
        </p:sndAc>
      </p:transition>
    </mc:Choice>
    <mc:Fallback xmlns="">
      <p:transition spd="slow">
        <p:sndAc>
          <p:stSnd>
            <p:snd r:embed="rId19" name="поле чуде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260651"/>
            <a:ext cx="856879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>
                <a:solidFill>
                  <a:srgbClr val="FFC000"/>
                </a:solidFill>
              </a:rPr>
              <a:t>Накресліть на координатній площині замкнену ламану, послідовними вершинами якої є точки з координатами: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2996957"/>
            <a:ext cx="8568792" cy="3170093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ru-RU" sz="4000" dirty="0"/>
              <a:t>(-4;8), (-5;7), (-5;6), (-6;5), (-5;5), (-5;4), (-7;0), (-5;-5), (-1;-7), (3;-7), (9;-2), (13;-2), (14;-1), (6;1),(8;4), (15;7), (3;8), (2;7), (0;3), (-1;3), (-2;4), (-1;6), (-2;8), (-4;8)</a:t>
            </a:r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7092280" y="6021288"/>
            <a:ext cx="1728032" cy="648072"/>
          </a:xfrm>
          <a:prstGeom prst="actionButtonBlank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dirty="0" smtClean="0"/>
              <a:t>Відповідь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8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72940"/>
            <a:ext cx="5979929" cy="46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8535" y="1052736"/>
            <a:ext cx="621355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Четвертий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39556" y="573327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25002" y="2071009"/>
            <a:ext cx="7707548" cy="1323433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«Щаслива рука»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1879414" y="24286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1</a:t>
            </a:r>
            <a:endParaRPr lang="ru-RU" sz="4400" dirty="0"/>
          </a:p>
        </p:txBody>
      </p:sp>
      <p:sp>
        <p:nvSpPr>
          <p:cNvPr id="3" name="Управляющая кнопка: настраиваемая 2">
            <a:hlinkClick r:id="rId3" action="ppaction://hlinksldjump" highlightClick="1"/>
          </p:cNvPr>
          <p:cNvSpPr/>
          <p:nvPr/>
        </p:nvSpPr>
        <p:spPr>
          <a:xfrm>
            <a:off x="3141289" y="24286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2</a:t>
            </a:r>
            <a:endParaRPr lang="ru-RU" sz="4400" dirty="0"/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4397885" y="24286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3</a:t>
            </a:r>
            <a:endParaRPr lang="ru-RU" sz="4400" dirty="0"/>
          </a:p>
        </p:txBody>
      </p:sp>
      <p:sp>
        <p:nvSpPr>
          <p:cNvPr id="5" name="Управляющая кнопка: настраиваемая 4">
            <a:hlinkClick r:id="rId5" action="ppaction://hlinksldjump" highlightClick="1"/>
          </p:cNvPr>
          <p:cNvSpPr/>
          <p:nvPr/>
        </p:nvSpPr>
        <p:spPr>
          <a:xfrm>
            <a:off x="5654154" y="24286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4</a:t>
            </a:r>
            <a:endParaRPr lang="ru-RU" sz="4400" dirty="0"/>
          </a:p>
        </p:txBody>
      </p:sp>
      <p:sp>
        <p:nvSpPr>
          <p:cNvPr id="6" name="Управляющая кнопка: настраиваемая 5">
            <a:hlinkClick r:id="rId6" action="ppaction://hlinksldjump" highlightClick="1"/>
          </p:cNvPr>
          <p:cNvSpPr/>
          <p:nvPr/>
        </p:nvSpPr>
        <p:spPr>
          <a:xfrm>
            <a:off x="6916029" y="24286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5</a:t>
            </a:r>
            <a:endParaRPr lang="ru-RU" sz="4400" dirty="0"/>
          </a:p>
        </p:txBody>
      </p:sp>
      <p:sp>
        <p:nvSpPr>
          <p:cNvPr id="9" name="Управляющая кнопка: настраиваемая 8">
            <a:hlinkClick r:id="rId7" action="ppaction://hlinksldjump" highlightClick="1"/>
          </p:cNvPr>
          <p:cNvSpPr/>
          <p:nvPr/>
        </p:nvSpPr>
        <p:spPr>
          <a:xfrm>
            <a:off x="1879414" y="1504739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6</a:t>
            </a:r>
            <a:endParaRPr lang="ru-RU" sz="4400" dirty="0"/>
          </a:p>
        </p:txBody>
      </p:sp>
      <p:sp>
        <p:nvSpPr>
          <p:cNvPr id="10" name="Управляющая кнопка: настраиваемая 9">
            <a:hlinkClick r:id="rId8" action="ppaction://hlinksldjump" highlightClick="1"/>
          </p:cNvPr>
          <p:cNvSpPr/>
          <p:nvPr/>
        </p:nvSpPr>
        <p:spPr>
          <a:xfrm>
            <a:off x="3141289" y="1504739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7</a:t>
            </a:r>
            <a:endParaRPr lang="ru-RU" sz="4400" dirty="0"/>
          </a:p>
        </p:txBody>
      </p:sp>
      <p:sp>
        <p:nvSpPr>
          <p:cNvPr id="11" name="Управляющая кнопка: настраиваемая 10">
            <a:hlinkClick r:id="rId9" action="ppaction://hlinksldjump" highlightClick="1"/>
          </p:cNvPr>
          <p:cNvSpPr/>
          <p:nvPr/>
        </p:nvSpPr>
        <p:spPr>
          <a:xfrm>
            <a:off x="4397885" y="1504739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8</a:t>
            </a:r>
            <a:endParaRPr lang="ru-RU" sz="4400" dirty="0"/>
          </a:p>
        </p:txBody>
      </p:sp>
      <p:sp>
        <p:nvSpPr>
          <p:cNvPr id="12" name="Управляющая кнопка: настраиваемая 11">
            <a:hlinkClick r:id="rId10" action="ppaction://hlinksldjump" highlightClick="1"/>
          </p:cNvPr>
          <p:cNvSpPr/>
          <p:nvPr/>
        </p:nvSpPr>
        <p:spPr>
          <a:xfrm>
            <a:off x="5654154" y="1504739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/>
              <a:t>9</a:t>
            </a:r>
            <a:endParaRPr lang="ru-RU" sz="4400" dirty="0"/>
          </a:p>
        </p:txBody>
      </p:sp>
      <p:sp>
        <p:nvSpPr>
          <p:cNvPr id="13" name="Управляющая кнопка: настраиваемая 12">
            <a:hlinkClick r:id="rId11" action="ppaction://hlinksldjump" highlightClick="1"/>
          </p:cNvPr>
          <p:cNvSpPr/>
          <p:nvPr/>
        </p:nvSpPr>
        <p:spPr>
          <a:xfrm>
            <a:off x="6916029" y="1504739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10</a:t>
            </a:r>
            <a:endParaRPr lang="ru-RU" sz="4400" dirty="0"/>
          </a:p>
        </p:txBody>
      </p:sp>
      <p:sp>
        <p:nvSpPr>
          <p:cNvPr id="14" name="Управляющая кнопка: настраиваемая 13">
            <a:hlinkClick r:id="rId12" action="ppaction://hlinksldjump" highlightClick="1"/>
          </p:cNvPr>
          <p:cNvSpPr/>
          <p:nvPr/>
        </p:nvSpPr>
        <p:spPr>
          <a:xfrm>
            <a:off x="1879414" y="277661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11</a:t>
            </a:r>
            <a:endParaRPr lang="ru-RU" sz="4400" dirty="0"/>
          </a:p>
        </p:txBody>
      </p:sp>
      <p:sp>
        <p:nvSpPr>
          <p:cNvPr id="15" name="Управляющая кнопка: настраиваемая 14">
            <a:hlinkClick r:id="rId13" action="ppaction://hlinksldjump" highlightClick="1"/>
          </p:cNvPr>
          <p:cNvSpPr/>
          <p:nvPr/>
        </p:nvSpPr>
        <p:spPr>
          <a:xfrm>
            <a:off x="3141289" y="277661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12</a:t>
            </a:r>
            <a:endParaRPr lang="ru-RU" sz="4400" dirty="0"/>
          </a:p>
        </p:txBody>
      </p:sp>
      <p:sp>
        <p:nvSpPr>
          <p:cNvPr id="16" name="Управляющая кнопка: настраиваемая 15">
            <a:hlinkClick r:id="rId14" action="ppaction://hlinksldjump" highlightClick="1"/>
          </p:cNvPr>
          <p:cNvSpPr/>
          <p:nvPr/>
        </p:nvSpPr>
        <p:spPr>
          <a:xfrm>
            <a:off x="4401289" y="277661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13</a:t>
            </a:r>
            <a:endParaRPr lang="ru-RU" sz="4400" dirty="0"/>
          </a:p>
        </p:txBody>
      </p:sp>
      <p:sp>
        <p:nvSpPr>
          <p:cNvPr id="17" name="Управляющая кнопка: настраиваемая 16">
            <a:hlinkClick r:id="rId15" action="ppaction://hlinksldjump" highlightClick="1"/>
          </p:cNvPr>
          <p:cNvSpPr/>
          <p:nvPr/>
        </p:nvSpPr>
        <p:spPr>
          <a:xfrm>
            <a:off x="5654154" y="277661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14</a:t>
            </a:r>
            <a:endParaRPr lang="ru-RU" sz="4400" dirty="0"/>
          </a:p>
        </p:txBody>
      </p:sp>
      <p:sp>
        <p:nvSpPr>
          <p:cNvPr id="18" name="Управляющая кнопка: настраиваемая 17">
            <a:hlinkClick r:id="rId16" action="ppaction://hlinksldjump" highlightClick="1"/>
          </p:cNvPr>
          <p:cNvSpPr/>
          <p:nvPr/>
        </p:nvSpPr>
        <p:spPr>
          <a:xfrm>
            <a:off x="6916029" y="2776613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15</a:t>
            </a:r>
            <a:endParaRPr lang="ru-RU" sz="4400" dirty="0"/>
          </a:p>
        </p:txBody>
      </p:sp>
      <p:sp>
        <p:nvSpPr>
          <p:cNvPr id="19" name="Управляющая кнопка: настраиваемая 18">
            <a:hlinkClick r:id="rId17" action="ppaction://hlinksldjump" highlightClick="1"/>
          </p:cNvPr>
          <p:cNvSpPr/>
          <p:nvPr/>
        </p:nvSpPr>
        <p:spPr>
          <a:xfrm>
            <a:off x="1879414" y="404848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16</a:t>
            </a:r>
            <a:endParaRPr lang="ru-RU" sz="4400" dirty="0"/>
          </a:p>
        </p:txBody>
      </p:sp>
      <p:sp>
        <p:nvSpPr>
          <p:cNvPr id="20" name="Управляющая кнопка: настраиваемая 19">
            <a:hlinkClick r:id="rId18" action="ppaction://hlinksldjump" highlightClick="1"/>
          </p:cNvPr>
          <p:cNvSpPr/>
          <p:nvPr/>
        </p:nvSpPr>
        <p:spPr>
          <a:xfrm>
            <a:off x="3148185" y="404848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17</a:t>
            </a:r>
            <a:endParaRPr lang="ru-RU" sz="4400" dirty="0"/>
          </a:p>
        </p:txBody>
      </p:sp>
      <p:sp>
        <p:nvSpPr>
          <p:cNvPr id="21" name="Управляющая кнопка: настраиваемая 20">
            <a:hlinkClick r:id="rId19" action="ppaction://hlinksldjump" highlightClick="1"/>
          </p:cNvPr>
          <p:cNvSpPr/>
          <p:nvPr/>
        </p:nvSpPr>
        <p:spPr>
          <a:xfrm>
            <a:off x="4394154" y="404848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18</a:t>
            </a:r>
            <a:endParaRPr lang="ru-RU" sz="4400" dirty="0"/>
          </a:p>
        </p:txBody>
      </p:sp>
      <p:sp>
        <p:nvSpPr>
          <p:cNvPr id="22" name="Управляющая кнопка: настраиваемая 21">
            <a:hlinkClick r:id="rId20" action="ppaction://hlinksldjump" highlightClick="1"/>
          </p:cNvPr>
          <p:cNvSpPr/>
          <p:nvPr/>
        </p:nvSpPr>
        <p:spPr>
          <a:xfrm>
            <a:off x="5661289" y="404848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19</a:t>
            </a:r>
            <a:endParaRPr lang="ru-RU" sz="4400" dirty="0"/>
          </a:p>
        </p:txBody>
      </p:sp>
      <p:sp>
        <p:nvSpPr>
          <p:cNvPr id="23" name="Управляющая кнопка: настраиваемая 22">
            <a:hlinkClick r:id="rId21" action="ppaction://hlinksldjump" highlightClick="1"/>
          </p:cNvPr>
          <p:cNvSpPr/>
          <p:nvPr/>
        </p:nvSpPr>
        <p:spPr>
          <a:xfrm>
            <a:off x="6921289" y="404848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20</a:t>
            </a:r>
            <a:endParaRPr lang="ru-RU" sz="4400" dirty="0"/>
          </a:p>
        </p:txBody>
      </p:sp>
      <p:sp>
        <p:nvSpPr>
          <p:cNvPr id="24" name="Управляющая кнопка: настраиваемая 23">
            <a:hlinkClick r:id="rId22" action="ppaction://hlinksldjump" highlightClick="1"/>
          </p:cNvPr>
          <p:cNvSpPr/>
          <p:nvPr/>
        </p:nvSpPr>
        <p:spPr>
          <a:xfrm>
            <a:off x="1879414" y="5319121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21</a:t>
            </a:r>
            <a:endParaRPr lang="ru-RU" sz="4400" dirty="0"/>
          </a:p>
        </p:txBody>
      </p:sp>
      <p:sp>
        <p:nvSpPr>
          <p:cNvPr id="25" name="Управляющая кнопка: настраиваемая 24">
            <a:hlinkClick r:id="rId23" action="ppaction://hlinksldjump" highlightClick="1"/>
          </p:cNvPr>
          <p:cNvSpPr/>
          <p:nvPr/>
        </p:nvSpPr>
        <p:spPr>
          <a:xfrm>
            <a:off x="3148185" y="5319121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22</a:t>
            </a:r>
            <a:endParaRPr lang="ru-RU" sz="4400" dirty="0"/>
          </a:p>
        </p:txBody>
      </p:sp>
      <p:sp>
        <p:nvSpPr>
          <p:cNvPr id="26" name="Управляющая кнопка: настраиваемая 25">
            <a:hlinkClick r:id="rId24" action="ppaction://hlinksldjump" highlightClick="1"/>
          </p:cNvPr>
          <p:cNvSpPr/>
          <p:nvPr/>
        </p:nvSpPr>
        <p:spPr>
          <a:xfrm>
            <a:off x="4394154" y="5319121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23</a:t>
            </a:r>
            <a:endParaRPr lang="ru-RU" sz="4400" dirty="0"/>
          </a:p>
        </p:txBody>
      </p:sp>
      <p:sp>
        <p:nvSpPr>
          <p:cNvPr id="27" name="Управляющая кнопка: настраиваемая 26">
            <a:hlinkClick r:id="rId25" action="ppaction://hlinksldjump" highlightClick="1"/>
          </p:cNvPr>
          <p:cNvSpPr/>
          <p:nvPr/>
        </p:nvSpPr>
        <p:spPr>
          <a:xfrm>
            <a:off x="5661289" y="532626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24</a:t>
            </a:r>
            <a:endParaRPr lang="ru-RU" sz="4400" dirty="0"/>
          </a:p>
        </p:txBody>
      </p:sp>
      <p:sp>
        <p:nvSpPr>
          <p:cNvPr id="28" name="Управляющая кнопка: настраиваемая 27">
            <a:hlinkClick r:id="rId26" action="ppaction://hlinksldjump" highlightClick="1"/>
          </p:cNvPr>
          <p:cNvSpPr/>
          <p:nvPr/>
        </p:nvSpPr>
        <p:spPr>
          <a:xfrm>
            <a:off x="6921289" y="5326268"/>
            <a:ext cx="1260000" cy="126000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4400" dirty="0" smtClean="0"/>
              <a:t>25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148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58959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Як називають будівлю, яку діти швидко зображують за допомогою прямокутників і трикутника?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5057613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597893" y="3751549"/>
            <a:ext cx="2847244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Будинок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68"/>
            <a:ext cx="7488672" cy="378564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З Києва у Одесу виїхав автобус зі швидкістю 80 км/год. Назустріч йому вийшов автобус зі швидкістю 70 км/год. На якій відстані один від одного вони будуть за годину до зустрічі?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475666" y="4762120"/>
            <a:ext cx="2087421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150 км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68"/>
            <a:ext cx="7488672" cy="378564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На поверхні ставка росте латаття. Площа, яку воно займає, з кожним днем подвоюється. Весь ставок </a:t>
            </a:r>
            <a:r>
              <a:rPr lang="uk-UA" altLang="ru-RU" sz="4000" dirty="0" err="1"/>
              <a:t>заріс</a:t>
            </a:r>
            <a:r>
              <a:rPr lang="uk-UA" altLang="ru-RU" sz="4000" dirty="0"/>
              <a:t> лататтям через 20 днів. Через скільки днів заросла половина ставка?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547672" y="4792752"/>
            <a:ext cx="426109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Через 19 днів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67"/>
            <a:ext cx="7488672" cy="378564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Літаком можна долетіти від Києва до Пекіна за 9 годин, швидким потягом доїхати за 9 діб. У скільки разів швидше долетіти літаком, ніж доїхати потягом?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152808" y="4792752"/>
            <a:ext cx="305082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У 24 рази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2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Скільки сотень у сорока восьми десятках?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90242" y="2708920"/>
            <a:ext cx="227657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4 сотні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69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Маса бегемота 1800 кг. Скільки бегемотів може </a:t>
            </a:r>
            <a:r>
              <a:rPr lang="uk-UA" altLang="ru-RU" sz="4000" dirty="0" err="1"/>
              <a:t>відвезти</a:t>
            </a:r>
            <a:r>
              <a:rPr lang="uk-UA" altLang="ru-RU" sz="4000" dirty="0"/>
              <a:t> машина вантажопідйомністю 5 </a:t>
            </a:r>
            <a:r>
              <a:rPr lang="uk-UA" altLang="ru-RU" sz="4000" dirty="0" err="1"/>
              <a:t>тонн</a:t>
            </a:r>
            <a:r>
              <a:rPr lang="uk-UA" altLang="ru-RU" sz="4000" dirty="0"/>
              <a:t>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582101" y="3573016"/>
            <a:ext cx="3427531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2 бегемота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2713" y="1772816"/>
            <a:ext cx="5585172" cy="923324"/>
          </a:xfrm>
          <a:prstGeom prst="rect">
            <a:avLst/>
          </a:prstGeom>
          <a:noFill/>
          <a:ln>
            <a:noFill/>
          </a:ln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Перший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39556" y="573327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354702" y="2852940"/>
            <a:ext cx="5601202" cy="1323433"/>
          </a:xfrm>
          <a:prstGeom prst="rect">
            <a:avLst/>
          </a:prstGeom>
          <a:noFill/>
          <a:ln>
            <a:noFill/>
          </a:ln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«Розминка»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68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Щука важить стільки, скільки важить 1 кг і </a:t>
            </a:r>
            <a:r>
              <a:rPr lang="uk-UA" altLang="ru-RU" sz="4000" dirty="0" err="1"/>
              <a:t>півщуки</a:t>
            </a:r>
            <a:r>
              <a:rPr lang="uk-UA" altLang="ru-RU" sz="4000" dirty="0"/>
              <a:t>. Скільки важить щука?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79786" y="3429000"/>
            <a:ext cx="1342024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2 кг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1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Який знак потрібно поставити між двійкою і трійкою, щоб отримати число, більше від двох і менше від трьох?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40170" y="3807369"/>
            <a:ext cx="2799154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Кому 2,3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317009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altLang="ru-RU" sz="4000" dirty="0"/>
              <a:t>Кравець має сувій сукна довжиною 16 м, від якого він відрізає щодня по 2 м. На який день він </a:t>
            </a:r>
            <a:r>
              <a:rPr lang="uk-UA" altLang="ru-RU" sz="4000" dirty="0" err="1"/>
              <a:t>відріже</a:t>
            </a:r>
            <a:r>
              <a:rPr lang="uk-UA" altLang="ru-RU" sz="4000" dirty="0"/>
              <a:t> останній шматок?</a:t>
            </a:r>
            <a:endParaRPr lang="ru-RU" sz="40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31169" y="4167701"/>
            <a:ext cx="4668256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На 7-мий день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1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>
            <a:defPPr>
              <a:defRPr lang="pl-PL"/>
            </a:defPPr>
            <a:lvl1pPr algn="just">
              <a:defRPr sz="4000"/>
            </a:lvl1pPr>
          </a:lstStyle>
          <a:p>
            <a:r>
              <a:rPr lang="ru-RU" altLang="ru-RU" dirty="0" err="1"/>
              <a:t>Півень</a:t>
            </a:r>
            <a:r>
              <a:rPr lang="ru-RU" altLang="ru-RU" dirty="0"/>
              <a:t>, стоячи на </a:t>
            </a:r>
            <a:r>
              <a:rPr lang="ru-RU" altLang="ru-RU" dirty="0" err="1"/>
              <a:t>одній</a:t>
            </a:r>
            <a:r>
              <a:rPr lang="ru-RU" altLang="ru-RU" dirty="0"/>
              <a:t> </a:t>
            </a:r>
            <a:r>
              <a:rPr lang="ru-RU" altLang="ru-RU" dirty="0" err="1"/>
              <a:t>нозі</a:t>
            </a:r>
            <a:r>
              <a:rPr lang="ru-RU" altLang="ru-RU" dirty="0"/>
              <a:t> </a:t>
            </a:r>
            <a:r>
              <a:rPr lang="ru-RU" altLang="ru-RU" dirty="0" err="1"/>
              <a:t>важить</a:t>
            </a:r>
            <a:r>
              <a:rPr lang="ru-RU" altLang="ru-RU" dirty="0"/>
              <a:t> 5 кг. </a:t>
            </a:r>
            <a:r>
              <a:rPr lang="ru-RU" altLang="ru-RU" dirty="0" err="1"/>
              <a:t>Скільки</a:t>
            </a:r>
            <a:r>
              <a:rPr lang="ru-RU" altLang="ru-RU" dirty="0"/>
              <a:t> </a:t>
            </a:r>
            <a:r>
              <a:rPr lang="ru-RU" altLang="ru-RU" dirty="0" err="1"/>
              <a:t>він</a:t>
            </a:r>
            <a:r>
              <a:rPr lang="ru-RU" altLang="ru-RU" dirty="0"/>
              <a:t> буде </a:t>
            </a:r>
            <a:r>
              <a:rPr lang="ru-RU" altLang="ru-RU" dirty="0" err="1"/>
              <a:t>важити</a:t>
            </a:r>
            <a:r>
              <a:rPr lang="ru-RU" altLang="ru-RU" dirty="0"/>
              <a:t>, стоячи на </a:t>
            </a:r>
            <a:r>
              <a:rPr lang="ru-RU" altLang="ru-RU" dirty="0" err="1"/>
              <a:t>двох</a:t>
            </a:r>
            <a:r>
              <a:rPr lang="ru-RU" altLang="ru-RU" dirty="0"/>
              <a:t> ногах? </a:t>
            </a:r>
            <a:endParaRPr lang="ru-RU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402487" y="4167701"/>
            <a:ext cx="1342024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5 кг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6719" y="933305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ru-RU" sz="4000" dirty="0" smtClean="0"/>
              <a:t>У </a:t>
            </a:r>
            <a:r>
              <a:rPr lang="ru-RU" sz="4000" dirty="0" err="1"/>
              <a:t>батьків</a:t>
            </a:r>
            <a:r>
              <a:rPr lang="ru-RU" sz="4000" dirty="0"/>
              <a:t> 6 </a:t>
            </a:r>
            <a:r>
              <a:rPr lang="ru-RU" sz="4000" dirty="0" err="1"/>
              <a:t>синів</a:t>
            </a:r>
            <a:r>
              <a:rPr lang="ru-RU" sz="4000" dirty="0"/>
              <a:t>. </a:t>
            </a:r>
            <a:r>
              <a:rPr lang="ru-RU" sz="4000" dirty="0" err="1"/>
              <a:t>Кожен</a:t>
            </a:r>
            <a:r>
              <a:rPr lang="ru-RU" sz="4000" dirty="0"/>
              <a:t> </a:t>
            </a:r>
            <a:r>
              <a:rPr lang="ru-RU" sz="4000" dirty="0" err="1"/>
              <a:t>має</a:t>
            </a:r>
            <a:r>
              <a:rPr lang="ru-RU" sz="4000" dirty="0"/>
              <a:t> сестру. </a:t>
            </a:r>
            <a:r>
              <a:rPr lang="ru-RU" sz="4000" dirty="0" err="1"/>
              <a:t>Скільки</a:t>
            </a:r>
            <a:r>
              <a:rPr lang="ru-RU" sz="4000" dirty="0"/>
              <a:t> </a:t>
            </a:r>
            <a:r>
              <a:rPr lang="ru-RU" sz="4000" dirty="0" err="1"/>
              <a:t>всього</a:t>
            </a:r>
            <a:r>
              <a:rPr lang="ru-RU" sz="4000" dirty="0"/>
              <a:t> </a:t>
            </a:r>
            <a:r>
              <a:rPr lang="ru-RU" sz="4000" dirty="0" err="1"/>
              <a:t>дітей</a:t>
            </a:r>
            <a:r>
              <a:rPr lang="ru-RU" sz="4000" dirty="0"/>
              <a:t> у </a:t>
            </a:r>
            <a:r>
              <a:rPr lang="ru-RU" sz="4000" dirty="0" err="1"/>
              <a:t>сім’ї</a:t>
            </a:r>
            <a:r>
              <a:rPr lang="ru-RU" sz="4000" dirty="0"/>
              <a:t>? 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6131717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5057613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403649" y="3751549"/>
            <a:ext cx="225253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7 дітей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ru-RU" sz="4000" dirty="0" err="1">
                <a:ln w="10541" cmpd="sng">
                  <a:noFill/>
                  <a:prstDash val="solid"/>
                </a:ln>
              </a:rPr>
              <a:t>Каталися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2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синів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на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триколісних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велосипедах, 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батько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на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двоколісному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.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Скільки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всього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було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коліс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?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596476" y="4155288"/>
            <a:ext cx="510066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8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317009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Вовк і </a:t>
            </a:r>
            <a:r>
              <a:rPr lang="uk-UA" sz="4000" dirty="0" smtClean="0"/>
              <a:t>Лисиця </a:t>
            </a:r>
            <a:r>
              <a:rPr lang="uk-UA" sz="4000" dirty="0"/>
              <a:t>змагалися з бігу. Хто </a:t>
            </a:r>
            <a:r>
              <a:rPr lang="uk-UA" sz="4000" dirty="0" smtClean="0"/>
              <a:t>зайняв перше місце, </a:t>
            </a:r>
            <a:r>
              <a:rPr lang="uk-UA" sz="4000" dirty="0"/>
              <a:t>якщо відомо, що Вовк був одним із першим, а </a:t>
            </a:r>
            <a:r>
              <a:rPr lang="uk-UA" sz="4000" dirty="0" smtClean="0"/>
              <a:t>Лисиця передостанньою</a:t>
            </a:r>
            <a:r>
              <a:rPr lang="uk-UA" sz="4000" dirty="0"/>
              <a:t>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55106" y="4178072"/>
            <a:ext cx="2507408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Лисиця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Коли доба коротша: взимку чи влітку?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23041" y="4155288"/>
            <a:ext cx="321272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О</a:t>
            </a:r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днакова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Дід, бабка, онучка, собачка Жучка, кішка, мишка тягли-тягли і витягли ріпку. Скільки очей побачило ріпку?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298239" y="4142337"/>
            <a:ext cx="78417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12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1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 smtClean="0"/>
              <a:t>Відрізок, який сполучає вершину трикутника із серединою протилежної сторони?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298237" y="4142337"/>
            <a:ext cx="2741446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Медіана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987358"/>
            <a:ext cx="7344816" cy="4247311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Які не бувають цифри?</a:t>
            </a:r>
          </a:p>
          <a:p>
            <a:r>
              <a:rPr lang="uk-UA" sz="5400" dirty="0"/>
              <a:t>А) арабські;</a:t>
            </a:r>
          </a:p>
          <a:p>
            <a:r>
              <a:rPr lang="uk-UA" sz="5400" dirty="0"/>
              <a:t>Б) римські;</a:t>
            </a:r>
          </a:p>
          <a:p>
            <a:r>
              <a:rPr lang="uk-UA" sz="5400" dirty="0"/>
              <a:t>В) парні;</a:t>
            </a:r>
          </a:p>
          <a:p>
            <a:r>
              <a:rPr lang="uk-UA" sz="5400" dirty="0"/>
              <a:t>Г) латинські.</a:t>
            </a:r>
            <a:endParaRPr lang="ru-RU" sz="5400" dirty="0"/>
          </a:p>
        </p:txBody>
      </p:sp>
      <p:pic>
        <p:nvPicPr>
          <p:cNvPr id="3" name="Picture 11" descr="11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5" y="980728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222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33" y="980728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1628" y="809444"/>
            <a:ext cx="7344816" cy="5909304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Фігура, яка складається з двох променів, які виходять з однієї точки?</a:t>
            </a:r>
          </a:p>
          <a:p>
            <a:r>
              <a:rPr lang="uk-UA" sz="5400" dirty="0"/>
              <a:t>А) відрізок;</a:t>
            </a:r>
          </a:p>
          <a:p>
            <a:r>
              <a:rPr lang="uk-UA" sz="5400" dirty="0"/>
              <a:t>Б) кут;</a:t>
            </a:r>
          </a:p>
          <a:p>
            <a:r>
              <a:rPr lang="uk-UA" sz="5400" dirty="0"/>
              <a:t>В) трикутник;</a:t>
            </a:r>
          </a:p>
          <a:p>
            <a:r>
              <a:rPr lang="uk-UA" sz="5400" dirty="0"/>
              <a:t>Г) многокутник.</a:t>
            </a:r>
            <a:endParaRPr lang="ru-RU" sz="5400" dirty="0"/>
          </a:p>
        </p:txBody>
      </p:sp>
      <p:pic>
        <p:nvPicPr>
          <p:cNvPr id="6" name="Picture 13" descr="333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5" y="98735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987358"/>
            <a:ext cx="7344816" cy="4247311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Які не бувають дроби?</a:t>
            </a:r>
          </a:p>
          <a:p>
            <a:r>
              <a:rPr lang="uk-UA" sz="5400" dirty="0"/>
              <a:t>А) десяткові;</a:t>
            </a:r>
          </a:p>
          <a:p>
            <a:r>
              <a:rPr lang="uk-UA" sz="5400" dirty="0"/>
              <a:t>Б) звичайні;</a:t>
            </a:r>
          </a:p>
          <a:p>
            <a:r>
              <a:rPr lang="uk-UA" sz="5400" dirty="0"/>
              <a:t>В) мішані;</a:t>
            </a:r>
          </a:p>
          <a:p>
            <a:r>
              <a:rPr lang="uk-UA" sz="5400" dirty="0"/>
              <a:t>Г) штучні.</a:t>
            </a:r>
            <a:endParaRPr lang="ru-RU" sz="5400" dirty="0"/>
          </a:p>
        </p:txBody>
      </p:sp>
      <p:pic>
        <p:nvPicPr>
          <p:cNvPr id="8" name="Picture 15" descr="4444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09" y="980728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987358"/>
            <a:ext cx="7344816" cy="5078307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Прилад для вимірювання кутів?</a:t>
            </a:r>
          </a:p>
          <a:p>
            <a:r>
              <a:rPr lang="uk-UA" sz="5400" dirty="0"/>
              <a:t>А) мікроскоп;</a:t>
            </a:r>
          </a:p>
          <a:p>
            <a:r>
              <a:rPr lang="uk-UA" sz="5400" dirty="0"/>
              <a:t>Б) циркуль;</a:t>
            </a:r>
          </a:p>
          <a:p>
            <a:r>
              <a:rPr lang="uk-UA" sz="5400" dirty="0"/>
              <a:t>В) лінійка;</a:t>
            </a:r>
          </a:p>
          <a:p>
            <a:r>
              <a:rPr lang="uk-UA" sz="5400" dirty="0"/>
              <a:t>Г) транспортир.</a:t>
            </a:r>
            <a:endParaRPr lang="ru-RU" sz="5400" dirty="0"/>
          </a:p>
        </p:txBody>
      </p:sp>
      <p:pic>
        <p:nvPicPr>
          <p:cNvPr id="10" name="Picture 16" descr="555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6" y="980728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31640" y="987358"/>
            <a:ext cx="7344816" cy="5078307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Ансамбль із п’яти виконавців?</a:t>
            </a:r>
          </a:p>
          <a:p>
            <a:r>
              <a:rPr lang="uk-UA" sz="5400" dirty="0"/>
              <a:t>А) дует;</a:t>
            </a:r>
          </a:p>
          <a:p>
            <a:r>
              <a:rPr lang="uk-UA" sz="5400" dirty="0"/>
              <a:t>Б) квартет;</a:t>
            </a:r>
          </a:p>
          <a:p>
            <a:r>
              <a:rPr lang="uk-UA" sz="5400" dirty="0"/>
              <a:t>В) квінтет;</a:t>
            </a:r>
          </a:p>
          <a:p>
            <a:r>
              <a:rPr lang="uk-UA" sz="5400" dirty="0"/>
              <a:t>Г) тріо.</a:t>
            </a:r>
            <a:endParaRPr lang="ru-RU" sz="5400" dirty="0"/>
          </a:p>
        </p:txBody>
      </p:sp>
      <p:pic>
        <p:nvPicPr>
          <p:cNvPr id="12" name="Picture 17" descr="6666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18" y="98735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52446" y="987358"/>
            <a:ext cx="7344816" cy="5078307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uk-UA" sz="5400" dirty="0"/>
              <a:t>Число, яке записують під рискою дробу?</a:t>
            </a:r>
          </a:p>
          <a:p>
            <a:r>
              <a:rPr lang="uk-UA" sz="5400" dirty="0"/>
              <a:t>А) займенник;</a:t>
            </a:r>
          </a:p>
          <a:p>
            <a:r>
              <a:rPr lang="uk-UA" sz="5400" dirty="0"/>
              <a:t>Б) чисельник;</a:t>
            </a:r>
          </a:p>
          <a:p>
            <a:r>
              <a:rPr lang="uk-UA" sz="5400" dirty="0"/>
              <a:t>В) числівник;</a:t>
            </a:r>
          </a:p>
          <a:p>
            <a:r>
              <a:rPr lang="uk-UA" sz="5400" dirty="0"/>
              <a:t>Г) знаменник.</a:t>
            </a:r>
            <a:endParaRPr lang="ru-RU" sz="5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24719" y="1274781"/>
            <a:ext cx="7600276" cy="2554539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Кінець першого</a:t>
            </a:r>
          </a:p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конкурсу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09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Скільки років дванадцятирічній дівчинці було 4 роки назад?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87796" y="4142337"/>
            <a:ext cx="51006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8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1"/>
            <a:ext cx="7488672" cy="193898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 smtClean="0"/>
              <a:t>Промінь з початком у вершині кута, який ділить цей кут на два рівні кути?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04001" y="4142337"/>
            <a:ext cx="513152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Бісектриса кута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ru-RU" sz="4000" dirty="0">
                <a:ln w="10541" cmpd="sng">
                  <a:noFill/>
                  <a:prstDash val="solid"/>
                </a:ln>
              </a:rPr>
              <a:t>На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двох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руках 10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пальців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.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Скільки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пальців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на 10 руках? 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04003" y="4142337"/>
            <a:ext cx="83547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50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 smtClean="0"/>
              <a:t>Знайти два такі числа, добуток яких 24 і частка від ділення більшого числа на менше також 24.</a:t>
            </a:r>
            <a:endParaRPr lang="ru-RU" sz="4000" dirty="0">
              <a:solidFill>
                <a:srgbClr val="EAEAEA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04002" y="4142337"/>
            <a:ext cx="165140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24 і 1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uk-UA" sz="4000" dirty="0">
                <a:ln w="10541" cmpd="sng">
                  <a:noFill/>
                  <a:prstDash val="solid"/>
                </a:ln>
              </a:rPr>
              <a:t>Троє коней пробігли шлях 30 км. Скільки пробіг кожний кінь? </a:t>
            </a:r>
            <a:endParaRPr lang="ru-RU" sz="4000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115618" y="4140187"/>
            <a:ext cx="1813307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30 км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ru-RU" sz="4000" dirty="0" err="1">
                <a:ln w="10541" cmpd="sng">
                  <a:noFill/>
                  <a:prstDash val="solid"/>
                </a:ln>
              </a:rPr>
              <a:t>Іванко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додав два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натуральних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числа, 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Оленка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перемножила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ці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числа.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Отримали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один і той же результат.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Що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</a:t>
            </a:r>
            <a:r>
              <a:rPr lang="ru-RU" sz="4000" dirty="0" err="1">
                <a:ln w="10541" cmpd="sng">
                  <a:noFill/>
                  <a:prstDash val="solid"/>
                </a:ln>
              </a:rPr>
              <a:t>це</a:t>
            </a:r>
            <a:r>
              <a:rPr lang="ru-RU" sz="4000" dirty="0">
                <a:ln w="10541" cmpd="sng">
                  <a:noFill/>
                  <a:prstDash val="solid"/>
                </a:ln>
              </a:rPr>
              <a:t> за числа? 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13100" y="4140187"/>
            <a:ext cx="137729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2 і 2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1"/>
            <a:ext cx="7488672" cy="707880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uk-UA" sz="4000" dirty="0"/>
              <a:t>Скільки вух у трьох корів? </a:t>
            </a:r>
            <a:endParaRPr lang="ru-RU" sz="4000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12862" y="4140187"/>
            <a:ext cx="51006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6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uk-UA" sz="4000" dirty="0"/>
              <a:t>У колесі 10 спиць. Скільки проміжків між ними? </a:t>
            </a:r>
            <a:endParaRPr lang="ru-RU" sz="4000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12863" y="4140187"/>
            <a:ext cx="78417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10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237" y="976473"/>
            <a:ext cx="748867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 eaLnBrk="1" hangingPunct="1">
              <a:defRPr/>
            </a:pPr>
            <a:r>
              <a:rPr lang="uk-UA" sz="4000" dirty="0" smtClean="0"/>
              <a:t>Екіпаж, запряжений трійкою коней, проїхав за 1 годину 15 км. З якою швидкістю біг кожний кінь?</a:t>
            </a:r>
            <a:endParaRPr lang="ru-RU" sz="4000" dirty="0">
              <a:ln w="10541" cmpd="sng">
                <a:noFill/>
                <a:prstDash val="solid"/>
              </a:ln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140364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5428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16797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182298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96699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21110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25503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2399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2543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6605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9972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293663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07983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322385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6787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351188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5590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379991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94312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40823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419119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43304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446732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1052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475454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89855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504257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518658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533060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44804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5872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72417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6738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60113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15541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2994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44344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6587462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673066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68698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698223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09968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72388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737581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751901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7663031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7807047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7951063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8095080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8239096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8382299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8521514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8604288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8748305" y="5892225"/>
            <a:ext cx="144016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>
              <a:solidFill>
                <a:srgbClr val="EAEAEA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9927" y="4762120"/>
            <a:ext cx="172674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Стоп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12863" y="4140187"/>
            <a:ext cx="313257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sz="5400" b="1" dirty="0" smtClean="0">
                <a:ln w="10541" cmpd="sng">
                  <a:solidFill>
                    <a:srgbClr val="006699">
                      <a:shade val="88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15 км/год</a:t>
            </a:r>
            <a:endParaRPr lang="ru-RU" sz="5400" b="1" dirty="0">
              <a:ln w="10541" cmpd="sng">
                <a:solidFill>
                  <a:srgbClr val="006699">
                    <a:shade val="88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095083" y="116634"/>
            <a:ext cx="941417" cy="842324"/>
          </a:xfrm>
          <a:prstGeom prst="actionButtonRetur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sz="4400">
              <a:solidFill>
                <a:srgbClr val="003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4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4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4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4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7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4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2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4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2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4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4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2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4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2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4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2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4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2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4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7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4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2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4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7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4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2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4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2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7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4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7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4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4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6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4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2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4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7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2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2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7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4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96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2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4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4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2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6764" y="1052736"/>
            <a:ext cx="5117095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П’ятий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08019" y="5700261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12554" y="2071009"/>
            <a:ext cx="7332446" cy="1323433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«Хто швидше?»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48668" y="1052736"/>
            <a:ext cx="5213276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Другий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39556" y="573327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46585" y="2071009"/>
            <a:ext cx="6864370" cy="2554539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«Математичне</a:t>
            </a:r>
          </a:p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мереживо»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8530" y="692696"/>
            <a:ext cx="579356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Перше запитання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0875" y="2416324"/>
            <a:ext cx="7848872" cy="1143000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uk-UA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За 3 хвилини колоду розпиляли на півметрові, причому кожне розпилювання займало одну хвилину. Знайти довжину колоди.</a:t>
            </a:r>
            <a:endParaRPr lang="ru-RU" sz="40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4481" y="692696"/>
            <a:ext cx="5421667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Друге запитання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0875" y="2416324"/>
            <a:ext cx="7848872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З-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під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тину видно 6 пар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кінських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ніг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Скільки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цих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тварин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у </a:t>
            </a:r>
            <a:r>
              <a:rPr lang="ru-RU" sz="4000" b="0" dirty="0" err="1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дворі</a:t>
            </a:r>
            <a:r>
              <a:rPr lang="ru-RU" sz="40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2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7307" y="692696"/>
            <a:ext cx="539601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Третє запитання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0875" y="2416324"/>
            <a:ext cx="7848872" cy="1143000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Виписано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підряд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всі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числа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від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1 до 99.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Скільки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разів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написана цифра 5?</a:t>
            </a:r>
            <a:endParaRPr lang="ru-RU" sz="40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4345" y="692696"/>
            <a:ext cx="642194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Четверте запитання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0875" y="2636912"/>
            <a:ext cx="7848872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З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трьох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однакових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на вид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колець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одне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трохи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легше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від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двох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інших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(два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інших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мають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однакову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вагу). Як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виявити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це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кільце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за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допомогою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тільки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одного </a:t>
            </a:r>
            <a:r>
              <a:rPr lang="ru-RU" sz="4000" b="0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зважування</a:t>
            </a:r>
            <a:r>
              <a:rPr lang="ru-RU" sz="4000" b="0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  <a:endParaRPr lang="ru-RU" sz="40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2575" y="692696"/>
            <a:ext cx="5325487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П’яте запитання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1"/>
              <p:cNvSpPr txBox="1">
                <a:spLocks/>
              </p:cNvSpPr>
              <p:nvPr/>
            </p:nvSpPr>
            <p:spPr>
              <a:xfrm>
                <a:off x="1237696" y="1844824"/>
                <a:ext cx="7848872" cy="1143000"/>
              </a:xfrm>
              <a:prstGeom prst="rect">
                <a:avLst/>
              </a:prstGeom>
            </p:spPr>
            <p:txBody>
              <a:bodyPr vert="horz" lIns="91435" tIns="45717" rIns="91435" bIns="45717" rtlCol="0" anchor="ctr"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 kern="120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defRPr/>
                </a:pPr>
                <a:r>
                  <a:rPr lang="uk-UA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Обчисліть</a:t>
                </a:r>
              </a:p>
              <a:p>
                <a:pPr algn="just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000" b="0" i="1" smtClean="0">
                          <a:ln w="10541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/>
                          <a:ea typeface="+mn-ea"/>
                          <a:cs typeface="+mn-cs"/>
                        </a:rPr>
                        <m:t>(5,6</m:t>
                      </m:r>
                      <m:r>
                        <a:rPr lang="uk-UA" sz="4000" b="0" i="1" smtClean="0">
                          <a:ln w="10541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∙</m:t>
                      </m:r>
                      <m:f>
                        <m:fPr>
                          <m:ctrlP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lang="uk-UA" sz="4000" b="0" i="1" smtClean="0">
                          <a:ln w="10541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−3</m:t>
                      </m:r>
                      <m:f>
                        <m:fPr>
                          <m:ctrlP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lang="uk-UA" sz="4000" b="0" i="1" smtClean="0">
                          <a:ln w="10541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lang="uk-UA" sz="4000" b="0" i="1" smtClean="0">
                              <a:ln w="10541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lang="uk-UA" sz="4000" b="0" i="1" smtClean="0">
                          <a:ln w="10541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+4,7)∙0.</m:t>
                      </m:r>
                    </m:oMath>
                  </m:oMathPara>
                </a14:m>
                <a:endParaRPr lang="ru-RU" sz="4000" b="0" dirty="0">
                  <a:ln w="10541" cmpd="sng">
                    <a:noFill/>
                    <a:prstDash val="solid"/>
                  </a:ln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96" y="1844824"/>
                <a:ext cx="7848872" cy="1143000"/>
              </a:xfrm>
              <a:prstGeom prst="rect">
                <a:avLst/>
              </a:prstGeom>
              <a:blipFill rotWithShape="1">
                <a:blip r:embed="rId2"/>
                <a:stretch>
                  <a:fillRect l="-2717" t="-41176" b="-283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65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8610" y="692696"/>
            <a:ext cx="5713412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Шосте запитання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1"/>
              <p:cNvSpPr txBox="1">
                <a:spLocks/>
              </p:cNvSpPr>
              <p:nvPr/>
            </p:nvSpPr>
            <p:spPr>
              <a:xfrm>
                <a:off x="1230875" y="2416324"/>
                <a:ext cx="7848872" cy="1143000"/>
              </a:xfrm>
              <a:prstGeom prst="rect">
                <a:avLst/>
              </a:prstGeom>
            </p:spPr>
            <p:txBody>
              <a:bodyPr vert="horz" lIns="91435" tIns="45717" rIns="91435" bIns="45717" rtlCol="0" anchor="ctr"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 kern="120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defRPr/>
                </a:pP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Як з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двох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двійок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та знака,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що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застосовується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в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математиці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,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утворити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число,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що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r>
                  <a:rPr lang="ru-RU" sz="4000" b="0" dirty="0" err="1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дорівнює</a:t>
                </a:r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b="0" i="1" smtClean="0">
                            <a:ln w="10541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uk-UA" sz="4000" b="0" i="1" smtClean="0">
                            <a:ln w="10541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lang="uk-UA" sz="4000" b="0" i="1" smtClean="0">
                            <a:ln w="10541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4000" b="0" dirty="0" smtClean="0">
                    <a:ln w="10541" cmpd="sng">
                      <a:noFill/>
                      <a:prstDash val="solid"/>
                    </a:ln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rPr>
                  <a:t>.</a:t>
                </a:r>
                <a:endParaRPr lang="ru-RU" sz="4000" b="0" dirty="0">
                  <a:ln w="10541" cmpd="sng">
                    <a:noFill/>
                    <a:prstDash val="solid"/>
                  </a:ln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875" y="2416324"/>
                <a:ext cx="7848872" cy="1143000"/>
              </a:xfrm>
              <a:prstGeom prst="rect">
                <a:avLst/>
              </a:prstGeom>
              <a:blipFill rotWithShape="1">
                <a:blip r:embed="rId2"/>
                <a:stretch>
                  <a:fillRect l="-2797" t="-54255" r="-2720" b="-558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2800" y="1052736"/>
            <a:ext cx="550502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Шостий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08019" y="5700261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96663" y="2071009"/>
            <a:ext cx="6364232" cy="2554539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«Математики</a:t>
            </a:r>
          </a:p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серед нас»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988840"/>
            <a:ext cx="8568952" cy="1938986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uk-UA" altLang="ru-RU" sz="4000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У кого з </a:t>
            </a:r>
            <a:r>
              <a:rPr lang="uk-UA" altLang="ru-RU" sz="4000" kern="0" dirty="0" smtClean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українських художниць </a:t>
            </a:r>
            <a:r>
              <a:rPr lang="uk-UA" altLang="ru-RU" sz="4000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першим заробітком було репетиторство з математики?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64694" y="4365104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Катерина Білокур</a:t>
            </a:r>
            <a:endParaRPr lang="ru-RU" sz="3600" dirty="0"/>
          </a:p>
        </p:txBody>
      </p:sp>
      <p:sp>
        <p:nvSpPr>
          <p:cNvPr id="7" name="Управляющая кнопка: настраиваемая 6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55581" y="4365104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Євгенія </a:t>
            </a:r>
            <a:r>
              <a:rPr lang="uk-UA" sz="3600" dirty="0" err="1"/>
              <a:t>Гапчинська</a:t>
            </a:r>
            <a:endParaRPr lang="ru-RU" sz="3600" dirty="0"/>
          </a:p>
        </p:txBody>
      </p:sp>
      <p:sp>
        <p:nvSpPr>
          <p:cNvPr id="8" name="Управляющая кнопка: настраиваемая 7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354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Марія </a:t>
            </a:r>
            <a:r>
              <a:rPr lang="uk-UA" sz="3600" dirty="0" err="1"/>
              <a:t>Примаченко</a:t>
            </a:r>
            <a:endParaRPr lang="ru-RU" sz="3600" dirty="0"/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>
              <a:snd r:embed="rId3" name="правильно.wav"/>
            </a:hlinkClick>
          </p:cNvPr>
          <p:cNvSpPr/>
          <p:nvPr/>
        </p:nvSpPr>
        <p:spPr>
          <a:xfrm>
            <a:off x="455189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Тетяна Яблонська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39215" y="692696"/>
            <a:ext cx="579356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Перше запитання</a:t>
            </a:r>
          </a:p>
        </p:txBody>
      </p:sp>
    </p:spTree>
    <p:extLst>
      <p:ext uri="{BB962C8B-B14F-4D97-AF65-F5344CB8AC3E}">
        <p14:creationId xmlns:p14="http://schemas.microsoft.com/office/powerpoint/2010/main" val="30898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2267750" y="404667"/>
            <a:ext cx="5843256" cy="923324"/>
          </a:xfr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altLang="ru-RU" sz="5400" b="1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Тетяна Яблонська</a:t>
            </a:r>
            <a:endParaRPr lang="ru-RU" altLang="ru-RU" sz="5400" b="1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75857" y="1484315"/>
            <a:ext cx="5629345" cy="236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7" rIns="91435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2800" dirty="0"/>
              <a:t>Відома </a:t>
            </a:r>
            <a:r>
              <a:rPr lang="uk-UA" altLang="ru-RU" sz="2800" dirty="0" smtClean="0"/>
              <a:t>українська художниця</a:t>
            </a:r>
            <a:r>
              <a:rPr lang="uk-UA" altLang="ru-RU" sz="2800" dirty="0"/>
              <a:t>, перші заробітки їй давало репетиторство з математики. Відомі полотна: “Хліб”, “Перед стартом”, “Льон”, “Весна”, </a:t>
            </a:r>
            <a:r>
              <a:rPr lang="uk-UA" altLang="ru-RU" sz="3600" dirty="0"/>
              <a:t>…</a:t>
            </a:r>
            <a:endParaRPr lang="ru-RU" altLang="ru-RU" sz="3600" dirty="0"/>
          </a:p>
        </p:txBody>
      </p:sp>
      <p:pic>
        <p:nvPicPr>
          <p:cNvPr id="21513" name="Picture 9" descr="хлі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5238749"/>
            <a:ext cx="2716213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Filegalerey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0" y="5238749"/>
            <a:ext cx="25050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1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9" y="5238749"/>
            <a:ext cx="30702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37" y="1340769"/>
            <a:ext cx="2718204" cy="373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7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яблонська.wav"/>
          </p:stSnd>
        </p:sndAc>
      </p:transition>
    </mc:Choice>
    <mc:Fallback xmlns="">
      <p:transition spd="slow">
        <p:sndAc>
          <p:stSnd>
            <p:snd r:embed="rId7" name="яблонська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988844"/>
            <a:ext cx="8568952" cy="1323433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uk-UA" altLang="ru-RU" sz="4000" dirty="0"/>
              <a:t>Хто з актрис в школі мав прізвисько Арифметика?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64694" y="4365104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Ольга Сумська</a:t>
            </a:r>
            <a:endParaRPr lang="ru-RU" sz="3600" dirty="0"/>
          </a:p>
        </p:txBody>
      </p:sp>
      <p:sp>
        <p:nvSpPr>
          <p:cNvPr id="7" name="Управляющая кнопка: настраиваемая 6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7231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Ганна </a:t>
            </a:r>
            <a:r>
              <a:rPr lang="uk-UA" sz="3600" dirty="0" err="1"/>
              <a:t>Кошмал</a:t>
            </a:r>
            <a:endParaRPr lang="ru-RU" sz="3600" dirty="0"/>
          </a:p>
        </p:txBody>
      </p:sp>
      <p:sp>
        <p:nvSpPr>
          <p:cNvPr id="8" name="Управляющая кнопка: настраиваемая 7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354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Людмила Гурченко</a:t>
            </a:r>
            <a:endParaRPr lang="ru-RU" sz="3600" dirty="0"/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>
              <a:snd r:embed="rId3" name="правильно.wav"/>
            </a:hlinkClick>
          </p:cNvPr>
          <p:cNvSpPr/>
          <p:nvPr/>
        </p:nvSpPr>
        <p:spPr>
          <a:xfrm>
            <a:off x="4568637" y="4362620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Любов Поліщук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25169" y="692696"/>
            <a:ext cx="5421667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Друге запитання</a:t>
            </a:r>
          </a:p>
        </p:txBody>
      </p:sp>
    </p:spTree>
    <p:extLst>
      <p:ext uri="{BB962C8B-B14F-4D97-AF65-F5344CB8AC3E}">
        <p14:creationId xmlns:p14="http://schemas.microsoft.com/office/powerpoint/2010/main" val="30653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0312" y="2876636"/>
            <a:ext cx="1440000" cy="14400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863113"/>
            <a:ext cx="1440000" cy="14400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555776" y="2876636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076056" y="2876636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51920" y="5311384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46612"/>
              </p:ext>
            </p:extLst>
          </p:nvPr>
        </p:nvGraphicFramePr>
        <p:xfrm>
          <a:off x="577850" y="3282951"/>
          <a:ext cx="7874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2" name="Формула" r:id="rId3" imgW="419040" imgH="317160" progId="Equation.3">
                  <p:embed/>
                </p:oleObj>
              </mc:Choice>
              <mc:Fallback>
                <p:oleObj name="Формула" r:id="rId3" imgW="419040" imgH="317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850" y="3282951"/>
                        <a:ext cx="787400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89515"/>
              </p:ext>
            </p:extLst>
          </p:nvPr>
        </p:nvGraphicFramePr>
        <p:xfrm>
          <a:off x="2915741" y="3076217"/>
          <a:ext cx="720079" cy="104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3" name="Формула" r:id="rId5" imgW="114120" imgH="177480" progId="Equation.3">
                  <p:embed/>
                </p:oleObj>
              </mc:Choice>
              <mc:Fallback>
                <p:oleObj name="Формула" r:id="rId5" imgW="1141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741" y="3076217"/>
                        <a:ext cx="720079" cy="1040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757804"/>
              </p:ext>
            </p:extLst>
          </p:nvPr>
        </p:nvGraphicFramePr>
        <p:xfrm>
          <a:off x="7699380" y="2959103"/>
          <a:ext cx="80327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" name="Формула" r:id="rId7" imgW="114120" imgH="177480" progId="Equation.3">
                  <p:embed/>
                </p:oleObj>
              </mc:Choice>
              <mc:Fallback>
                <p:oleObj name="Формула" r:id="rId7" imgW="1141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99380" y="2959103"/>
                        <a:ext cx="803275" cy="12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266946"/>
              </p:ext>
            </p:extLst>
          </p:nvPr>
        </p:nvGraphicFramePr>
        <p:xfrm>
          <a:off x="4189416" y="5719766"/>
          <a:ext cx="7651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" name="Формула" r:id="rId9" imgW="406080" imgH="330120" progId="Equation.3">
                  <p:embed/>
                </p:oleObj>
              </mc:Choice>
              <mc:Fallback>
                <p:oleObj name="Формула" r:id="rId9" imgW="40608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89416" y="5719766"/>
                        <a:ext cx="765175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858968"/>
              </p:ext>
            </p:extLst>
          </p:nvPr>
        </p:nvGraphicFramePr>
        <p:xfrm>
          <a:off x="6516693" y="1987552"/>
          <a:ext cx="69373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6" name="Формула" r:id="rId11" imgW="291960" imgH="330120" progId="Equation.3">
                  <p:embed/>
                </p:oleObj>
              </mc:Choice>
              <mc:Fallback>
                <p:oleObj name="Формула" r:id="rId11" imgW="29196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16693" y="1987552"/>
                        <a:ext cx="693737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911573"/>
              </p:ext>
            </p:extLst>
          </p:nvPr>
        </p:nvGraphicFramePr>
        <p:xfrm>
          <a:off x="3862393" y="2622553"/>
          <a:ext cx="12652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7" name="Формула" r:id="rId13" imgW="672840" imgH="253800" progId="Equation.3">
                  <p:embed/>
                </p:oleObj>
              </mc:Choice>
              <mc:Fallback>
                <p:oleObj name="Формула" r:id="rId13" imgW="67284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62393" y="2622553"/>
                        <a:ext cx="1265237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420559"/>
              </p:ext>
            </p:extLst>
          </p:nvPr>
        </p:nvGraphicFramePr>
        <p:xfrm>
          <a:off x="1691520" y="2623428"/>
          <a:ext cx="9779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8" name="Формула" r:id="rId15" imgW="520560" imgH="266400" progId="Equation.3">
                  <p:embed/>
                </p:oleObj>
              </mc:Choice>
              <mc:Fallback>
                <p:oleObj name="Формула" r:id="rId15" imgW="5205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91520" y="2623428"/>
                        <a:ext cx="9779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Прямая со стрелкой 15"/>
          <p:cNvCxnSpPr>
            <a:stCxn id="3" idx="3"/>
            <a:endCxn id="4" idx="2"/>
          </p:cNvCxnSpPr>
          <p:nvPr/>
        </p:nvCxnSpPr>
        <p:spPr>
          <a:xfrm>
            <a:off x="1691521" y="3583113"/>
            <a:ext cx="864256" cy="1352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6"/>
            <a:endCxn id="5" idx="2"/>
          </p:cNvCxnSpPr>
          <p:nvPr/>
        </p:nvCxnSpPr>
        <p:spPr>
          <a:xfrm>
            <a:off x="3995776" y="3596635"/>
            <a:ext cx="108028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37747" y="3610345"/>
            <a:ext cx="864256" cy="1352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" idx="2"/>
            <a:endCxn id="6" idx="2"/>
          </p:cNvCxnSpPr>
          <p:nvPr/>
        </p:nvCxnSpPr>
        <p:spPr>
          <a:xfrm rot="16200000" flipH="1">
            <a:off x="1547584" y="3727048"/>
            <a:ext cx="1728272" cy="2880400"/>
          </a:xfrm>
          <a:prstGeom prst="bent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6"/>
          </p:cNvCxnSpPr>
          <p:nvPr/>
        </p:nvCxnSpPr>
        <p:spPr>
          <a:xfrm flipV="1">
            <a:off x="5291925" y="4316635"/>
            <a:ext cx="2841019" cy="1714751"/>
          </a:xfrm>
          <a:prstGeom prst="bentConnector3">
            <a:avLst>
              <a:gd name="adj1" fmla="val 100194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37340"/>
              </p:ext>
            </p:extLst>
          </p:nvPr>
        </p:nvGraphicFramePr>
        <p:xfrm>
          <a:off x="1912938" y="5160966"/>
          <a:ext cx="128746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9" name="Формула" r:id="rId17" imgW="685800" imgH="342720" progId="Equation.3">
                  <p:embed/>
                </p:oleObj>
              </mc:Choice>
              <mc:Fallback>
                <p:oleObj name="Формула" r:id="rId17" imgW="68580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12938" y="5160966"/>
                        <a:ext cx="1287462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121709"/>
              </p:ext>
            </p:extLst>
          </p:nvPr>
        </p:nvGraphicFramePr>
        <p:xfrm>
          <a:off x="5934075" y="5383215"/>
          <a:ext cx="97948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0" name="Формула" r:id="rId19" imgW="520560" imgH="266400" progId="Equation.3">
                  <p:embed/>
                </p:oleObj>
              </mc:Choice>
              <mc:Fallback>
                <p:oleObj name="Формула" r:id="rId19" imgW="5205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934075" y="5383215"/>
                        <a:ext cx="97948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51521" y="260650"/>
            <a:ext cx="856879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Знайдіть числа, яких не вистачає у ланцюжку обчислень:</a:t>
            </a:r>
            <a:endParaRPr lang="ru-RU" sz="4000" dirty="0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333581"/>
              </p:ext>
            </p:extLst>
          </p:nvPr>
        </p:nvGraphicFramePr>
        <p:xfrm>
          <a:off x="5388857" y="3164587"/>
          <a:ext cx="81440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1" name="Формула" r:id="rId21" imgW="177480" imgH="177480" progId="Equation.3">
                  <p:embed/>
                </p:oleObj>
              </mc:Choice>
              <mc:Fallback>
                <p:oleObj name="Формула" r:id="rId21" imgW="1774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88857" y="3164587"/>
                        <a:ext cx="814405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839646"/>
              </p:ext>
            </p:extLst>
          </p:nvPr>
        </p:nvGraphicFramePr>
        <p:xfrm>
          <a:off x="3764750" y="1916833"/>
          <a:ext cx="1527175" cy="110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2" name="Формула" r:id="rId23" imgW="812520" imgH="583920" progId="Equation.3">
                  <p:embed/>
                </p:oleObj>
              </mc:Choice>
              <mc:Fallback>
                <p:oleObj name="Формула" r:id="rId23" imgW="812520" imgH="5839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64750" y="1916833"/>
                        <a:ext cx="1527175" cy="1100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090290"/>
              </p:ext>
            </p:extLst>
          </p:nvPr>
        </p:nvGraphicFramePr>
        <p:xfrm>
          <a:off x="1965330" y="1549402"/>
          <a:ext cx="574675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3" name="Формула" r:id="rId25" imgW="304560" imgH="850680" progId="Equation.3">
                  <p:embed/>
                </p:oleObj>
              </mc:Choice>
              <mc:Fallback>
                <p:oleObj name="Формула" r:id="rId25" imgW="304560" imgH="850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965330" y="1549402"/>
                        <a:ext cx="574675" cy="160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59906"/>
              </p:ext>
            </p:extLst>
          </p:nvPr>
        </p:nvGraphicFramePr>
        <p:xfrm>
          <a:off x="2147893" y="4997454"/>
          <a:ext cx="8350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4" name="Формула" r:id="rId27" imgW="444240" imgH="330120" progId="Equation.3">
                  <p:embed/>
                </p:oleObj>
              </mc:Choice>
              <mc:Fallback>
                <p:oleObj name="Формула" r:id="rId27" imgW="44424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47893" y="4997454"/>
                        <a:ext cx="835025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459263"/>
              </p:ext>
            </p:extLst>
          </p:nvPr>
        </p:nvGraphicFramePr>
        <p:xfrm>
          <a:off x="6107113" y="4284667"/>
          <a:ext cx="598487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5" name="Формула" r:id="rId29" imgW="317160" imgH="850680" progId="Equation.3">
                  <p:embed/>
                </p:oleObj>
              </mc:Choice>
              <mc:Fallback>
                <p:oleObj name="Формула" r:id="rId29" imgW="317160" imgH="850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107113" y="4284667"/>
                        <a:ext cx="598487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2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2581375" y="643236"/>
            <a:ext cx="5200452" cy="92332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35" tIns="45717" rIns="91435" bIns="45717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altLang="ru-RU" sz="5400" b="1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Любов Поліщук</a:t>
            </a:r>
            <a:endParaRPr lang="ru-RU" altLang="ru-RU" sz="5400" b="1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9461" name="Picture 5" descr="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630365"/>
            <a:ext cx="25193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51280" y="1609705"/>
            <a:ext cx="5040313" cy="353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2800" dirty="0"/>
              <a:t>З 4 класу і до закінчення школи в неї було прізвисько Арифметика, але виключно завдяки однойменній пісеньці, яку вона співала на міському конкурсі, де посіла перше місце. Стала вона відомою  актрисою.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4130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поліщук.wav"/>
          </p:stSnd>
        </p:sndAc>
      </p:transition>
    </mc:Choice>
    <mc:Fallback xmlns="">
      <p:transition spd="slow">
        <p:sndAc>
          <p:stSnd>
            <p:snd r:embed="rId4" name="поліщук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988840"/>
            <a:ext cx="8568952" cy="1938986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uk-UA" altLang="ru-RU" sz="4000" dirty="0"/>
              <a:t>Який професор математики </a:t>
            </a:r>
            <a:r>
              <a:rPr lang="uk-UA" altLang="ru-RU" sz="4000" dirty="0" err="1"/>
              <a:t>Оксфорського</a:t>
            </a:r>
            <a:r>
              <a:rPr lang="uk-UA" altLang="ru-RU" sz="4000" dirty="0"/>
              <a:t> університету писав дитячі книжки?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72318" y="4366997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Джеймс </a:t>
            </a:r>
            <a:r>
              <a:rPr lang="uk-UA" sz="3600" dirty="0" err="1"/>
              <a:t>Мюррей</a:t>
            </a:r>
            <a:endParaRPr lang="uk-UA" sz="3600" dirty="0"/>
          </a:p>
        </p:txBody>
      </p:sp>
      <p:sp>
        <p:nvSpPr>
          <p:cNvPr id="7" name="Управляющая кнопка: настраиваемая 6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7231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Джон </a:t>
            </a:r>
            <a:r>
              <a:rPr lang="uk-UA" sz="3600" dirty="0" err="1"/>
              <a:t>Флемстід</a:t>
            </a:r>
            <a:endParaRPr lang="uk-UA" sz="3600" dirty="0"/>
          </a:p>
        </p:txBody>
      </p:sp>
      <p:sp>
        <p:nvSpPr>
          <p:cNvPr id="8" name="Управляющая кнопка: настраиваемая 7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354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 err="1"/>
              <a:t>Роджер</a:t>
            </a:r>
            <a:r>
              <a:rPr lang="uk-UA" sz="3600" dirty="0"/>
              <a:t> Бекон</a:t>
            </a:r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>
              <a:snd r:embed="rId3" name="правильно.wav"/>
            </a:hlinkClick>
          </p:cNvPr>
          <p:cNvSpPr/>
          <p:nvPr/>
        </p:nvSpPr>
        <p:spPr>
          <a:xfrm>
            <a:off x="456501" y="4366997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altLang="ru-RU" sz="3600" dirty="0"/>
              <a:t>Чарльз </a:t>
            </a:r>
            <a:r>
              <a:rPr lang="uk-UA" altLang="ru-RU" sz="3600" dirty="0" err="1"/>
              <a:t>Людовідж</a:t>
            </a:r>
            <a:r>
              <a:rPr lang="uk-UA" altLang="ru-RU" sz="3600" dirty="0"/>
              <a:t> </a:t>
            </a:r>
            <a:r>
              <a:rPr lang="uk-UA" altLang="ru-RU" sz="3600" dirty="0" err="1"/>
              <a:t>Доджсон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7993" y="692696"/>
            <a:ext cx="5396019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Третє запитання</a:t>
            </a:r>
          </a:p>
        </p:txBody>
      </p:sp>
    </p:spTree>
    <p:extLst>
      <p:ext uri="{BB962C8B-B14F-4D97-AF65-F5344CB8AC3E}">
        <p14:creationId xmlns:p14="http://schemas.microsoft.com/office/powerpoint/2010/main" val="23884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334" y="548683"/>
            <a:ext cx="8722249" cy="923324"/>
          </a:xfrm>
          <a:noFill/>
        </p:spPr>
        <p:txBody>
          <a:bodyPr wrap="none" lIns="91435" tIns="45717" rIns="91435" bIns="45717">
            <a:spAutoFit/>
          </a:bodyPr>
          <a:lstStyle/>
          <a:p>
            <a:r>
              <a:rPr lang="uk-UA" altLang="ru-RU" sz="5400" b="1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Чарльз </a:t>
            </a:r>
            <a:r>
              <a:rPr lang="uk-UA" altLang="ru-RU" sz="5400" b="1" kern="1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Людовідж</a:t>
            </a:r>
            <a:r>
              <a:rPr lang="uk-UA" altLang="ru-RU" sz="5400" b="1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lang="uk-UA" altLang="ru-RU" sz="5400" b="1" kern="1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Доджсон</a:t>
            </a:r>
            <a:endParaRPr lang="ru-RU" altLang="ru-RU" sz="5400" b="1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843940" y="1736724"/>
            <a:ext cx="5040313" cy="39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2800" dirty="0"/>
              <a:t>Більше відомий під ім’ям </a:t>
            </a:r>
            <a:r>
              <a:rPr lang="uk-UA" altLang="ru-RU" sz="2800" dirty="0" err="1"/>
              <a:t>Льюїса</a:t>
            </a:r>
            <a:r>
              <a:rPr lang="uk-UA" altLang="ru-RU" sz="2800" dirty="0"/>
              <a:t> </a:t>
            </a:r>
            <a:r>
              <a:rPr lang="uk-UA" altLang="ru-RU" sz="2800" dirty="0" err="1"/>
              <a:t>Керролла</a:t>
            </a:r>
            <a:r>
              <a:rPr lang="uk-UA" altLang="ru-RU" sz="2800" dirty="0"/>
              <a:t>. Професор математики </a:t>
            </a:r>
            <a:r>
              <a:rPr lang="uk-UA" altLang="ru-RU" sz="2800" dirty="0" err="1"/>
              <a:t>Оксфорського</a:t>
            </a:r>
            <a:r>
              <a:rPr lang="uk-UA" altLang="ru-RU" sz="2800" dirty="0"/>
              <a:t> університету писав дитячі книжки. Найбільш відомі з них:  “Аліса в країні чудес”, “Аліса в Задзеркаллі”, присвятив дочці декана Генрі </a:t>
            </a:r>
            <a:r>
              <a:rPr lang="uk-UA" altLang="ru-RU" sz="2800" dirty="0" err="1"/>
              <a:t>Ліддела</a:t>
            </a:r>
            <a:r>
              <a:rPr lang="uk-UA" altLang="ru-RU" sz="2800" dirty="0"/>
              <a:t>, яку звали Алісою.</a:t>
            </a:r>
            <a:endParaRPr lang="ru-RU" altLang="ru-RU" sz="2800" dirty="0"/>
          </a:p>
        </p:txBody>
      </p:sp>
      <p:pic>
        <p:nvPicPr>
          <p:cNvPr id="39942" name="Picture 6" descr="Керрол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736727"/>
            <a:ext cx="2698750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Льюис Керолл.wav"/>
          </p:stSnd>
        </p:sndAc>
      </p:transition>
    </mc:Choice>
    <mc:Fallback xmlns="">
      <p:transition spd="slow">
        <p:sndAc>
          <p:stSnd>
            <p:snd r:embed="rId4" name="Льюис Керолл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013" y="1645439"/>
            <a:ext cx="8568952" cy="1938986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uk-UA" altLang="ru-RU" sz="4000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Хто з співаків закінчив факультет прикладної математики Ленінградського університету?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64694" y="4365104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Потап</a:t>
            </a:r>
            <a:endParaRPr lang="ru-RU" sz="3600" dirty="0"/>
          </a:p>
        </p:txBody>
      </p:sp>
      <p:sp>
        <p:nvSpPr>
          <p:cNvPr id="7" name="Управляющая кнопка: настраиваемая 6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7231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Іван Дорн</a:t>
            </a:r>
            <a:endParaRPr lang="ru-RU" sz="3600" dirty="0"/>
          </a:p>
        </p:txBody>
      </p:sp>
      <p:sp>
        <p:nvSpPr>
          <p:cNvPr id="8" name="Управляющая кнопка: настраиваемая 7">
            <a:hlinkClick r:id="" action="ppaction://noaction" highlightClick="1">
              <a:snd r:embed="rId2" name="неправильно.wav"/>
            </a:hlinkClick>
          </p:cNvPr>
          <p:cNvSpPr/>
          <p:nvPr/>
        </p:nvSpPr>
        <p:spPr>
          <a:xfrm>
            <a:off x="453548" y="5466489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Валерій </a:t>
            </a:r>
            <a:r>
              <a:rPr lang="uk-UA" sz="3600" dirty="0" err="1"/>
              <a:t>Меладзе</a:t>
            </a:r>
            <a:endParaRPr lang="ru-RU" sz="3600" dirty="0"/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>
              <a:snd r:embed="rId3" name="правильно.wav"/>
            </a:hlinkClick>
          </p:cNvPr>
          <p:cNvSpPr/>
          <p:nvPr/>
        </p:nvSpPr>
        <p:spPr>
          <a:xfrm>
            <a:off x="4568637" y="4362620"/>
            <a:ext cx="4103942" cy="1080120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323850" h="2032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sz="3600" dirty="0"/>
              <a:t>Борис </a:t>
            </a:r>
            <a:r>
              <a:rPr lang="uk-UA" sz="3600" dirty="0" err="1"/>
              <a:t>Гребенщиков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25030" y="692696"/>
            <a:ext cx="6421940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Четверте запитання</a:t>
            </a:r>
          </a:p>
        </p:txBody>
      </p:sp>
    </p:spTree>
    <p:extLst>
      <p:ext uri="{BB962C8B-B14F-4D97-AF65-F5344CB8AC3E}">
        <p14:creationId xmlns:p14="http://schemas.microsoft.com/office/powerpoint/2010/main" val="35723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893687" y="643236"/>
            <a:ext cx="6575829" cy="92332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35" tIns="45717" rIns="91435" bIns="45717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altLang="ru-RU" sz="5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  <a:ea typeface="+mn-ea"/>
                <a:cs typeface="+mn-cs"/>
              </a:rPr>
              <a:t>Борис Гребенщиков</a:t>
            </a:r>
            <a:endParaRPr lang="ru-RU" altLang="ru-RU" sz="5400" b="1" kern="120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491882" y="1484317"/>
            <a:ext cx="5544615" cy="526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7" rIns="91435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2800" dirty="0"/>
              <a:t>Соліст групи “Акваріум”. Закінчив факультет прикладної математики Ленінградського університету. Прихильникам рок-н-ролу, які не розуміли для чого такому талановитому співаку треба було закінчувати математичний факультет, сказав: “В мене були гарні вчителі математики, безоглядно віддані своїй справі, які навчили мене правильному підходу до обробки інформації.”</a:t>
            </a:r>
            <a:endParaRPr lang="ru-RU" alt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3140"/>
          <a:stretch/>
        </p:blipFill>
        <p:spPr bwMode="auto">
          <a:xfrm>
            <a:off x="152995" y="2276872"/>
            <a:ext cx="3323545" cy="323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3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Гребенщиков.wav"/>
          </p:stSnd>
        </p:sndAc>
      </p:transition>
    </mc:Choice>
    <mc:Fallback xmlns="">
      <p:transition spd="slow">
        <p:sndAc>
          <p:stSnd>
            <p:snd r:embed="rId4" name="Гребенщиков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2800" y="1052736"/>
            <a:ext cx="550502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Шостий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08019" y="5700261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65163" y="2071009"/>
            <a:ext cx="5827226" cy="1323433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«Так або ні»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1385" y="1052736"/>
            <a:ext cx="530785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Сьомий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08019" y="5700261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92326" y="2071009"/>
            <a:ext cx="7572896" cy="2554539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«Математичний</a:t>
            </a:r>
          </a:p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крокодил»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" y="188641"/>
            <a:ext cx="9056214" cy="63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" b="100000" l="2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35" y="1559067"/>
            <a:ext cx="26642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8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751" y="836714"/>
            <a:ext cx="8468975" cy="1200323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До нових зустрічей!</a:t>
            </a:r>
            <a:endParaRPr lang="ru-RU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954" y="1844825"/>
            <a:ext cx="8890564" cy="156965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Дякую за увагу!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  <p:pic>
        <p:nvPicPr>
          <p:cNvPr id="9221" name="Picture 5" descr="Результат пошуку зображень за запитом &quot;смайлик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88" y="3414486"/>
            <a:ext cx="4158701" cy="31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0312" y="2876636"/>
            <a:ext cx="1440000" cy="14400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863113"/>
            <a:ext cx="1440000" cy="14400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555776" y="2876636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076056" y="2876636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51920" y="5311384"/>
            <a:ext cx="1440000" cy="144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97697"/>
              </p:ext>
            </p:extLst>
          </p:nvPr>
        </p:nvGraphicFramePr>
        <p:xfrm>
          <a:off x="564961" y="2949362"/>
          <a:ext cx="813118" cy="126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2" name="Формула" r:id="rId3" imgW="431640" imgH="672840" progId="Equation.3">
                  <p:embed/>
                </p:oleObj>
              </mc:Choice>
              <mc:Fallback>
                <p:oleObj name="Формула" r:id="rId3" imgW="43164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961" y="2949362"/>
                        <a:ext cx="813118" cy="1267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279319"/>
              </p:ext>
            </p:extLst>
          </p:nvPr>
        </p:nvGraphicFramePr>
        <p:xfrm>
          <a:off x="2892428" y="2949388"/>
          <a:ext cx="76676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3" name="Формула" r:id="rId5" imgW="406080" imgH="672840" progId="Equation.3">
                  <p:embed/>
                </p:oleObj>
              </mc:Choice>
              <mc:Fallback>
                <p:oleObj name="Формула" r:id="rId5" imgW="40608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2428" y="2949388"/>
                        <a:ext cx="766763" cy="126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358131"/>
              </p:ext>
            </p:extLst>
          </p:nvPr>
        </p:nvGraphicFramePr>
        <p:xfrm>
          <a:off x="7654190" y="3004038"/>
          <a:ext cx="892251" cy="1158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4" name="Формула" r:id="rId7" imgW="126720" imgH="164880" progId="Equation.3">
                  <p:embed/>
                </p:oleObj>
              </mc:Choice>
              <mc:Fallback>
                <p:oleObj name="Формула" r:id="rId7" imgW="12672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54190" y="3004038"/>
                        <a:ext cx="892251" cy="1158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528696"/>
              </p:ext>
            </p:extLst>
          </p:nvPr>
        </p:nvGraphicFramePr>
        <p:xfrm>
          <a:off x="4332293" y="5397311"/>
          <a:ext cx="477837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5" name="Формула" r:id="rId9" imgW="253800" imgH="672840" progId="Equation.3">
                  <p:embed/>
                </p:oleObj>
              </mc:Choice>
              <mc:Fallback>
                <p:oleObj name="Формула" r:id="rId9" imgW="2538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32293" y="5397311"/>
                        <a:ext cx="477837" cy="126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35901"/>
              </p:ext>
            </p:extLst>
          </p:nvPr>
        </p:nvGraphicFramePr>
        <p:xfrm>
          <a:off x="6516056" y="1579151"/>
          <a:ext cx="693732" cy="16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6" name="Формула" r:id="rId11" imgW="291960" imgH="672840" progId="Equation.3">
                  <p:embed/>
                </p:oleObj>
              </mc:Choice>
              <mc:Fallback>
                <p:oleObj name="Формула" r:id="rId11" imgW="2919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16056" y="1579151"/>
                        <a:ext cx="693732" cy="160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919970"/>
              </p:ext>
            </p:extLst>
          </p:nvPr>
        </p:nvGraphicFramePr>
        <p:xfrm>
          <a:off x="3851920" y="2540060"/>
          <a:ext cx="12890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" name="Формула" r:id="rId13" imgW="685800" imgH="342720" progId="Equation.3">
                  <p:embed/>
                </p:oleObj>
              </mc:Choice>
              <mc:Fallback>
                <p:oleObj name="Формула" r:id="rId13" imgW="68580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51920" y="2540060"/>
                        <a:ext cx="1289050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173070"/>
              </p:ext>
            </p:extLst>
          </p:nvPr>
        </p:nvGraphicFramePr>
        <p:xfrm>
          <a:off x="1691520" y="2623428"/>
          <a:ext cx="9779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" name="Формула" r:id="rId15" imgW="520560" imgH="266400" progId="Equation.3">
                  <p:embed/>
                </p:oleObj>
              </mc:Choice>
              <mc:Fallback>
                <p:oleObj name="Формула" r:id="rId15" imgW="5205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91520" y="2623428"/>
                        <a:ext cx="9779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Прямая со стрелкой 15"/>
          <p:cNvCxnSpPr>
            <a:stCxn id="3" idx="3"/>
            <a:endCxn id="4" idx="2"/>
          </p:cNvCxnSpPr>
          <p:nvPr/>
        </p:nvCxnSpPr>
        <p:spPr>
          <a:xfrm>
            <a:off x="1691521" y="3583113"/>
            <a:ext cx="864256" cy="1352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6"/>
            <a:endCxn id="5" idx="2"/>
          </p:cNvCxnSpPr>
          <p:nvPr/>
        </p:nvCxnSpPr>
        <p:spPr>
          <a:xfrm>
            <a:off x="3995776" y="3596635"/>
            <a:ext cx="108028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37747" y="3610345"/>
            <a:ext cx="864256" cy="1352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" idx="2"/>
            <a:endCxn id="6" idx="2"/>
          </p:cNvCxnSpPr>
          <p:nvPr/>
        </p:nvCxnSpPr>
        <p:spPr>
          <a:xfrm rot="16200000" flipH="1">
            <a:off x="1547584" y="3727048"/>
            <a:ext cx="1728272" cy="2880400"/>
          </a:xfrm>
          <a:prstGeom prst="bent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6"/>
          </p:cNvCxnSpPr>
          <p:nvPr/>
        </p:nvCxnSpPr>
        <p:spPr>
          <a:xfrm flipV="1">
            <a:off x="5291925" y="4316635"/>
            <a:ext cx="2841019" cy="1714751"/>
          </a:xfrm>
          <a:prstGeom prst="bentConnector3">
            <a:avLst>
              <a:gd name="adj1" fmla="val 100194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538507"/>
              </p:ext>
            </p:extLst>
          </p:nvPr>
        </p:nvGraphicFramePr>
        <p:xfrm>
          <a:off x="2066826" y="5174011"/>
          <a:ext cx="9779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" name="Формула" r:id="rId17" imgW="520560" imgH="330120" progId="Equation.3">
                  <p:embed/>
                </p:oleObj>
              </mc:Choice>
              <mc:Fallback>
                <p:oleObj name="Формула" r:id="rId17" imgW="52056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66826" y="5174011"/>
                        <a:ext cx="977900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32436"/>
              </p:ext>
            </p:extLst>
          </p:nvPr>
        </p:nvGraphicFramePr>
        <p:xfrm>
          <a:off x="5779965" y="5311388"/>
          <a:ext cx="12890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" name="Формула" r:id="rId19" imgW="685800" imgH="342720" progId="Equation.3">
                  <p:embed/>
                </p:oleObj>
              </mc:Choice>
              <mc:Fallback>
                <p:oleObj name="Формула" r:id="rId19" imgW="68580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779965" y="5311388"/>
                        <a:ext cx="1289050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51521" y="260650"/>
            <a:ext cx="8568792" cy="1323433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/>
              <a:t>Знайдіть числа, яких не вистачає у ланцюжку обчислень:</a:t>
            </a:r>
            <a:endParaRPr lang="ru-RU" sz="4000" dirty="0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507522"/>
              </p:ext>
            </p:extLst>
          </p:nvPr>
        </p:nvGraphicFramePr>
        <p:xfrm>
          <a:off x="5556255" y="2976567"/>
          <a:ext cx="479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" name="Формула" r:id="rId21" imgW="253800" imgH="672840" progId="Equation.3">
                  <p:embed/>
                </p:oleObj>
              </mc:Choice>
              <mc:Fallback>
                <p:oleObj name="Формула" r:id="rId21" imgW="2538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556255" y="2976567"/>
                        <a:ext cx="479425" cy="126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161156"/>
              </p:ext>
            </p:extLst>
          </p:nvPr>
        </p:nvGraphicFramePr>
        <p:xfrm>
          <a:off x="3995776" y="1549874"/>
          <a:ext cx="1193800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" name="Формула" r:id="rId23" imgW="634680" imgH="850680" progId="Equation.3">
                  <p:embed/>
                </p:oleObj>
              </mc:Choice>
              <mc:Fallback>
                <p:oleObj name="Формула" r:id="rId23" imgW="634680" imgH="850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95776" y="1549874"/>
                        <a:ext cx="1193800" cy="160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387528"/>
              </p:ext>
            </p:extLst>
          </p:nvPr>
        </p:nvGraphicFramePr>
        <p:xfrm>
          <a:off x="1763688" y="1549875"/>
          <a:ext cx="979488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" name="Формула" r:id="rId25" imgW="520560" imgH="850680" progId="Equation.3">
                  <p:embed/>
                </p:oleObj>
              </mc:Choice>
              <mc:Fallback>
                <p:oleObj name="Формула" r:id="rId25" imgW="520560" imgH="850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763688" y="1549875"/>
                        <a:ext cx="979488" cy="160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296338"/>
              </p:ext>
            </p:extLst>
          </p:nvPr>
        </p:nvGraphicFramePr>
        <p:xfrm>
          <a:off x="2123648" y="4997857"/>
          <a:ext cx="8826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" name="Формула" r:id="rId27" imgW="469800" imgH="330120" progId="Equation.3">
                  <p:embed/>
                </p:oleObj>
              </mc:Choice>
              <mc:Fallback>
                <p:oleObj name="Формула" r:id="rId27" imgW="46980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23648" y="4997857"/>
                        <a:ext cx="882650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795566"/>
              </p:ext>
            </p:extLst>
          </p:nvPr>
        </p:nvGraphicFramePr>
        <p:xfrm>
          <a:off x="5847517" y="4284590"/>
          <a:ext cx="1122363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" name="Формула" r:id="rId29" imgW="596880" imgH="850680" progId="Equation.3">
                  <p:embed/>
                </p:oleObj>
              </mc:Choice>
              <mc:Fallback>
                <p:oleObj name="Формула" r:id="rId29" imgW="596880" imgH="850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847517" y="4284590"/>
                        <a:ext cx="1122363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54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4085" y="1052736"/>
            <a:ext cx="4982443" cy="923324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Третій конкурс</a:t>
            </a:r>
          </a:p>
        </p:txBody>
      </p:sp>
      <p:pic>
        <p:nvPicPr>
          <p:cNvPr id="5" name="Picture 19" descr="888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55913"/>
            <a:ext cx="98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1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55" y="5738080"/>
            <a:ext cx="10005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487">
            <a:off x="6420971" y="565375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333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82">
            <a:off x="1189806" y="4854144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00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33">
            <a:off x="2606344" y="4755913"/>
            <a:ext cx="984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9999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346">
            <a:off x="7123176" y="4755913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4444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337">
            <a:off x="3997286" y="4930387"/>
            <a:ext cx="1038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555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78">
            <a:off x="3353951" y="5721711"/>
            <a:ext cx="10132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6666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45" y="5659375"/>
            <a:ext cx="1025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7777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31">
            <a:off x="1939556" y="5733275"/>
            <a:ext cx="10545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39750" y="2071009"/>
            <a:ext cx="6478045" cy="1323433"/>
          </a:xfrm>
          <a:prstGeom prst="rect">
            <a:avLst/>
          </a:prstGeom>
          <a:noFill/>
        </p:spPr>
        <p:txBody>
          <a:bodyPr wrap="none" lIns="91435" tIns="45717" rIns="91435" bIns="45717">
            <a:spAutoFit/>
          </a:bodyPr>
          <a:lstStyle/>
          <a:p>
            <a:pPr algn="ctr"/>
            <a:r>
              <a:rPr lang="uk-UA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Garamond" panose="02020404030301010803" pitchFamily="18" charset="0"/>
              </a:rPr>
              <a:t>«Художники»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ур.wav"/>
          </p:stSnd>
        </p:sndAc>
      </p:transition>
    </mc:Choice>
    <mc:Fallback xmlns="">
      <p:transition spd="slow">
        <p:sndAc>
          <p:stSnd>
            <p:snd r:embed="rId13" name="ту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260651"/>
            <a:ext cx="8568792" cy="2554539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just"/>
            <a:r>
              <a:rPr lang="uk-UA" sz="4000" dirty="0">
                <a:solidFill>
                  <a:srgbClr val="FFC000"/>
                </a:solidFill>
              </a:rPr>
              <a:t>Накресліть на координатній площині замкнену ламану, послідовними вершинами якої є точки з координатами: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2996954"/>
            <a:ext cx="8568792" cy="2554539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pPr algn="just"/>
            <a:r>
              <a:rPr lang="ru-RU" sz="4000" dirty="0"/>
              <a:t>(-6;1), (-5;-2), (-9;-7), (-9;-8), (-5;-8), </a:t>
            </a:r>
          </a:p>
          <a:p>
            <a:pPr algn="just"/>
            <a:r>
              <a:rPr lang="ru-RU" sz="4000" dirty="0"/>
              <a:t>(-1;-5), (3;-4), (5;-1), (8;1), (9;3), (2;2), (4;6), (3;11), (2;11), (-2;6), (-2;2), (-4;4), (-5;4), (-6;3), (-6;2), (-7;2), (-6;1)</a:t>
            </a:r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7092280" y="6021288"/>
            <a:ext cx="1728032" cy="648072"/>
          </a:xfrm>
          <a:prstGeom prst="actionButtonBlank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r>
              <a:rPr lang="uk-UA" dirty="0" smtClean="0"/>
              <a:t>Відповідь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7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67993"/>
            <a:ext cx="5979929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«Морская волна»">
  <a:themeElements>
    <a:clrScheme name="Тема Office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EAEAEA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CCFF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319C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Шаблон оформления «Морская волна»">
  <a:themeElements>
    <a:clrScheme name="Тема Office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EAEAEA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CCFF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319C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«Морская волна»</Template>
  <TotalTime>1464</TotalTime>
  <Words>1338</Words>
  <Application>Microsoft Office PowerPoint</Application>
  <PresentationFormat>Экран (4:3)</PresentationFormat>
  <Paragraphs>211</Paragraphs>
  <Slides>58</Slides>
  <Notes>2</Notes>
  <HiddenSlides>29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Шаблон оформления «Морская волна»</vt:lpstr>
      <vt:lpstr>1_Шаблон оформления «Морская волна»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Тетяна Яблонська</vt:lpstr>
      <vt:lpstr>Презентация PowerPoint</vt:lpstr>
      <vt:lpstr>Любов Поліщук</vt:lpstr>
      <vt:lpstr>Презентация PowerPoint</vt:lpstr>
      <vt:lpstr>Чарльз Людовідж Доджсон</vt:lpstr>
      <vt:lpstr>Презентация PowerPoint</vt:lpstr>
      <vt:lpstr>Борис Гребенщиков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Інтелектуальна гра «Мудре совеня»</dc:title>
  <dc:creator>Пользователь Windows</dc:creator>
  <cp:lastModifiedBy>Пользователь Windows</cp:lastModifiedBy>
  <cp:revision>93</cp:revision>
  <dcterms:created xsi:type="dcterms:W3CDTF">2016-10-29T18:46:14Z</dcterms:created>
  <dcterms:modified xsi:type="dcterms:W3CDTF">2017-01-10T07:46:45Z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TC010689881049</vt:lpwstr>
  </property>
</Properties>
</file>