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87" r:id="rId3"/>
    <p:sldId id="288" r:id="rId4"/>
    <p:sldId id="267" r:id="rId5"/>
    <p:sldId id="262" r:id="rId6"/>
    <p:sldId id="292" r:id="rId7"/>
    <p:sldId id="265" r:id="rId8"/>
    <p:sldId id="293" r:id="rId9"/>
    <p:sldId id="294" r:id="rId10"/>
    <p:sldId id="295" r:id="rId11"/>
    <p:sldId id="269" r:id="rId12"/>
    <p:sldId id="271" r:id="rId13"/>
    <p:sldId id="272" r:id="rId14"/>
    <p:sldId id="273" r:id="rId15"/>
    <p:sldId id="256" r:id="rId16"/>
    <p:sldId id="297" r:id="rId17"/>
    <p:sldId id="298" r:id="rId18"/>
    <p:sldId id="305" r:id="rId19"/>
    <p:sldId id="296" r:id="rId20"/>
    <p:sldId id="259" r:id="rId21"/>
    <p:sldId id="277" r:id="rId22"/>
    <p:sldId id="301" r:id="rId23"/>
    <p:sldId id="302" r:id="rId24"/>
    <p:sldId id="303" r:id="rId25"/>
    <p:sldId id="274" r:id="rId26"/>
    <p:sldId id="280" r:id="rId27"/>
    <p:sldId id="281" r:id="rId28"/>
    <p:sldId id="300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E9E2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B3BF4-A5C1-4807-BA0C-C62BC1BBFDB2}" type="datetimeFigureOut">
              <a:rPr lang="uk-UA" smtClean="0"/>
              <a:t>23.01.2023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BE76-7ABF-4D4D-97C3-B9445B783A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390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FF2FA-B670-4057-A00B-6F6105056F6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  <a:alpha val="5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E50F-C362-496E-B78A-67375D895C36}" type="datetimeFigureOut">
              <a:rPr lang="uk-UA" smtClean="0"/>
              <a:pPr/>
              <a:t>23.01.2023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E09D2-A85C-45C8-B806-75BB8C84AC42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file:///D:\!SYSTEM\Desktop\_1E57~1\D1AF~1\-0E2A~1.-\1-8F19~1\6.mp3" TargetMode="External"/><Relationship Id="rId1" Type="http://schemas.openxmlformats.org/officeDocument/2006/relationships/audio" Target="file:///D:\!SYSTEM\Desktop\_1E57~1\D1AF~1\-0E2A~1.-\28B65~1._\5.mp3" TargetMode="Externa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0%B0%D1%82%D0%B0%D0%BD%D0%B0" TargetMode="External"/><Relationship Id="rId13" Type="http://schemas.openxmlformats.org/officeDocument/2006/relationships/hyperlink" Target="https://uk.wikipedia.org/wiki/%D0%86%D1%83%D0%B4%D0%B0%D1%97%D0%B7%D0%BC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uk.wikipedia.org/wiki/%D0%94%D0%B8%D1%8F%D0%B2%D0%BE%D0%BB" TargetMode="External"/><Relationship Id="rId12" Type="http://schemas.openxmlformats.org/officeDocument/2006/relationships/hyperlink" Target="https://uk.wikipedia.org/wiki/%D0%86%D1%81%D0%BB%D0%B0%D0%BC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AF%D0%BD%D0%B3%D0%BE%D0%BB-%D0%BE%D1%85%D0%BE%D1%80%D0%BE%D0%BD%D0%B5%D1%86%D1%8C" TargetMode="External"/><Relationship Id="rId11" Type="http://schemas.openxmlformats.org/officeDocument/2006/relationships/hyperlink" Target="https://uk.wikipedia.org/wiki/%D0%A5%D1%80%D0%B8%D1%81%D1%82%D0%B8%D1%8F%D0%BD%D1%81%D1%82%D0%B2%D0%BE" TargetMode="External"/><Relationship Id="rId5" Type="http://schemas.openxmlformats.org/officeDocument/2006/relationships/image" Target="../media/image41.png"/><Relationship Id="rId15" Type="http://schemas.openxmlformats.org/officeDocument/2006/relationships/hyperlink" Target="https://uk.wikipedia.org/wiki/%D0%9B%D1%8E%D0%B4%D0%B8%D0%BD%D0%B0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hyperlink" Target="https://uk.wikipedia.org/wiki/%D0%91%D0%BE%D0%B3" TargetMode="External"/><Relationship Id="rId14" Type="http://schemas.openxmlformats.org/officeDocument/2006/relationships/hyperlink" Target="https://uk.wikipedia.org/wiki/%D0%A0%D0%B5%D0%BB%D1%96%D0%B3%D1%96%D1%8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52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52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6.png"/><Relationship Id="rId7" Type="http://schemas.openxmlformats.org/officeDocument/2006/relationships/image" Target="../media/image57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6" Type="http://schemas.microsoft.com/office/2007/relationships/hdphoto" Target="NULL"/><Relationship Id="rId5" Type="http://schemas.openxmlformats.org/officeDocument/2006/relationships/image" Target="../media/image31.png"/><Relationship Id="rId4" Type="http://schemas.openxmlformats.org/officeDocument/2006/relationships/hyperlink" Target="&#1043;&#1072;&#1083;&#1080;&#1085;&#1072;%20&#1050;&#1080;&#1088;&#1087;&#1072;%20&#8220;&#1050;&#1086;&#1083;&#1080;%20&#1076;&#1086;%20&#1074;&#1072;&#1089;%20&#1090;&#1077;&#1084;&#1085;&#1086;&#1111;%20&#1085;&#1086;&#1095;&#1110;.&#8221;.mp4" TargetMode="External"/><Relationship Id="rId9" Type="http://schemas.openxmlformats.org/officeDocument/2006/relationships/hyperlink" Target="https://www.youtube.com/watch?v=-D_vF18hbV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1062;&#1110;&#1082;&#1072;&#1074;&#1110;%20&#1092;&#1072;&#1082;&#1090;&#1080;%20&#1087;&#1088;&#1086;%20&#1051;&#1045;&#1042;&#1030;&#1042;%20&#129409;.mp4" TargetMode="External"/><Relationship Id="rId7" Type="http://schemas.openxmlformats.org/officeDocument/2006/relationships/hyperlink" Target="https://www.youtube.com/watch?v=29Ttda268BE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NUL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D_vF18hbVM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s://www.youtube.com/shorts/I1AHG59a2YQ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0l70a_1uNc" TargetMode="External"/><Relationship Id="rId5" Type="http://schemas.openxmlformats.org/officeDocument/2006/relationships/hyperlink" Target="https://naurok.com.ua/tema-galina-kirpa-poezi-miy-angel-takiy-malenkiy-koli-do-vas-temno-nochi-22049.html" TargetMode="External"/><Relationship Id="rId10" Type="http://schemas.openxmlformats.org/officeDocument/2006/relationships/hyperlink" Target="https://dovidka.biz.ua/miy-angel-takiy-malenkiy-analiz/" TargetMode="External"/><Relationship Id="rId4" Type="http://schemas.openxmlformats.org/officeDocument/2006/relationships/hyperlink" Target="https://vseosvita.ua/library/galina-kirpa-sucasna-ukrainska-pismennica-poezii-koli-do-vas-temnoi-noci-mij-angel-takij-malenkij-472300.html" TargetMode="External"/><Relationship Id="rId9" Type="http://schemas.openxmlformats.org/officeDocument/2006/relationships/hyperlink" Target="https://www.youtube.com/watch?v=29Ttda268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969" TargetMode="External"/><Relationship Id="rId13" Type="http://schemas.openxmlformats.org/officeDocument/2006/relationships/hyperlink" Target="https://uk.wikipedia.org/wiki/1988" TargetMode="External"/><Relationship Id="rId18" Type="http://schemas.openxmlformats.org/officeDocument/2006/relationships/hyperlink" Target="https://uk.wikipedia.org/wiki/Wayback_Machine" TargetMode="External"/><Relationship Id="rId3" Type="http://schemas.openxmlformats.org/officeDocument/2006/relationships/image" Target="../media/image18.png"/><Relationship Id="rId21" Type="http://schemas.openxmlformats.org/officeDocument/2006/relationships/hyperlink" Target="https://uk.wikipedia.org/wiki/2003" TargetMode="External"/><Relationship Id="rId7" Type="http://schemas.openxmlformats.org/officeDocument/2006/relationships/hyperlink" Target="https://uk.wikipedia.org/wiki/1976" TargetMode="External"/><Relationship Id="rId12" Type="http://schemas.openxmlformats.org/officeDocument/2006/relationships/hyperlink" Target="https://uk.wikipedia.org/wiki/1986" TargetMode="External"/><Relationship Id="rId17" Type="http://schemas.openxmlformats.org/officeDocument/2006/relationships/hyperlink" Target="https://web.archive.org/web/20131231014101/http:/bukvoid.com.ua/news/poetry/2013/12/30/142403.html" TargetMode="External"/><Relationship Id="rId2" Type="http://schemas.openxmlformats.org/officeDocument/2006/relationships/image" Target="../media/image9.jpeg"/><Relationship Id="rId16" Type="http://schemas.openxmlformats.org/officeDocument/2006/relationships/hyperlink" Target="http://bukvoid.com.ua/news/poetry/2013/12/30/142403.html" TargetMode="External"/><Relationship Id="rId20" Type="http://schemas.openxmlformats.org/officeDocument/2006/relationships/hyperlink" Target="https://uk.wikipedia.org/wiki/2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A%D0%B8%D1%97%D0%B2%D1%81%D1%8C%D0%BA%D0%B8%D0%B9_%D0%BD%D0%B0%D1%86%D1%96%D0%BE%D0%BD%D0%B0%D0%BB%D1%8C%D0%BD%D0%B8%D0%B9_%D1%83%D0%BD%D1%96%D0%B2%D0%B5%D1%80%D1%81%D0%B8%D1%82%D0%B5%D1%82_%D1%96%D0%BC%D0%B5%D0%BD%D1%96_%D0%A2%D0%B0%D1%80%D0%B0%D1%81%D0%B0_%D0%A8%D0%B5%D0%B2%D1%87%D0%B5%D0%BD%D0%BA%D0%B0" TargetMode="External"/><Relationship Id="rId11" Type="http://schemas.openxmlformats.org/officeDocument/2006/relationships/hyperlink" Target="https://uk.wikipedia.org/wiki/1984" TargetMode="External"/><Relationship Id="rId5" Type="http://schemas.openxmlformats.org/officeDocument/2006/relationships/image" Target="../media/image27.gif"/><Relationship Id="rId15" Type="http://schemas.openxmlformats.org/officeDocument/2006/relationships/hyperlink" Target="https://uk.wikipedia.org/wiki/2001" TargetMode="External"/><Relationship Id="rId23" Type="http://schemas.openxmlformats.org/officeDocument/2006/relationships/image" Target="../media/image28.jpeg"/><Relationship Id="rId10" Type="http://schemas.openxmlformats.org/officeDocument/2006/relationships/hyperlink" Target="https://uk.wikipedia.org/wiki/1989" TargetMode="External"/><Relationship Id="rId19" Type="http://schemas.openxmlformats.org/officeDocument/2006/relationships/hyperlink" Target="https://uk.wikipedia.org/wiki/1992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uk.wikipedia.org/wiki/1978" TargetMode="External"/><Relationship Id="rId14" Type="http://schemas.openxmlformats.org/officeDocument/2006/relationships/hyperlink" Target="https://uk.wikipedia.org/wiki/1999" TargetMode="External"/><Relationship Id="rId22" Type="http://schemas.openxmlformats.org/officeDocument/2006/relationships/hyperlink" Target="https://uk.wikipedia.org/wiki/201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A7%D0%B5%D1%80%D0%B5%D0%B4%D0%BD%D0%B8%D1%87%D0%B5%D0%BD%D0%BA%D0%BE_%D0%94%D0%BC%D0%B8%D1%82%D1%80%D0%BE_%D0%A1%D0%B5%D0%BC%D0%B5%D0%BD%D0%BE%D0%B2%D0%B8%D1%87" TargetMode="Externa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2004" TargetMode="External"/><Relationship Id="rId13" Type="http://schemas.openxmlformats.org/officeDocument/2006/relationships/hyperlink" Target="https://uk.wikipedia.org/wiki/%D0%9A%D0%B8%D1%80%D0%BF%D0%B0_%D0%93%D0%B0%D0%BB%D0%B8%D0%BD%D0%B0_%D0%9C%D0%B8%D0%BA%D0%BE%D0%BB%D0%B0%D1%97%D0%B2%D0%BD%D0%B0#cite_note-1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uk.wikipedia.org/wiki/%D0%9F%D1%80%D0%B5%D0%BC%D1%96%D1%8F_%D1%96%D0%BC%D0%B5%D0%BD%D1%96_%D0%86%D0%B2%D0%B0%D0%BD%D0%B0_%D0%9E%D0%B3%D1%96%D1%94%D0%BD%D0%BA%D0%B0" TargetMode="External"/><Relationship Id="rId12" Type="http://schemas.openxmlformats.org/officeDocument/2006/relationships/hyperlink" Target="https://uk.wikipedia.org/wiki/201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1996" TargetMode="External"/><Relationship Id="rId11" Type="http://schemas.openxmlformats.org/officeDocument/2006/relationships/hyperlink" Target="https://uk.wikipedia.org/wiki/%D0%9F%D1%80%D0%B5%D0%BC%D1%96%D1%8F_%D1%96%D0%BC%D0%B5%D0%BD%D1%96_%D0%9C%D0%B0%D0%BA%D1%81%D0%B8%D0%BC%D0%B0_%D0%A0%D0%B8%D0%BB%D1%8C%D1%81%D1%8C%D0%BA%D0%BE%D0%B3%D0%BE" TargetMode="External"/><Relationship Id="rId5" Type="http://schemas.openxmlformats.org/officeDocument/2006/relationships/image" Target="../media/image27.gif"/><Relationship Id="rId15" Type="http://schemas.openxmlformats.org/officeDocument/2006/relationships/image" Target="../media/image30.jpeg"/><Relationship Id="rId10" Type="http://schemas.openxmlformats.org/officeDocument/2006/relationships/hyperlink" Target="https://uk.wikipedia.org/wiki/2007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uk.wikipedia.org/wiki/2005" TargetMode="External"/><Relationship Id="rId14" Type="http://schemas.openxmlformats.org/officeDocument/2006/relationships/hyperlink" Target="https://uk.wikipedia.org/wiki/%D0%9E%D1%80%D0%B4%D0%B5%D0%BD_%D0%9F%D0%BE%D0%BB%D1%8F%D1%80%D0%BD%D0%BE%D1%97_%D0%B7%D1%96%D1%80%D0%BA%D0%B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&#1043;&#1072;&#1083;&#1080;&#1085;&#1072;%20&#1050;&#1080;&#1088;&#1087;&#1072;%20-%20&#1052;&#1110;&#1081;%20&#1072;&#1085;&#1075;&#1077;&#1083;%20&#1090;&#1072;&#1082;&#1080;&#1081;%20&#1084;&#1072;&#1083;&#1077;&#1085;&#1100;&#1082;&#1080;&#1081;.mp4" TargetMode="External"/><Relationship Id="rId7" Type="http://schemas.openxmlformats.org/officeDocument/2006/relationships/image" Target="../media/image3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110;&#1081;%20&#1072;&#1085;&#1075;&#1077;&#1083;%20&#1090;&#1072;&#1082;&#1080;&#1081;%20&#1084;&#1072;&#1083;&#1077;&#1085;&#1100;&#1082;&#1080;&#1081;__&#1043;&#1072;&#1083;&#1080;&#1085;&#1072;%20&#1050;&#1080;&#1088;&#1087;&#1072;__8%20&#1082;&#1083;&#1072;&#1089;%20&#1059;&#1082;&#1088;&#1072;&#1111;&#1085;&#1089;&#1100;&#1082;&#1072;%20&#1083;&#1110;&#1090;&#1077;&#1088;&#1072;&#1090;&#1091;&#1088;&#1072;__&#1040;&#1074;&#1088;&#1072;&#1084;&#1077;&#1085;&#1082;&#1086;.mp4" TargetMode="External"/><Relationship Id="rId11" Type="http://schemas.openxmlformats.org/officeDocument/2006/relationships/image" Target="../media/image34.png"/><Relationship Id="rId5" Type="http://schemas.microsoft.com/office/2007/relationships/hdphoto" Target="NULL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езентация к уроку по теме: Шаблон (фон) презентации. Часть 33 |  Образовательная социальная се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8971" r="50939"/>
          <a:stretch>
            <a:fillRect/>
          </a:stretch>
        </p:blipFill>
        <p:spPr bwMode="auto">
          <a:xfrm>
            <a:off x="107505" y="1967620"/>
            <a:ext cx="4716016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6813" t="-139" r="-748"/>
          <a:stretch>
            <a:fillRect/>
          </a:stretch>
        </p:blipFill>
        <p:spPr bwMode="auto">
          <a:xfrm>
            <a:off x="4725639" y="-439478"/>
            <a:ext cx="4427984" cy="729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Прямоугольник 12"/>
          <p:cNvSpPr>
            <a:spLocks noChangeArrowheads="1"/>
          </p:cNvSpPr>
          <p:nvPr/>
        </p:nvSpPr>
        <p:spPr bwMode="auto">
          <a:xfrm>
            <a:off x="1115616" y="3933056"/>
            <a:ext cx="6480175" cy="18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820000"/>
                </a:solidFill>
                <a:latin typeface="Bookman Old Style" pitchFamily="18" charset="0"/>
                <a:cs typeface="Times New Roman" pitchFamily="18" charset="0"/>
              </a:rPr>
              <a:t>Ратушна   Наталія    </a:t>
            </a:r>
            <a:r>
              <a:rPr lang="uk-UA" sz="1600" b="1" dirty="0">
                <a:solidFill>
                  <a:srgbClr val="820000"/>
                </a:solidFill>
                <a:latin typeface="Bookman Old Style" pitchFamily="18" charset="0"/>
                <a:cs typeface="Times New Roman" pitchFamily="18" charset="0"/>
              </a:rPr>
              <a:t>Миколаївна -</a:t>
            </a:r>
          </a:p>
          <a:p>
            <a:pPr algn="ctr"/>
            <a:r>
              <a:rPr lang="uk-UA" sz="1600" b="1" dirty="0">
                <a:latin typeface="Bookman Old Style" pitchFamily="18" charset="0"/>
                <a:cs typeface="Times New Roman" pitchFamily="18" charset="0"/>
              </a:rPr>
              <a:t>вчитель </a:t>
            </a:r>
            <a:r>
              <a:rPr lang="uk-UA" sz="1600" b="1" dirty="0" smtClean="0">
                <a:latin typeface="Bookman Old Style" pitchFamily="18" charset="0"/>
                <a:cs typeface="Times New Roman" pitchFamily="18" charset="0"/>
              </a:rPr>
              <a:t> української   мови  </a:t>
            </a:r>
            <a:r>
              <a:rPr lang="uk-UA" sz="1600" b="1" dirty="0">
                <a:latin typeface="Bookman Old Style" pitchFamily="18" charset="0"/>
                <a:cs typeface="Times New Roman" pitchFamily="18" charset="0"/>
              </a:rPr>
              <a:t>та  літератури </a:t>
            </a:r>
            <a:endParaRPr lang="uk-UA" sz="1600" b="1" dirty="0" smtClean="0"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err="1" smtClean="0">
                <a:latin typeface="Bookman Old Style" pitchFamily="18" charset="0"/>
                <a:cs typeface="Times New Roman" pitchFamily="18" charset="0"/>
              </a:rPr>
              <a:t>Лукашівського</a:t>
            </a:r>
            <a:r>
              <a:rPr lang="uk-UA" sz="1600" b="1" dirty="0" smtClean="0">
                <a:latin typeface="Bookman Old Style" pitchFamily="18" charset="0"/>
                <a:cs typeface="Times New Roman" pitchFamily="18" charset="0"/>
              </a:rPr>
              <a:t>  навчально-виховного  комплексу «Дошкільний  навчальний  заклад - загальноосвітня  </a:t>
            </a:r>
          </a:p>
          <a:p>
            <a:pPr algn="ctr"/>
            <a:r>
              <a:rPr lang="uk-UA" sz="1600" b="1" dirty="0" smtClean="0">
                <a:latin typeface="Bookman Old Style" pitchFamily="18" charset="0"/>
                <a:cs typeface="Times New Roman" pitchFamily="18" charset="0"/>
              </a:rPr>
              <a:t>школа  І - ІІІ ступенів» </a:t>
            </a:r>
          </a:p>
          <a:p>
            <a:pPr algn="ctr"/>
            <a:r>
              <a:rPr lang="uk-UA" sz="1600" b="1" dirty="0" err="1" smtClean="0">
                <a:latin typeface="Bookman Old Style" pitchFamily="18" charset="0"/>
                <a:cs typeface="Times New Roman" pitchFamily="18" charset="0"/>
              </a:rPr>
              <a:t>Чорнобаївської</a:t>
            </a:r>
            <a:r>
              <a:rPr lang="uk-UA" sz="1600" b="1" dirty="0" smtClean="0">
                <a:latin typeface="Bookman Old Style" pitchFamily="18" charset="0"/>
                <a:cs typeface="Times New Roman" pitchFamily="18" charset="0"/>
              </a:rPr>
              <a:t>  селищної   ради </a:t>
            </a:r>
          </a:p>
          <a:p>
            <a:pPr algn="ctr"/>
            <a:r>
              <a:rPr lang="uk-UA" sz="1600" b="1" dirty="0" smtClean="0">
                <a:latin typeface="Bookman Old Style" pitchFamily="18" charset="0"/>
                <a:cs typeface="Times New Roman" pitchFamily="18" charset="0"/>
              </a:rPr>
              <a:t> Черкаської  області</a:t>
            </a:r>
            <a:endParaRPr lang="uk-UA" sz="1600" b="1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9666" y="3366553"/>
            <a:ext cx="4805916" cy="615553"/>
          </a:xfrm>
          <a:prstGeom prst="rect">
            <a:avLst/>
          </a:prstGeom>
          <a:noFill/>
        </p:spPr>
        <p:txBody>
          <a:bodyPr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200" b="1" spc="67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  <a:cs typeface="Times New Roman" pitchFamily="18" charset="0"/>
              </a:rPr>
              <a:t>Автор  ресурсу</a:t>
            </a:r>
          </a:p>
        </p:txBody>
      </p:sp>
      <p:pic>
        <p:nvPicPr>
          <p:cNvPr id="3079" name="Picture 2" descr="D:\Мои рисунки\knigi\2511х19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8963" y="4714875"/>
            <a:ext cx="19177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3"/>
          <p:cNvPicPr>
            <a:picLocks noChangeArrowheads="1"/>
          </p:cNvPicPr>
          <p:nvPr/>
        </p:nvPicPr>
        <p:blipFill>
          <a:blip r:embed="rId6" cstate="print"/>
          <a:srcRect b="11905"/>
          <a:stretch>
            <a:fillRect/>
          </a:stretch>
        </p:blipFill>
        <p:spPr bwMode="auto">
          <a:xfrm>
            <a:off x="827584" y="476672"/>
            <a:ext cx="1875357" cy="2472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65399" y="1807018"/>
            <a:ext cx="4320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00CC"/>
                </a:solidFill>
                <a:latin typeface="Bookman Old Style" pitchFamily="18" charset="0"/>
              </a:rPr>
              <a:t>Галина Кирпа: </a:t>
            </a:r>
            <a:r>
              <a:rPr lang="uk-UA" sz="2800" b="1" i="1" dirty="0">
                <a:solidFill>
                  <a:srgbClr val="0000CC"/>
                </a:solidFill>
                <a:latin typeface="Bookman Old Style" pitchFamily="18" charset="0"/>
              </a:rPr>
              <a:t>знайомтесь - світ сучасної поезії! </a:t>
            </a:r>
            <a:endParaRPr lang="uk-UA" sz="2800" b="1" i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131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403646" y="896317"/>
            <a:ext cx="6831549" cy="5214684"/>
          </a:xfrm>
          <a:prstGeom prst="rect">
            <a:avLst/>
          </a:prstGeom>
          <a:noFill/>
        </p:spPr>
      </p:pic>
      <p:pic>
        <p:nvPicPr>
          <p:cNvPr id="24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6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0800000" flipV="1">
            <a:off x="6660232" y="908720"/>
            <a:ext cx="2232248" cy="2664296"/>
          </a:xfrm>
          <a:prstGeom prst="rect">
            <a:avLst/>
          </a:prstGeom>
          <a:noFill/>
        </p:spPr>
      </p:pic>
      <p:pic>
        <p:nvPicPr>
          <p:cNvPr id="27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0800000" flipV="1">
            <a:off x="395534" y="964938"/>
            <a:ext cx="2448271" cy="2464062"/>
          </a:xfrm>
          <a:prstGeom prst="rect">
            <a:avLst/>
          </a:prstGeom>
          <a:noFill/>
        </p:spPr>
      </p:pic>
      <p:sp>
        <p:nvSpPr>
          <p:cNvPr id="29" name="Freeform 22"/>
          <p:cNvSpPr>
            <a:spLocks/>
          </p:cNvSpPr>
          <p:nvPr/>
        </p:nvSpPr>
        <p:spPr bwMode="gray">
          <a:xfrm rot="11799519">
            <a:off x="3606677" y="2640643"/>
            <a:ext cx="2604296" cy="1080818"/>
          </a:xfrm>
          <a:custGeom>
            <a:avLst/>
            <a:gdLst>
              <a:gd name="T0" fmla="*/ 633 w 1717"/>
              <a:gd name="T1" fmla="*/ 102 h 484"/>
              <a:gd name="T2" fmla="*/ 694 w 1717"/>
              <a:gd name="T3" fmla="*/ 411 h 484"/>
              <a:gd name="T4" fmla="*/ 663 w 1717"/>
              <a:gd name="T5" fmla="*/ 385 h 484"/>
              <a:gd name="T6" fmla="*/ 618 w 1717"/>
              <a:gd name="T7" fmla="*/ 419 h 484"/>
              <a:gd name="T8" fmla="*/ 574 w 1717"/>
              <a:gd name="T9" fmla="*/ 449 h 484"/>
              <a:gd name="T10" fmla="*/ 522 w 1717"/>
              <a:gd name="T11" fmla="*/ 474 h 484"/>
              <a:gd name="T12" fmla="*/ 478 w 1717"/>
              <a:gd name="T13" fmla="*/ 488 h 484"/>
              <a:gd name="T14" fmla="*/ 435 w 1717"/>
              <a:gd name="T15" fmla="*/ 495 h 484"/>
              <a:gd name="T16" fmla="*/ 393 w 1717"/>
              <a:gd name="T17" fmla="*/ 495 h 484"/>
              <a:gd name="T18" fmla="*/ 344 w 1717"/>
              <a:gd name="T19" fmla="*/ 484 h 484"/>
              <a:gd name="T20" fmla="*/ 286 w 1717"/>
              <a:gd name="T21" fmla="*/ 455 h 484"/>
              <a:gd name="T22" fmla="*/ 236 w 1717"/>
              <a:gd name="T23" fmla="*/ 423 h 484"/>
              <a:gd name="T24" fmla="*/ 195 w 1717"/>
              <a:gd name="T25" fmla="*/ 389 h 484"/>
              <a:gd name="T26" fmla="*/ 154 w 1717"/>
              <a:gd name="T27" fmla="*/ 334 h 484"/>
              <a:gd name="T28" fmla="*/ 109 w 1717"/>
              <a:gd name="T29" fmla="*/ 264 h 484"/>
              <a:gd name="T30" fmla="*/ 72 w 1717"/>
              <a:gd name="T31" fmla="*/ 194 h 484"/>
              <a:gd name="T32" fmla="*/ 46 w 1717"/>
              <a:gd name="T33" fmla="*/ 140 h 484"/>
              <a:gd name="T34" fmla="*/ 0 w 1717"/>
              <a:gd name="T35" fmla="*/ 0 h 484"/>
              <a:gd name="T36" fmla="*/ 61 w 1717"/>
              <a:gd name="T37" fmla="*/ 132 h 484"/>
              <a:gd name="T38" fmla="*/ 99 w 1717"/>
              <a:gd name="T39" fmla="*/ 194 h 484"/>
              <a:gd name="T40" fmla="*/ 138 w 1717"/>
              <a:gd name="T41" fmla="*/ 239 h 484"/>
              <a:gd name="T42" fmla="*/ 177 w 1717"/>
              <a:gd name="T43" fmla="*/ 275 h 484"/>
              <a:gd name="T44" fmla="*/ 220 w 1717"/>
              <a:gd name="T45" fmla="*/ 301 h 484"/>
              <a:gd name="T46" fmla="*/ 258 w 1717"/>
              <a:gd name="T47" fmla="*/ 317 h 484"/>
              <a:gd name="T48" fmla="*/ 303 w 1717"/>
              <a:gd name="T49" fmla="*/ 326 h 484"/>
              <a:gd name="T50" fmla="*/ 344 w 1717"/>
              <a:gd name="T51" fmla="*/ 326 h 484"/>
              <a:gd name="T52" fmla="*/ 401 w 1717"/>
              <a:gd name="T53" fmla="*/ 319 h 484"/>
              <a:gd name="T54" fmla="*/ 450 w 1717"/>
              <a:gd name="T55" fmla="*/ 304 h 484"/>
              <a:gd name="T56" fmla="*/ 498 w 1717"/>
              <a:gd name="T57" fmla="*/ 282 h 484"/>
              <a:gd name="T58" fmla="*/ 547 w 1717"/>
              <a:gd name="T59" fmla="*/ 253 h 484"/>
              <a:gd name="T60" fmla="*/ 593 w 1717"/>
              <a:gd name="T61" fmla="*/ 217 h 484"/>
              <a:gd name="T62" fmla="*/ 643 w 1717"/>
              <a:gd name="T63" fmla="*/ 161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uk-UA">
              <a:latin typeface="Georgia" pitchFamily="18" charset="0"/>
            </a:endParaRPr>
          </a:p>
        </p:txBody>
      </p:sp>
      <p:sp>
        <p:nvSpPr>
          <p:cNvPr id="31" name="Freeform 22"/>
          <p:cNvSpPr>
            <a:spLocks/>
          </p:cNvSpPr>
          <p:nvPr/>
        </p:nvSpPr>
        <p:spPr bwMode="gray">
          <a:xfrm rot="523744">
            <a:off x="3561274" y="5196603"/>
            <a:ext cx="2233994" cy="893520"/>
          </a:xfrm>
          <a:custGeom>
            <a:avLst/>
            <a:gdLst>
              <a:gd name="T0" fmla="*/ 633 w 1717"/>
              <a:gd name="T1" fmla="*/ 102 h 484"/>
              <a:gd name="T2" fmla="*/ 694 w 1717"/>
              <a:gd name="T3" fmla="*/ 411 h 484"/>
              <a:gd name="T4" fmla="*/ 663 w 1717"/>
              <a:gd name="T5" fmla="*/ 385 h 484"/>
              <a:gd name="T6" fmla="*/ 618 w 1717"/>
              <a:gd name="T7" fmla="*/ 419 h 484"/>
              <a:gd name="T8" fmla="*/ 574 w 1717"/>
              <a:gd name="T9" fmla="*/ 449 h 484"/>
              <a:gd name="T10" fmla="*/ 522 w 1717"/>
              <a:gd name="T11" fmla="*/ 474 h 484"/>
              <a:gd name="T12" fmla="*/ 478 w 1717"/>
              <a:gd name="T13" fmla="*/ 488 h 484"/>
              <a:gd name="T14" fmla="*/ 435 w 1717"/>
              <a:gd name="T15" fmla="*/ 495 h 484"/>
              <a:gd name="T16" fmla="*/ 393 w 1717"/>
              <a:gd name="T17" fmla="*/ 495 h 484"/>
              <a:gd name="T18" fmla="*/ 344 w 1717"/>
              <a:gd name="T19" fmla="*/ 484 h 484"/>
              <a:gd name="T20" fmla="*/ 286 w 1717"/>
              <a:gd name="T21" fmla="*/ 455 h 484"/>
              <a:gd name="T22" fmla="*/ 236 w 1717"/>
              <a:gd name="T23" fmla="*/ 423 h 484"/>
              <a:gd name="T24" fmla="*/ 195 w 1717"/>
              <a:gd name="T25" fmla="*/ 389 h 484"/>
              <a:gd name="T26" fmla="*/ 154 w 1717"/>
              <a:gd name="T27" fmla="*/ 334 h 484"/>
              <a:gd name="T28" fmla="*/ 109 w 1717"/>
              <a:gd name="T29" fmla="*/ 264 h 484"/>
              <a:gd name="T30" fmla="*/ 72 w 1717"/>
              <a:gd name="T31" fmla="*/ 194 h 484"/>
              <a:gd name="T32" fmla="*/ 46 w 1717"/>
              <a:gd name="T33" fmla="*/ 140 h 484"/>
              <a:gd name="T34" fmla="*/ 0 w 1717"/>
              <a:gd name="T35" fmla="*/ 0 h 484"/>
              <a:gd name="T36" fmla="*/ 61 w 1717"/>
              <a:gd name="T37" fmla="*/ 132 h 484"/>
              <a:gd name="T38" fmla="*/ 99 w 1717"/>
              <a:gd name="T39" fmla="*/ 194 h 484"/>
              <a:gd name="T40" fmla="*/ 138 w 1717"/>
              <a:gd name="T41" fmla="*/ 239 h 484"/>
              <a:gd name="T42" fmla="*/ 177 w 1717"/>
              <a:gd name="T43" fmla="*/ 275 h 484"/>
              <a:gd name="T44" fmla="*/ 220 w 1717"/>
              <a:gd name="T45" fmla="*/ 301 h 484"/>
              <a:gd name="T46" fmla="*/ 258 w 1717"/>
              <a:gd name="T47" fmla="*/ 317 h 484"/>
              <a:gd name="T48" fmla="*/ 303 w 1717"/>
              <a:gd name="T49" fmla="*/ 326 h 484"/>
              <a:gd name="T50" fmla="*/ 344 w 1717"/>
              <a:gd name="T51" fmla="*/ 326 h 484"/>
              <a:gd name="T52" fmla="*/ 401 w 1717"/>
              <a:gd name="T53" fmla="*/ 319 h 484"/>
              <a:gd name="T54" fmla="*/ 450 w 1717"/>
              <a:gd name="T55" fmla="*/ 304 h 484"/>
              <a:gd name="T56" fmla="*/ 498 w 1717"/>
              <a:gd name="T57" fmla="*/ 282 h 484"/>
              <a:gd name="T58" fmla="*/ 547 w 1717"/>
              <a:gd name="T59" fmla="*/ 253 h 484"/>
              <a:gd name="T60" fmla="*/ 593 w 1717"/>
              <a:gd name="T61" fmla="*/ 217 h 484"/>
              <a:gd name="T62" fmla="*/ 643 w 1717"/>
              <a:gd name="T63" fmla="*/ 161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uk-UA">
              <a:latin typeface="Georgia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876256" y="1535887"/>
            <a:ext cx="1831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Хто такі «ангели»? </a:t>
            </a:r>
            <a:endParaRPr lang="uk-UA" sz="1600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Що </a:t>
            </a:r>
            <a:r>
              <a:rPr lang="uk-UA" sz="1600" dirty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ви про них знаєте?</a:t>
            </a:r>
            <a:endParaRPr lang="uk-UA" sz="1600" dirty="0"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 Black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11560" y="1360683"/>
            <a:ext cx="2016224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ea typeface="Calibri" pitchFamily="34" charset="0"/>
                <a:cs typeface="Times New Roman" pitchFamily="18" charset="0"/>
              </a:rPr>
              <a:t> Яке враження справила на вас поезія Галини Кирпи?</a:t>
            </a:r>
            <a:endParaRPr lang="ru-RU" sz="1600" dirty="0"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latin typeface="Arial Black" pitchFamily="34" charset="0"/>
              </a:rPr>
              <a:t> </a:t>
            </a:r>
            <a:endParaRPr lang="ru-RU" sz="1600" b="1" dirty="0" smtClean="0">
              <a:latin typeface="Arial Black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7" name="Picture 2" descr="Картинки по запросу мозок людин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6795" y="3126188"/>
            <a:ext cx="2422952" cy="2361456"/>
          </a:xfrm>
          <a:prstGeom prst="ellipse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39552" y="0"/>
            <a:ext cx="8053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solidFill>
                  <a:srgbClr val="1A522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«Мозковий штурм» </a:t>
            </a:r>
            <a:endParaRPr lang="ru-RU" sz="5400" b="1" cap="none" spc="50" dirty="0">
              <a:ln w="11430"/>
              <a:solidFill>
                <a:srgbClr val="1A5227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Freeform 23"/>
          <p:cNvSpPr>
            <a:spLocks/>
          </p:cNvSpPr>
          <p:nvPr/>
        </p:nvSpPr>
        <p:spPr bwMode="gray">
          <a:xfrm rot="17668959">
            <a:off x="4918782" y="4295518"/>
            <a:ext cx="1948387" cy="853814"/>
          </a:xfrm>
          <a:custGeom>
            <a:avLst/>
            <a:gdLst>
              <a:gd name="T0" fmla="*/ 346 w 1717"/>
              <a:gd name="T1" fmla="*/ 102 h 484"/>
              <a:gd name="T2" fmla="*/ 377 w 1717"/>
              <a:gd name="T3" fmla="*/ 409 h 484"/>
              <a:gd name="T4" fmla="*/ 361 w 1717"/>
              <a:gd name="T5" fmla="*/ 383 h 484"/>
              <a:gd name="T6" fmla="*/ 337 w 1717"/>
              <a:gd name="T7" fmla="*/ 417 h 484"/>
              <a:gd name="T8" fmla="*/ 313 w 1717"/>
              <a:gd name="T9" fmla="*/ 447 h 484"/>
              <a:gd name="T10" fmla="*/ 284 w 1717"/>
              <a:gd name="T11" fmla="*/ 472 h 484"/>
              <a:gd name="T12" fmla="*/ 261 w 1717"/>
              <a:gd name="T13" fmla="*/ 486 h 484"/>
              <a:gd name="T14" fmla="*/ 237 w 1717"/>
              <a:gd name="T15" fmla="*/ 493 h 484"/>
              <a:gd name="T16" fmla="*/ 213 w 1717"/>
              <a:gd name="T17" fmla="*/ 493 h 484"/>
              <a:gd name="T18" fmla="*/ 188 w 1717"/>
              <a:gd name="T19" fmla="*/ 482 h 484"/>
              <a:gd name="T20" fmla="*/ 156 w 1717"/>
              <a:gd name="T21" fmla="*/ 453 h 484"/>
              <a:gd name="T22" fmla="*/ 129 w 1717"/>
              <a:gd name="T23" fmla="*/ 421 h 484"/>
              <a:gd name="T24" fmla="*/ 106 w 1717"/>
              <a:gd name="T25" fmla="*/ 387 h 484"/>
              <a:gd name="T26" fmla="*/ 84 w 1717"/>
              <a:gd name="T27" fmla="*/ 340 h 484"/>
              <a:gd name="T28" fmla="*/ 60 w 1717"/>
              <a:gd name="T29" fmla="*/ 270 h 484"/>
              <a:gd name="T30" fmla="*/ 39 w 1717"/>
              <a:gd name="T31" fmla="*/ 186 h 484"/>
              <a:gd name="T32" fmla="*/ 25 w 1717"/>
              <a:gd name="T33" fmla="*/ 132 h 484"/>
              <a:gd name="T34" fmla="*/ 0 w 1717"/>
              <a:gd name="T35" fmla="*/ 0 h 484"/>
              <a:gd name="T36" fmla="*/ 33 w 1717"/>
              <a:gd name="T37" fmla="*/ 124 h 484"/>
              <a:gd name="T38" fmla="*/ 54 w 1717"/>
              <a:gd name="T39" fmla="*/ 186 h 484"/>
              <a:gd name="T40" fmla="*/ 74 w 1717"/>
              <a:gd name="T41" fmla="*/ 231 h 484"/>
              <a:gd name="T42" fmla="*/ 97 w 1717"/>
              <a:gd name="T43" fmla="*/ 281 h 484"/>
              <a:gd name="T44" fmla="*/ 119 w 1717"/>
              <a:gd name="T45" fmla="*/ 307 h 484"/>
              <a:gd name="T46" fmla="*/ 141 w 1717"/>
              <a:gd name="T47" fmla="*/ 323 h 484"/>
              <a:gd name="T48" fmla="*/ 166 w 1717"/>
              <a:gd name="T49" fmla="*/ 332 h 484"/>
              <a:gd name="T50" fmla="*/ 188 w 1717"/>
              <a:gd name="T51" fmla="*/ 332 h 484"/>
              <a:gd name="T52" fmla="*/ 218 w 1717"/>
              <a:gd name="T53" fmla="*/ 325 h 484"/>
              <a:gd name="T54" fmla="*/ 244 w 1717"/>
              <a:gd name="T55" fmla="*/ 310 h 484"/>
              <a:gd name="T56" fmla="*/ 270 w 1717"/>
              <a:gd name="T57" fmla="*/ 288 h 484"/>
              <a:gd name="T58" fmla="*/ 298 w 1717"/>
              <a:gd name="T59" fmla="*/ 259 h 484"/>
              <a:gd name="T60" fmla="*/ 324 w 1717"/>
              <a:gd name="T61" fmla="*/ 209 h 484"/>
              <a:gd name="T62" fmla="*/ 350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4" name="Freeform 27"/>
          <p:cNvSpPr>
            <a:spLocks/>
          </p:cNvSpPr>
          <p:nvPr/>
        </p:nvSpPr>
        <p:spPr bwMode="gray">
          <a:xfrm rot="6185158">
            <a:off x="2156886" y="3644655"/>
            <a:ext cx="2437117" cy="1100913"/>
          </a:xfrm>
          <a:custGeom>
            <a:avLst/>
            <a:gdLst>
              <a:gd name="T0" fmla="*/ 633 w 1717"/>
              <a:gd name="T1" fmla="*/ 102 h 484"/>
              <a:gd name="T2" fmla="*/ 694 w 1717"/>
              <a:gd name="T3" fmla="*/ 411 h 484"/>
              <a:gd name="T4" fmla="*/ 663 w 1717"/>
              <a:gd name="T5" fmla="*/ 385 h 484"/>
              <a:gd name="T6" fmla="*/ 618 w 1717"/>
              <a:gd name="T7" fmla="*/ 419 h 484"/>
              <a:gd name="T8" fmla="*/ 574 w 1717"/>
              <a:gd name="T9" fmla="*/ 449 h 484"/>
              <a:gd name="T10" fmla="*/ 522 w 1717"/>
              <a:gd name="T11" fmla="*/ 474 h 484"/>
              <a:gd name="T12" fmla="*/ 478 w 1717"/>
              <a:gd name="T13" fmla="*/ 488 h 484"/>
              <a:gd name="T14" fmla="*/ 435 w 1717"/>
              <a:gd name="T15" fmla="*/ 495 h 484"/>
              <a:gd name="T16" fmla="*/ 393 w 1717"/>
              <a:gd name="T17" fmla="*/ 495 h 484"/>
              <a:gd name="T18" fmla="*/ 344 w 1717"/>
              <a:gd name="T19" fmla="*/ 484 h 484"/>
              <a:gd name="T20" fmla="*/ 286 w 1717"/>
              <a:gd name="T21" fmla="*/ 455 h 484"/>
              <a:gd name="T22" fmla="*/ 236 w 1717"/>
              <a:gd name="T23" fmla="*/ 423 h 484"/>
              <a:gd name="T24" fmla="*/ 195 w 1717"/>
              <a:gd name="T25" fmla="*/ 389 h 484"/>
              <a:gd name="T26" fmla="*/ 154 w 1717"/>
              <a:gd name="T27" fmla="*/ 334 h 484"/>
              <a:gd name="T28" fmla="*/ 109 w 1717"/>
              <a:gd name="T29" fmla="*/ 264 h 484"/>
              <a:gd name="T30" fmla="*/ 72 w 1717"/>
              <a:gd name="T31" fmla="*/ 194 h 484"/>
              <a:gd name="T32" fmla="*/ 46 w 1717"/>
              <a:gd name="T33" fmla="*/ 140 h 484"/>
              <a:gd name="T34" fmla="*/ 0 w 1717"/>
              <a:gd name="T35" fmla="*/ 0 h 484"/>
              <a:gd name="T36" fmla="*/ 61 w 1717"/>
              <a:gd name="T37" fmla="*/ 132 h 484"/>
              <a:gd name="T38" fmla="*/ 99 w 1717"/>
              <a:gd name="T39" fmla="*/ 194 h 484"/>
              <a:gd name="T40" fmla="*/ 138 w 1717"/>
              <a:gd name="T41" fmla="*/ 239 h 484"/>
              <a:gd name="T42" fmla="*/ 177 w 1717"/>
              <a:gd name="T43" fmla="*/ 275 h 484"/>
              <a:gd name="T44" fmla="*/ 220 w 1717"/>
              <a:gd name="T45" fmla="*/ 301 h 484"/>
              <a:gd name="T46" fmla="*/ 258 w 1717"/>
              <a:gd name="T47" fmla="*/ 317 h 484"/>
              <a:gd name="T48" fmla="*/ 303 w 1717"/>
              <a:gd name="T49" fmla="*/ 326 h 484"/>
              <a:gd name="T50" fmla="*/ 344 w 1717"/>
              <a:gd name="T51" fmla="*/ 326 h 484"/>
              <a:gd name="T52" fmla="*/ 401 w 1717"/>
              <a:gd name="T53" fmla="*/ 319 h 484"/>
              <a:gd name="T54" fmla="*/ 450 w 1717"/>
              <a:gd name="T55" fmla="*/ 304 h 484"/>
              <a:gd name="T56" fmla="*/ 498 w 1717"/>
              <a:gd name="T57" fmla="*/ 282 h 484"/>
              <a:gd name="T58" fmla="*/ 547 w 1717"/>
              <a:gd name="T59" fmla="*/ 253 h 484"/>
              <a:gd name="T60" fmla="*/ 593 w 1717"/>
              <a:gd name="T61" fmla="*/ 217 h 484"/>
              <a:gd name="T62" fmla="*/ 643 w 1717"/>
              <a:gd name="T63" fmla="*/ 161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uk-UA">
              <a:latin typeface="Georgia" pitchFamily="18" charset="0"/>
            </a:endParaRPr>
          </a:p>
        </p:txBody>
      </p:sp>
      <p:pic>
        <p:nvPicPr>
          <p:cNvPr id="25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0800000" flipV="1">
            <a:off x="6668651" y="3994023"/>
            <a:ext cx="2232248" cy="2664296"/>
          </a:xfrm>
          <a:prstGeom prst="rect">
            <a:avLst/>
          </a:prstGeom>
          <a:noFill/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6906598" y="4541341"/>
            <a:ext cx="1831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latin typeface="Arial Black" pitchFamily="34" charset="0"/>
              </a:rPr>
              <a:t>На які роздуми надихає</a:t>
            </a:r>
          </a:p>
          <a:p>
            <a:pPr algn="ctr"/>
            <a:r>
              <a:rPr lang="uk-UA" sz="1600" b="1" dirty="0">
                <a:latin typeface="Arial Black" pitchFamily="34" charset="0"/>
              </a:rPr>
              <a:t> нас вірш? </a:t>
            </a:r>
            <a:endParaRPr lang="ru-RU" sz="1600" b="1" dirty="0">
              <a:latin typeface="Arial Black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 Black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9" cstate="print"/>
          <a:srcRect b="37758"/>
          <a:stretch>
            <a:fillRect/>
          </a:stretch>
        </p:blipFill>
        <p:spPr bwMode="auto">
          <a:xfrm>
            <a:off x="75254" y="2531186"/>
            <a:ext cx="3456384" cy="4315664"/>
          </a:xfrm>
          <a:prstGeom prst="rect">
            <a:avLst/>
          </a:prstGeom>
          <a:noFill/>
        </p:spPr>
      </p:pic>
      <p:pic>
        <p:nvPicPr>
          <p:cNvPr id="19" name="Рисунок 18" descr="D:\!SYSTEM\Downloads\08bc8fbe603a24163aec13382d40b82c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85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36277" y="836650"/>
            <a:ext cx="1889879" cy="204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13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numSld="2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11268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0976" cy="6858000"/>
          </a:xfrm>
          <a:prstGeom prst="rect">
            <a:avLst/>
          </a:prstGeom>
          <a:noFill/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2756" y="1286308"/>
            <a:ext cx="4204676" cy="3102575"/>
          </a:xfrm>
          <a:prstGeom prst="rect">
            <a:avLst/>
          </a:prstGeom>
          <a:noFill/>
        </p:spPr>
      </p:pic>
      <p:pic>
        <p:nvPicPr>
          <p:cNvPr id="3" name="Содержимое 3" descr="1263140354_176873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557" y="191030"/>
            <a:ext cx="3193911" cy="640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Картинки по запросу Кліпарт ангел Анімаці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27" y="908719"/>
            <a:ext cx="2192166" cy="2848187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9551" y="4212157"/>
            <a:ext cx="453650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Добрі янголи служать Богові й людям (наприклад,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6" tooltip="Янгол-охоронець"/>
              </a:rPr>
              <a:t>янгол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6" tooltip="Янгол-охоронець"/>
              </a:rPr>
              <a:t>-охоронець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), злі янголи (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7" tooltip="Диявол"/>
              </a:rPr>
              <a:t>диявол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8" tooltip="Сатана"/>
              </a:rPr>
              <a:t>сатана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), які збунтувалися проти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9" tooltip="Бог"/>
              </a:rPr>
              <a:t>Бога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схиляють людей до гріха. Біблія називає янголів службовими духами.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8" name="Picture 4" descr="https://ds02.infourok.ru/uploads/ex/085a/000670f9-0f4489a6/4/hello_html_42396b3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4872811" y="2852936"/>
            <a:ext cx="2448272" cy="4212009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67744" y="630560"/>
            <a:ext cx="42484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Я́нгол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а́нгел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а́нгол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) —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11" tooltip="Християнство"/>
              </a:rPr>
              <a:t>християнській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12" tooltip="Іслам"/>
              </a:rPr>
              <a:t>мусульманській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13" tooltip="Іудаїзм"/>
              </a:rPr>
              <a:t>іудейській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14" tooltip="Релігія"/>
              </a:rPr>
              <a:t>релігіях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надприродна істота, посередник між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9" tooltip="Бог"/>
              </a:rPr>
              <a:t>Богом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15" tooltip="Людина"/>
              </a:rPr>
              <a:t>людьми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виконує волю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  <a:hlinkClick r:id="rId9" tooltip="Бог"/>
              </a:rPr>
              <a:t>Бога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08720"/>
            <a:ext cx="4204676" cy="3456384"/>
          </a:xfrm>
          <a:prstGeom prst="rect">
            <a:avLst/>
          </a:prstGeom>
          <a:noFill/>
        </p:spPr>
      </p:pic>
      <p:pic>
        <p:nvPicPr>
          <p:cNvPr id="3" name="Содержимое 3" descr="1263140354_176873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030"/>
            <a:ext cx="3193911" cy="640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1" y="4342707"/>
            <a:ext cx="496855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 християнстві вважається, що кожна людина має свого янгола-охоронця. Існування янголів було підтверджено </a:t>
            </a:r>
            <a:r>
              <a:rPr kumimoji="0" lang="uk-UA" sz="2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папою Римським Іоанном Павлом ІІ </a:t>
            </a:r>
            <a:r>
              <a:rPr kumimoji="0" lang="uk-UA" sz="2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1986 році.</a:t>
            </a:r>
            <a:endParaRPr kumimoji="0" lang="uk-UA" sz="2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1747" name="Picture 3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76672"/>
            <a:ext cx="2457450" cy="3048001"/>
          </a:xfrm>
          <a:prstGeom prst="rect">
            <a:avLst/>
          </a:prstGeom>
          <a:noFill/>
        </p:spPr>
      </p:pic>
      <p:pic>
        <p:nvPicPr>
          <p:cNvPr id="31749" name="Picture 5" descr="Картинки по запросу папою Римським Іоанном Павлом ІІ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7" y="260648"/>
            <a:ext cx="2736305" cy="405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ds02.infourok.ru/uploads/ex/085a/000670f9-0f4489a6/4/hello_html_42396b3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872811" y="2852936"/>
            <a:ext cx="2448272" cy="4212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5850" y="553617"/>
            <a:ext cx="4204676" cy="3102575"/>
          </a:xfrm>
          <a:prstGeom prst="rect">
            <a:avLst/>
          </a:prstGeom>
          <a:noFill/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39953" y="836712"/>
            <a:ext cx="3617118" cy="3102575"/>
          </a:xfrm>
          <a:prstGeom prst="rect">
            <a:avLst/>
          </a:prstGeom>
          <a:noFill/>
        </p:spPr>
      </p:pic>
      <p:pic>
        <p:nvPicPr>
          <p:cNvPr id="3" name="Содержимое 3" descr="1263140354_176873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7" y="225839"/>
            <a:ext cx="3193911" cy="640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01925" y="3939287"/>
            <a:ext cx="50760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Їх називають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синами неба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або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синами Бога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 Деякі богослови й конфесії уважають, що вони здатні схрещуватися з людьми, породжуючи велетнів.</a:t>
            </a:r>
            <a:endParaRPr kumimoji="0" lang="uk-UA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0723" name="Picture 3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0"/>
            <a:ext cx="2160240" cy="3095315"/>
          </a:xfrm>
          <a:prstGeom prst="rect">
            <a:avLst/>
          </a:prstGeom>
          <a:noFill/>
        </p:spPr>
      </p:pic>
      <p:pic>
        <p:nvPicPr>
          <p:cNvPr id="30725" name="Picture 5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76672"/>
            <a:ext cx="2376264" cy="3256466"/>
          </a:xfrm>
          <a:prstGeom prst="rect">
            <a:avLst/>
          </a:prstGeom>
          <a:noFill/>
        </p:spPr>
      </p:pic>
      <p:pic>
        <p:nvPicPr>
          <p:cNvPr id="8" name="Picture 4" descr="https://ds02.infourok.ru/uploads/ex/085a/000670f9-0f4489a6/4/hello_html_42396b3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872811" y="2645991"/>
            <a:ext cx="2448272" cy="4212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3" name="Содержимое 3" descr="1263140354_17687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030"/>
            <a:ext cx="3193911" cy="640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ds02.infourok.ru/uploads/ex/085a/000670f9-0f4489a6/4/hello_html_42396b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148064" y="2034698"/>
            <a:ext cx="2448272" cy="4212009"/>
          </a:xfrm>
          <a:prstGeom prst="rect">
            <a:avLst/>
          </a:prstGeom>
          <a:noFill/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7819" y="30657"/>
            <a:ext cx="4605508" cy="3398343"/>
          </a:xfrm>
          <a:prstGeom prst="rect">
            <a:avLst/>
          </a:prstGeom>
          <a:noFill/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540" y="0"/>
            <a:ext cx="1944216" cy="3096858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9091" y="3076608"/>
            <a:ext cx="553183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 християнстві існує подання про янголів-охоронців, що посилають до людини після таїнства хрещення. З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ображують янголів зазвичай у вигляді юнака з крилами; у кожної людини є свій ангел-охоронець; коли дитина всміхається уві сні, це означає, що на неї дивиться ангел; між ангелом-охоронцем і дияволом-спокусником завжди ворожнеча.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923928" y="3429000"/>
            <a:ext cx="457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92125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 творі</a:t>
            </a:r>
            <a:r>
              <a:rPr kumimoji="0" lang="uk-UA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янгол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имволізує не лише вищу опіку, а й віру в людину, яка несе в своєму серці часточку добра.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38551" y="2564593"/>
            <a:ext cx="3456384" cy="4315664"/>
          </a:xfrm>
          <a:prstGeom prst="rect">
            <a:avLst/>
          </a:prstGeom>
          <a:noFill/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976" y="-28706"/>
            <a:ext cx="4605508" cy="3398343"/>
          </a:xfrm>
          <a:prstGeom prst="rect">
            <a:avLst/>
          </a:prstGeom>
          <a:noFill/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88024" y="-28707"/>
            <a:ext cx="4796839" cy="3398343"/>
          </a:xfrm>
          <a:prstGeom prst="rect">
            <a:avLst/>
          </a:prstGeom>
          <a:noFill/>
        </p:spPr>
      </p:pic>
      <p:pic>
        <p:nvPicPr>
          <p:cNvPr id="11" name="Picture 3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88640"/>
            <a:ext cx="467455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976" y="2774180"/>
            <a:ext cx="4744736" cy="3501078"/>
          </a:xfrm>
          <a:prstGeom prst="rect">
            <a:avLst/>
          </a:prstGeom>
          <a:noFill/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7944" y="1412776"/>
            <a:ext cx="5335674" cy="4005064"/>
          </a:xfrm>
          <a:prstGeom prst="rect">
            <a:avLst/>
          </a:prstGeom>
          <a:noFill/>
        </p:spPr>
      </p:pic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0" y="1143000"/>
            <a:ext cx="8676456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8" name="Picture 2" descr="C:\Users\Дом\Downloads\slide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100000" l="0" r="1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310"/>
          <a:stretch/>
        </p:blipFill>
        <p:spPr bwMode="auto">
          <a:xfrm rot="5400000">
            <a:off x="1552860" y="-1552858"/>
            <a:ext cx="1466283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Дом\Downloads\slide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100000" l="0" r="1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310"/>
          <a:stretch/>
        </p:blipFill>
        <p:spPr bwMode="auto">
          <a:xfrm rot="5400000" flipV="1">
            <a:off x="6088855" y="-1588862"/>
            <a:ext cx="1466283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WordArt 2"/>
          <p:cNvSpPr>
            <a:spLocks noChangeArrowheads="1" noChangeShapeType="1" noTextEdit="1"/>
          </p:cNvSpPr>
          <p:nvPr/>
        </p:nvSpPr>
        <p:spPr bwMode="auto">
          <a:xfrm>
            <a:off x="679832" y="219625"/>
            <a:ext cx="8064896" cy="86868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«Мій  ангел  такий  маленький…»</a:t>
            </a:r>
            <a:endParaRPr lang="uk-UA" sz="3600" b="1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3635896" y="1412776"/>
            <a:ext cx="2596693" cy="648072"/>
          </a:xfrm>
          <a:prstGeom prst="wedgeRoundRectCallout">
            <a:avLst>
              <a:gd name="adj1" fmla="val 1872"/>
              <a:gd name="adj2" fmla="val 8277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Жанр:</a:t>
            </a:r>
            <a:r>
              <a:rPr lang="uk-UA" sz="1600" dirty="0" smtClean="0"/>
              <a:t>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філософська лірика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.</a:t>
            </a:r>
            <a:endParaRPr lang="uk-UA" sz="16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uk-UA" sz="1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flipH="1">
            <a:off x="6636842" y="1466284"/>
            <a:ext cx="2340768" cy="594564"/>
          </a:xfrm>
          <a:prstGeom prst="wedgeRoundRectCallout">
            <a:avLst>
              <a:gd name="adj1" fmla="val 75695"/>
              <a:gd name="adj2" fmla="val 12264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Віршовий розмір: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верлібр. </a:t>
            </a:r>
            <a:endParaRPr lang="ru-RU" sz="16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uk-UA" sz="1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flipH="1">
            <a:off x="6232588" y="2636912"/>
            <a:ext cx="2731899" cy="1512168"/>
          </a:xfrm>
          <a:prstGeom prst="wedgeRoundRectCallout">
            <a:avLst>
              <a:gd name="adj1" fmla="val 76478"/>
              <a:gd name="adj2" fmla="val 407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Тема: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розповідь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про ангела, який незримо супроводжує ліричну героїню.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203848" y="5022563"/>
            <a:ext cx="5724636" cy="1296214"/>
          </a:xfrm>
          <a:prstGeom prst="wedgeRoundRectCallout">
            <a:avLst>
              <a:gd name="adj1" fmla="val 351"/>
              <a:gd name="adj2" fmla="val -7335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Ідея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: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навіяти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світлий, мрійливий душевний стан. Подарувати віру на краще; кожна людина має янгола-охоронця, який опікується нею все життя.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1484784"/>
            <a:ext cx="3096344" cy="2808312"/>
          </a:xfrm>
          <a:prstGeom prst="wedgeRoundRectCallout">
            <a:avLst>
              <a:gd name="adj1" fmla="val 55768"/>
              <a:gd name="adj2" fmla="val 61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Основна думка:</a:t>
            </a:r>
            <a:r>
              <a:rPr lang="uk-UA" sz="1600" dirty="0"/>
              <a:t>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у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кожної людини є янгол-охоронець, який опікується нами все життя, незважаючи на те, що ми його ніколи не бачимо. Людині важливо відчувати підтримку вищих духовних сил і вірити у краще.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2420888"/>
            <a:ext cx="34607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2000" b="1" i="1" u="none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Створимо</a:t>
            </a:r>
            <a:r>
              <a:rPr kumimoji="0" lang="uk-UA" sz="2000" b="1" i="1" u="none" strike="noStrike" cap="none" spc="50" normalizeH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літературний паспорт поезії</a:t>
            </a:r>
            <a:r>
              <a:rPr kumimoji="0" lang="uk-UA" sz="2000" b="1" i="1" u="sng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b="1" i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LittleAngel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959934" y="3356992"/>
            <a:ext cx="122413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0565" y="5420834"/>
            <a:ext cx="2625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Bookman Old Style" pitchFamily="18" charset="0"/>
              </a:rPr>
              <a:t>Вірш безсюжетний, передає почуття маленької людини.</a:t>
            </a:r>
          </a:p>
        </p:txBody>
      </p:sp>
    </p:spTree>
    <p:extLst>
      <p:ext uri="{BB962C8B-B14F-4D97-AF65-F5344CB8AC3E}">
        <p14:creationId xmlns:p14="http://schemas.microsoft.com/office/powerpoint/2010/main" val="40611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11331"/>
            <a:ext cx="9190976" cy="6858000"/>
          </a:xfrm>
          <a:prstGeom prst="rect">
            <a:avLst/>
          </a:prstGeom>
          <a:noFill/>
        </p:spPr>
      </p:pic>
      <p:pic>
        <p:nvPicPr>
          <p:cNvPr id="21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58392" y="1046014"/>
            <a:ext cx="4504313" cy="3360147"/>
          </a:xfrm>
          <a:prstGeom prst="rect">
            <a:avLst/>
          </a:prstGeom>
          <a:noFill/>
        </p:spPr>
      </p:pic>
      <p:pic>
        <p:nvPicPr>
          <p:cNvPr id="22" name="Рисунок 21" descr="D:\!SYSTEM\Downloads\загружено (2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9228" l="0" r="95876">
                        <a14:foregroundMark x1="11856" y1="65637" x2="12887" y2="67568"/>
                        <a14:foregroundMark x1="15979" y1="73745" x2="15979" y2="75676"/>
                        <a14:foregroundMark x1="15979" y1="77220" x2="15979" y2="82239"/>
                        <a14:foregroundMark x1="15979" y1="84170" x2="15979" y2="84170"/>
                        <a14:foregroundMark x1="10309" y1="63707" x2="8763" y2="62934"/>
                        <a14:foregroundMark x1="6701" y1="60232" x2="5670" y2="55985"/>
                        <a14:foregroundMark x1="4124" y1="53282" x2="4124" y2="53282"/>
                        <a14:foregroundMark x1="4124" y1="52124" x2="4124" y2="52124"/>
                        <a14:foregroundMark x1="85052" y1="81467" x2="85052" y2="81467"/>
                        <a14:foregroundMark x1="85052" y1="68340" x2="85052" y2="66023"/>
                        <a14:foregroundMark x1="86082" y1="59073" x2="89175" y2="52124"/>
                        <a14:foregroundMark x1="89691" y1="45174" x2="90722" y2="39768"/>
                        <a14:foregroundMark x1="90722" y1="29344" x2="88144" y2="24710"/>
                        <a14:foregroundMark x1="86082" y1="19691" x2="84536" y2="19691"/>
                        <a14:foregroundMark x1="80412" y1="17375" x2="78351" y2="17375"/>
                        <a14:foregroundMark x1="84021" y1="75676" x2="83505" y2="73745"/>
                        <a14:foregroundMark x1="82474" y1="69112" x2="81443" y2="67181"/>
                        <a14:foregroundMark x1="82990" y1="86873" x2="82990" y2="86873"/>
                        <a14:foregroundMark x1="70103" y1="96911" x2="70103" y2="9691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91327" y="1860454"/>
            <a:ext cx="1656184" cy="230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3851920" cy="3501078"/>
          </a:xfrm>
          <a:prstGeom prst="rect">
            <a:avLst/>
          </a:prstGeom>
          <a:noFill/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27032" y="3140968"/>
            <a:ext cx="5335674" cy="4005064"/>
          </a:xfrm>
          <a:prstGeom prst="rect">
            <a:avLst/>
          </a:prstGeom>
          <a:noFill/>
        </p:spPr>
      </p:pic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0" y="1143000"/>
            <a:ext cx="8676456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8" name="Picture 2" descr="C:\Users\Дом\Downloads\slid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100000" l="0" r="1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310"/>
          <a:stretch/>
        </p:blipFill>
        <p:spPr bwMode="auto">
          <a:xfrm rot="5400000">
            <a:off x="1552860" y="-1552858"/>
            <a:ext cx="1466283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Дом\Downloads\slid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100000" l="0" r="1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310"/>
          <a:stretch/>
        </p:blipFill>
        <p:spPr bwMode="auto">
          <a:xfrm rot="5400000" flipV="1">
            <a:off x="6088855" y="-1588862"/>
            <a:ext cx="1466283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 flipH="1">
            <a:off x="5652120" y="1412776"/>
            <a:ext cx="3226132" cy="648072"/>
          </a:xfrm>
          <a:prstGeom prst="wedgeRoundRectCallout">
            <a:avLst>
              <a:gd name="adj1" fmla="val 50090"/>
              <a:gd name="adj2" fmla="val 11657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>
                <a:solidFill>
                  <a:srgbClr val="0000CC"/>
                </a:solidFill>
                <a:latin typeface="Bookman Old Style" pitchFamily="18" charset="0"/>
              </a:rPr>
              <a:t>Анафора: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«мій ангел», «на моєму плечі».</a:t>
            </a:r>
          </a:p>
          <a:p>
            <a:pPr algn="ctr"/>
            <a:endParaRPr lang="uk-UA" sz="1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flipH="1">
            <a:off x="5828973" y="3667371"/>
            <a:ext cx="3059834" cy="1024761"/>
          </a:xfrm>
          <a:prstGeom prst="wedgeRoundRectCallout">
            <a:avLst>
              <a:gd name="adj1" fmla="val 54314"/>
              <a:gd name="adj2" fmla="val -8607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Епітети: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«тихіший трави», «маленький, тихенький, легенький».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 flipH="1">
            <a:off x="355136" y="4223756"/>
            <a:ext cx="3226132" cy="648072"/>
          </a:xfrm>
          <a:prstGeom prst="wedgeRoundRectCallout">
            <a:avLst>
              <a:gd name="adj1" fmla="val -60207"/>
              <a:gd name="adj2" fmla="val -10464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Повтори: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 «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на моєму плечі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  <a:endParaRPr lang="uk-UA" sz="1600" b="1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 flipH="1">
            <a:off x="755970" y="5582560"/>
            <a:ext cx="7848874" cy="980727"/>
          </a:xfrm>
          <a:prstGeom prst="wedgeRoundRectCallout">
            <a:avLst>
              <a:gd name="adj1" fmla="val 34868"/>
              <a:gd name="adj2" fmla="val -4167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  </a:t>
            </a:r>
          </a:p>
          <a:p>
            <a:pPr algn="ctr"/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За допомогою повторів створюється такий ритм, який, немов заколисуючи заспокоює читача, дозволяє йому зосередитися на роздумах про невидимого заступника.</a:t>
            </a:r>
          </a:p>
          <a:p>
            <a:pPr algn="ctr"/>
            <a:endParaRPr lang="uk-UA" sz="1600" b="1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6637" y="3205706"/>
            <a:ext cx="34607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2400" b="1" i="1" u="none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Художні  засоби:</a:t>
            </a:r>
            <a:r>
              <a:rPr kumimoji="0" lang="uk-UA" sz="2400" b="1" i="1" u="sng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i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179512" y="1412776"/>
            <a:ext cx="3888432" cy="1313311"/>
          </a:xfrm>
          <a:prstGeom prst="wedgeRoundRectCallout">
            <a:avLst>
              <a:gd name="adj1" fmla="val 44936"/>
              <a:gd name="adj2" fmla="val 6912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endParaRPr lang="uk-UA" sz="1600" b="1" dirty="0" smtClean="0"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Образи:</a:t>
            </a:r>
            <a:r>
              <a:rPr lang="uk-UA" sz="1600" b="1" i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uk-UA" sz="1600" b="1" i="1" dirty="0">
                <a:solidFill>
                  <a:schemeClr val="bg1"/>
                </a:solidFill>
                <a:latin typeface="Bookman Old Style" pitchFamily="18" charset="0"/>
              </a:rPr>
              <a:t>Янгол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у вірші Галини Кирпи символізує не лише вищу опіку, а й віру в людину, яка несе в своєму серці часточку добра.</a:t>
            </a:r>
          </a:p>
          <a:p>
            <a:pPr algn="ctr"/>
            <a:endParaRPr lang="ru-RU" sz="1600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endParaRPr lang="uk-UA" sz="1600" b="1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5" name="WordArt 2"/>
          <p:cNvSpPr>
            <a:spLocks noChangeArrowheads="1" noChangeShapeType="1" noTextEdit="1"/>
          </p:cNvSpPr>
          <p:nvPr/>
        </p:nvSpPr>
        <p:spPr bwMode="auto">
          <a:xfrm>
            <a:off x="679832" y="26004"/>
            <a:ext cx="8064896" cy="86868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«Мій  ангел  такий  маленький…»</a:t>
            </a:r>
            <a:endParaRPr lang="uk-UA" sz="3600" b="1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755970" y="4976061"/>
            <a:ext cx="2302422" cy="375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4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2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4" name="Picture 11" descr="http://ou58.omsk.obr55.ru/files/2017/01/%D0%A0%D0%B8%D1%81%D1%83%D0%BD%D0%BE%D0%B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221988"/>
            <a:ext cx="2831794" cy="1630188"/>
          </a:xfrm>
          <a:prstGeom prst="rect">
            <a:avLst/>
          </a:prstGeom>
          <a:noFill/>
        </p:spPr>
      </p:pic>
      <p:pic>
        <p:nvPicPr>
          <p:cNvPr id="6" name="Picture 2" descr="e24827ac10899775355631e79d388c93.m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" b="99407" l="10000" r="100000">
                        <a14:foregroundMark x1="50833" y1="93769" x2="50833" y2="93769"/>
                        <a14:foregroundMark x1="48000" y1="83976" x2="49000" y2="89021"/>
                        <a14:foregroundMark x1="44667" y1="94659" x2="43667" y2="94659"/>
                        <a14:foregroundMark x1="46167" y1="94065" x2="46167" y2="94065"/>
                        <a14:foregroundMark x1="44833" y1="90504" x2="44833" y2="90504"/>
                        <a14:foregroundMark x1="84833" y1="90801" x2="84833" y2="90801"/>
                        <a14:foregroundMark x1="63500" y1="90801" x2="64333" y2="89911"/>
                        <a14:foregroundMark x1="72667" y1="71810" x2="72667" y2="71810"/>
                        <a14:foregroundMark x1="76000" y1="76855" x2="76833" y2="78338"/>
                        <a14:foregroundMark x1="79500" y1="87834" x2="81500" y2="89021"/>
                        <a14:foregroundMark x1="85667" y1="88131" x2="85667" y2="88131"/>
                        <a14:foregroundMark x1="83667" y1="82196" x2="82667" y2="82196"/>
                        <a14:foregroundMark x1="76667" y1="85163" x2="73833" y2="87834"/>
                        <a14:foregroundMark x1="72833" y1="88724" x2="72833" y2="88724"/>
                        <a14:backgroundMark x1="97167" y1="6231" x2="97167" y2="6231"/>
                        <a14:backgroundMark x1="96667" y1="25816" x2="96333" y2="33828"/>
                        <a14:backgroundMark x1="95833" y1="56380" x2="95833" y2="56380"/>
                      </a14:backgroundRemoval>
                    </a14:imgEffect>
                  </a14:imgLayer>
                </a14:imgProps>
              </a:ext>
            </a:extLst>
          </a:blip>
          <a:srcRect t="3210"/>
          <a:stretch/>
        </p:blipFill>
        <p:spPr bwMode="auto">
          <a:xfrm>
            <a:off x="5841063" y="5040978"/>
            <a:ext cx="3068231" cy="1668005"/>
          </a:xfrm>
          <a:prstGeom prst="ellipse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1849" y="16670"/>
            <a:ext cx="81932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Заповнимо  </a:t>
            </a:r>
            <a:r>
              <a:rPr lang="uk-UA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діаграму «Кола Венна»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-27118" y="1324959"/>
            <a:ext cx="5467551" cy="3885018"/>
          </a:xfrm>
          <a:prstGeom prst="ellipse">
            <a:avLst/>
          </a:prstGeom>
          <a:solidFill>
            <a:srgbClr val="FFCCFF"/>
          </a:solidFill>
          <a:ln w="31750">
            <a:solidFill>
              <a:srgbClr val="CC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707904" y="1364763"/>
            <a:ext cx="5395936" cy="3885018"/>
          </a:xfrm>
          <a:prstGeom prst="ellipse">
            <a:avLst/>
          </a:prstGeom>
          <a:solidFill>
            <a:srgbClr val="CCFFCC">
              <a:alpha val="43137"/>
            </a:srgbClr>
          </a:solidFill>
          <a:ln w="3175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800" b="1" dirty="0" smtClean="0">
                <a:latin typeface="Arial" charset="0"/>
              </a:rPr>
              <a:t>        </a:t>
            </a:r>
            <a:endParaRPr lang="ru-RU" sz="2800" b="1" dirty="0"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39164" y="601445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CC"/>
                </a:solidFill>
                <a:latin typeface="Bookman Old Style" pitchFamily="18" charset="0"/>
              </a:rPr>
              <a:t>Г. Кирпа. «Мій ангел»</a:t>
            </a:r>
            <a:endParaRPr lang="uk-UA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25045" y="598082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latin typeface="Bookman Old Style" pitchFamily="18" charset="0"/>
              </a:rPr>
              <a:t>І. Малкович. «Із янголом на плечі»</a:t>
            </a:r>
            <a:endParaRPr lang="uk-UA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07904" y="967414"/>
            <a:ext cx="17684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Спільне</a:t>
            </a:r>
            <a:endParaRPr lang="uk-UA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62806" y="1319017"/>
            <a:ext cx="20217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Відмін</a:t>
            </a:r>
            <a:r>
              <a:rPr lang="uk-UA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не</a:t>
            </a:r>
            <a:endParaRPr lang="uk-UA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22373" y="1417283"/>
            <a:ext cx="20217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Відмін</a:t>
            </a:r>
            <a:r>
              <a:rPr lang="uk-UA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не</a:t>
            </a:r>
            <a:endParaRPr lang="uk-UA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08281" y="4086190"/>
            <a:ext cx="3622654" cy="2719237"/>
          </a:xfrm>
          <a:prstGeom prst="rect">
            <a:avLst/>
          </a:prstGeom>
          <a:noFill/>
        </p:spPr>
      </p:pic>
      <p:pic>
        <p:nvPicPr>
          <p:cNvPr id="24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9356" y="4086190"/>
            <a:ext cx="1544396" cy="2160240"/>
          </a:xfrm>
          <a:prstGeom prst="rect">
            <a:avLst/>
          </a:prstGeom>
          <a:noFill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5" b="63810" l="0" r="68803">
                        <a14:foregroundMark x1="48291" y1="33810" x2="48291" y2="28571"/>
                        <a14:foregroundMark x1="50427" y1="19524" x2="49573" y2="17619"/>
                        <a14:foregroundMark x1="45726" y1="11905" x2="42308" y2="10000"/>
                        <a14:foregroundMark x1="41453" y1="9524" x2="34188" y2="12857"/>
                        <a14:foregroundMark x1="32051" y1="13810" x2="30342" y2="15238"/>
                        <a14:foregroundMark x1="26496" y1="17619" x2="25214" y2="24762"/>
                        <a14:foregroundMark x1="25214" y1="24762" x2="24786" y2="27143"/>
                        <a14:backgroundMark x1="51709" y1="7619" x2="51709" y2="7619"/>
                        <a14:backgroundMark x1="47009" y1="6190" x2="44017" y2="5714"/>
                        <a14:backgroundMark x1="25641" y1="12381" x2="25641" y2="12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333" b="36118"/>
          <a:stretch/>
        </p:blipFill>
        <p:spPr>
          <a:xfrm>
            <a:off x="480737" y="4763356"/>
            <a:ext cx="2225919" cy="188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1" descr="http://ou58.omsk.obr55.ru/files/2017/01/%D0%A0%D0%B8%D1%81%D1%83%D0%BD%D0%BE%D0%B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36677" y="5312536"/>
            <a:ext cx="2432526" cy="1492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2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4" name="Picture 11" descr="http://ou58.omsk.obr55.ru/files/2017/01/%D0%A0%D0%B8%D1%81%D1%83%D0%BD%D0%BE%D0%B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221988"/>
            <a:ext cx="2831794" cy="1630188"/>
          </a:xfrm>
          <a:prstGeom prst="rect">
            <a:avLst/>
          </a:prstGeom>
          <a:noFill/>
        </p:spPr>
      </p:pic>
      <p:pic>
        <p:nvPicPr>
          <p:cNvPr id="6" name="Picture 2" descr="e24827ac10899775355631e79d388c93.m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" b="99407" l="10000" r="100000">
                        <a14:foregroundMark x1="50833" y1="93769" x2="50833" y2="93769"/>
                        <a14:foregroundMark x1="48000" y1="83976" x2="49000" y2="89021"/>
                        <a14:foregroundMark x1="44667" y1="94659" x2="43667" y2="94659"/>
                        <a14:foregroundMark x1="46167" y1="94065" x2="46167" y2="94065"/>
                        <a14:foregroundMark x1="44833" y1="90504" x2="44833" y2="90504"/>
                        <a14:foregroundMark x1="84833" y1="90801" x2="84833" y2="90801"/>
                        <a14:foregroundMark x1="63500" y1="90801" x2="64333" y2="89911"/>
                        <a14:foregroundMark x1="72667" y1="71810" x2="72667" y2="71810"/>
                        <a14:foregroundMark x1="76000" y1="76855" x2="76833" y2="78338"/>
                        <a14:foregroundMark x1="79500" y1="87834" x2="81500" y2="89021"/>
                        <a14:foregroundMark x1="85667" y1="88131" x2="85667" y2="88131"/>
                        <a14:foregroundMark x1="83667" y1="82196" x2="82667" y2="82196"/>
                        <a14:foregroundMark x1="76667" y1="85163" x2="73833" y2="87834"/>
                        <a14:foregroundMark x1="72833" y1="88724" x2="72833" y2="88724"/>
                        <a14:backgroundMark x1="97167" y1="6231" x2="97167" y2="6231"/>
                        <a14:backgroundMark x1="96667" y1="25816" x2="96333" y2="33828"/>
                        <a14:backgroundMark x1="95833" y1="56380" x2="95833" y2="56380"/>
                      </a14:backgroundRemoval>
                    </a14:imgEffect>
                  </a14:imgLayer>
                </a14:imgProps>
              </a:ext>
            </a:extLst>
          </a:blip>
          <a:srcRect t="3210"/>
          <a:stretch/>
        </p:blipFill>
        <p:spPr bwMode="auto">
          <a:xfrm>
            <a:off x="5841063" y="5040978"/>
            <a:ext cx="3068231" cy="1668005"/>
          </a:xfrm>
          <a:prstGeom prst="ellipse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1849" y="16670"/>
            <a:ext cx="81932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Заповнимо  </a:t>
            </a:r>
            <a:r>
              <a:rPr lang="uk-UA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діаграму «Кола Венна»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-27118" y="1324959"/>
            <a:ext cx="5467551" cy="3885018"/>
          </a:xfrm>
          <a:prstGeom prst="ellipse">
            <a:avLst/>
          </a:prstGeom>
          <a:solidFill>
            <a:srgbClr val="FFCCFF"/>
          </a:solidFill>
          <a:ln w="31750">
            <a:solidFill>
              <a:srgbClr val="CC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707904" y="1364763"/>
            <a:ext cx="5395936" cy="3885018"/>
          </a:xfrm>
          <a:prstGeom prst="ellipse">
            <a:avLst/>
          </a:prstGeom>
          <a:solidFill>
            <a:srgbClr val="CCFFCC">
              <a:alpha val="43137"/>
            </a:srgbClr>
          </a:solidFill>
          <a:ln w="3175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800" b="1" dirty="0" smtClean="0">
                <a:latin typeface="Arial" charset="0"/>
              </a:rPr>
              <a:t>        </a:t>
            </a:r>
            <a:endParaRPr lang="ru-RU" sz="2800" b="1" dirty="0"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rot="16200000">
            <a:off x="4336381" y="2948855"/>
            <a:ext cx="432050" cy="52824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1600" b="1" i="1" dirty="0">
                <a:solidFill>
                  <a:srgbClr val="C00000"/>
                </a:solidFill>
                <a:latin typeface="Bookman Old Style" pitchFamily="18" charset="0"/>
              </a:rPr>
              <a:t>Тема </a:t>
            </a:r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—</a:t>
            </a: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uk-UA" sz="1600" b="1" i="1" dirty="0">
                <a:solidFill>
                  <a:srgbClr val="C00000"/>
                </a:solidFill>
                <a:latin typeface="Bookman Old Style" pitchFamily="18" charset="0"/>
              </a:rPr>
              <a:t>про ангелів, </a:t>
            </a:r>
            <a:endParaRPr lang="uk-UA" sz="16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які </a:t>
            </a:r>
            <a:r>
              <a:rPr lang="uk-UA" sz="1600" b="1" i="1" dirty="0">
                <a:solidFill>
                  <a:srgbClr val="C00000"/>
                </a:solidFill>
                <a:latin typeface="Bookman Old Style" pitchFamily="18" charset="0"/>
              </a:rPr>
              <a:t>охороняють </a:t>
            </a:r>
            <a:endParaRPr lang="uk-UA" sz="16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людину</a:t>
            </a:r>
            <a:r>
              <a:rPr lang="uk-UA" sz="1600" b="1" i="1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про </a:t>
            </a: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їхню </a:t>
            </a:r>
            <a:r>
              <a:rPr lang="uk-UA" sz="1600" b="1" i="1" dirty="0">
                <a:solidFill>
                  <a:srgbClr val="C00000"/>
                </a:solidFill>
                <a:latin typeface="Bookman Old Style" pitchFamily="18" charset="0"/>
              </a:rPr>
              <a:t>нелегку </a:t>
            </a:r>
            <a:endParaRPr lang="uk-UA" sz="16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Турботу.</a:t>
            </a:r>
            <a:endParaRPr lang="ru-RU" sz="16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078" y="1928286"/>
            <a:ext cx="37725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Bookman Old Style" pitchFamily="18" charset="0"/>
              </a:rPr>
              <a:t>             Вірш </a:t>
            </a:r>
            <a:r>
              <a:rPr lang="uk-UA" b="1" dirty="0">
                <a:latin typeface="Bookman Old Style" pitchFamily="18" charset="0"/>
              </a:rPr>
              <a:t>безсюжетний, </a:t>
            </a:r>
            <a:r>
              <a:rPr lang="uk-UA" b="1" dirty="0" smtClean="0">
                <a:latin typeface="Bookman Old Style" pitchFamily="18" charset="0"/>
              </a:rPr>
              <a:t>           передає </a:t>
            </a:r>
            <a:r>
              <a:rPr lang="uk-UA" b="1" dirty="0">
                <a:latin typeface="Bookman Old Style" pitchFamily="18" charset="0"/>
              </a:rPr>
              <a:t>почуття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маленької </a:t>
            </a:r>
            <a:r>
              <a:rPr lang="uk-UA" b="1" dirty="0">
                <a:latin typeface="Bookman Old Style" pitchFamily="18" charset="0"/>
              </a:rPr>
              <a:t>людини; Невидима Божа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підтримка</a:t>
            </a:r>
            <a:r>
              <a:rPr lang="uk-UA" b="1" dirty="0">
                <a:latin typeface="Bookman Old Style" pitchFamily="18" charset="0"/>
              </a:rPr>
              <a:t>; інша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система </a:t>
            </a:r>
            <a:r>
              <a:rPr lang="uk-UA" b="1" dirty="0">
                <a:latin typeface="Bookman Old Style" pitchFamily="18" charset="0"/>
              </a:rPr>
              <a:t>зображально-виражальних засобів —  анафора, зменшувально-пестливі слова, </a:t>
            </a:r>
            <a:r>
              <a:rPr lang="uk-UA" b="1" dirty="0" smtClean="0">
                <a:latin typeface="Bookman Old Style" pitchFamily="18" charset="0"/>
              </a:rPr>
              <a:t>просторічні</a:t>
            </a:r>
            <a:r>
              <a:rPr lang="uk-UA" b="1" dirty="0">
                <a:latin typeface="Bookman Old Style" pitchFamily="18" charset="0"/>
              </a:rPr>
              <a:t>,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розмовні слова.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92080" y="1885189"/>
            <a:ext cx="36130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Bookman Old Style" pitchFamily="18" charset="0"/>
              </a:rPr>
              <a:t>Вірш сюжетний, прослідковується ціла історія; ускладнені метафори (сірий маятник життя), посилання на біблійні легенди (виє Ірод моровий)-, благання дорослої людини, якій доводиться долати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нелегкі </a:t>
            </a:r>
            <a:r>
              <a:rPr lang="uk-UA" b="1" dirty="0">
                <a:latin typeface="Bookman Old Style" pitchFamily="18" charset="0"/>
              </a:rPr>
              <a:t>життєві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шляхи</a:t>
            </a:r>
            <a:r>
              <a:rPr lang="uk-UA" b="1" dirty="0">
                <a:latin typeface="Bookman Old Style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39164" y="601445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CC"/>
                </a:solidFill>
                <a:latin typeface="Bookman Old Style" pitchFamily="18" charset="0"/>
              </a:rPr>
              <a:t>Г. Кирпа. «Мій ангел»</a:t>
            </a:r>
            <a:endParaRPr lang="uk-UA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25045" y="598082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latin typeface="Bookman Old Style" pitchFamily="18" charset="0"/>
              </a:rPr>
              <a:t>І. Малкович. «Із янголом на плечі»</a:t>
            </a:r>
            <a:endParaRPr lang="uk-UA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07904" y="967414"/>
            <a:ext cx="17684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Спільне</a:t>
            </a:r>
            <a:endParaRPr lang="uk-UA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62806" y="1319017"/>
            <a:ext cx="20217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Відмін</a:t>
            </a:r>
            <a:r>
              <a:rPr lang="uk-UA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не</a:t>
            </a:r>
            <a:endParaRPr lang="uk-UA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22373" y="1417283"/>
            <a:ext cx="20217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Відмін</a:t>
            </a:r>
            <a:r>
              <a:rPr lang="uk-UA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не</a:t>
            </a:r>
            <a:endParaRPr lang="uk-UA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08281" y="4086190"/>
            <a:ext cx="3622654" cy="2719237"/>
          </a:xfrm>
          <a:prstGeom prst="rect">
            <a:avLst/>
          </a:prstGeom>
          <a:noFill/>
        </p:spPr>
      </p:pic>
      <p:pic>
        <p:nvPicPr>
          <p:cNvPr id="24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9356" y="4086190"/>
            <a:ext cx="1544396" cy="2160240"/>
          </a:xfrm>
          <a:prstGeom prst="rect">
            <a:avLst/>
          </a:prstGeom>
          <a:noFill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5" b="63810" l="0" r="68803">
                        <a14:foregroundMark x1="48291" y1="33810" x2="48291" y2="28571"/>
                        <a14:foregroundMark x1="50427" y1="19524" x2="49573" y2="17619"/>
                        <a14:foregroundMark x1="45726" y1="11905" x2="42308" y2="10000"/>
                        <a14:foregroundMark x1="41453" y1="9524" x2="34188" y2="12857"/>
                        <a14:foregroundMark x1="32051" y1="13810" x2="30342" y2="15238"/>
                        <a14:foregroundMark x1="26496" y1="17619" x2="25214" y2="24762"/>
                        <a14:foregroundMark x1="25214" y1="24762" x2="24786" y2="27143"/>
                        <a14:backgroundMark x1="51709" y1="7619" x2="51709" y2="7619"/>
                        <a14:backgroundMark x1="47009" y1="6190" x2="44017" y2="5714"/>
                        <a14:backgroundMark x1="25641" y1="12381" x2="25641" y2="12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333" b="36118"/>
          <a:stretch/>
        </p:blipFill>
        <p:spPr>
          <a:xfrm>
            <a:off x="480737" y="4763356"/>
            <a:ext cx="2225919" cy="188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1" descr="http://ou58.omsk.obr55.ru/files/2017/01/%D0%A0%D0%B8%D1%81%D1%83%D0%BD%D0%BE%D0%B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36677" y="5312536"/>
            <a:ext cx="2432526" cy="1492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2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37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 descr="http://bahmytova.ucoz.ru/det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594433"/>
            <a:ext cx="7097442" cy="2436891"/>
          </a:xfrm>
          <a:prstGeom prst="rect">
            <a:avLst/>
          </a:prstGeom>
          <a:noFill/>
        </p:spPr>
      </p:pic>
      <p:pic>
        <p:nvPicPr>
          <p:cNvPr id="13" name="Picture 6" descr="http://school76.centerstart.ru/userfiles/%D0%9A%D0%BE%D0%BF%D0%B8%D1%8F%20%D0%A0%D0%B8%D1%81%D1%83%D0%BD%D0%BE%D0%B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28058" y="2822578"/>
            <a:ext cx="3403914" cy="4010026"/>
          </a:xfrm>
          <a:prstGeom prst="rect">
            <a:avLst/>
          </a:prstGeom>
          <a:noFill/>
        </p:spPr>
      </p:pic>
      <p:pic>
        <p:nvPicPr>
          <p:cNvPr id="14" name="Picture 2" descr="C:\Users\User\Desktop\1\lhpivboutv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786979" cy="1614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502042" y="1958305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92D050"/>
                </a:solidFill>
                <a:latin typeface="Bookman Old Style" pitchFamily="18" charset="0"/>
              </a:rPr>
              <a:t>Галина Кирпа.</a:t>
            </a:r>
            <a:r>
              <a:rPr lang="uk-UA" sz="2800" dirty="0">
                <a:solidFill>
                  <a:srgbClr val="92D050"/>
                </a:solidFill>
                <a:latin typeface="Bookman Old Style" pitchFamily="18" charset="0"/>
              </a:rPr>
              <a:t> </a:t>
            </a:r>
            <a:r>
              <a:rPr lang="uk-UA" sz="2800" b="1" i="1" dirty="0">
                <a:solidFill>
                  <a:srgbClr val="FFFF00"/>
                </a:solidFill>
                <a:latin typeface="Bookman Old Style" pitchFamily="18" charset="0"/>
              </a:rPr>
              <a:t>Поезії</a:t>
            </a:r>
            <a:r>
              <a:rPr lang="uk-UA" sz="2800" dirty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uk-UA" sz="2800" b="1" i="1" dirty="0">
                <a:solidFill>
                  <a:srgbClr val="FFFF00"/>
                </a:solidFill>
                <a:latin typeface="Bookman Old Style" pitchFamily="18" charset="0"/>
              </a:rPr>
              <a:t>«Мій ангел такий маленький…», «Коли до вас темної ночі…»</a:t>
            </a:r>
            <a:endParaRPr lang="ru-RU" sz="28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548680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Bookman Old Style" pitchFamily="18" charset="0"/>
              </a:rPr>
              <a:t>Двадцять третє  січня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Bookman Old Style" pitchFamily="18" charset="0"/>
              </a:rPr>
              <a:t>Дистанційне   навчання</a:t>
            </a:r>
          </a:p>
        </p:txBody>
      </p:sp>
    </p:spTree>
    <p:extLst>
      <p:ext uri="{BB962C8B-B14F-4D97-AF65-F5344CB8AC3E}">
        <p14:creationId xmlns:p14="http://schemas.microsoft.com/office/powerpoint/2010/main" val="41846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Анімація ніч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47864" y="116632"/>
            <a:ext cx="41764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i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«Коли до вас темної ночі»</a:t>
            </a:r>
            <a:endParaRPr lang="ru-RU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029165"/>
            <a:ext cx="7187588" cy="2448272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анімація кінокамера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892" y="6098750"/>
            <a:ext cx="645734" cy="671863"/>
          </a:xfrm>
          <a:prstGeom prst="rect">
            <a:avLst/>
          </a:prstGeom>
          <a:noFill/>
        </p:spPr>
      </p:pic>
      <p:pic>
        <p:nvPicPr>
          <p:cNvPr id="6" name="Picture 2" descr="http://www.ukrlib.com.ua/my/images/medium/md_kyrpa-halyna-mykolaivna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92" y="1682418"/>
            <a:ext cx="2386728" cy="273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AF84B1-C1AB-4385-88A9-7FD21212F33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48054" y="6193222"/>
            <a:ext cx="619334" cy="5354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2856" y="6273225"/>
            <a:ext cx="6606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itchFamily="18" charset="0"/>
                <a:hlinkClick r:id="rId9"/>
              </a:rPr>
              <a:t>https://www.youtube.com/watch?v=-</a:t>
            </a:r>
            <a:r>
              <a:rPr lang="en-US" sz="1400" dirty="0" smtClean="0">
                <a:latin typeface="Bookman Old Style" pitchFamily="18" charset="0"/>
                <a:hlinkClick r:id="rId9"/>
              </a:rPr>
              <a:t>D_vF18hbVM</a:t>
            </a:r>
            <a:endParaRPr lang="uk-UA" sz="1400" dirty="0" smtClean="0">
              <a:latin typeface="Bookman Old Style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и по запросу Анімація лев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052736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Arial Black" pitchFamily="34" charset="0"/>
              </a:rPr>
              <a:t>Що означає алегоричний образ Лева?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501008"/>
            <a:ext cx="2952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 smtClean="0">
                <a:solidFill>
                  <a:schemeClr val="bg1"/>
                </a:solidFill>
                <a:latin typeface="Arial Black" pitchFamily="34" charset="0"/>
              </a:rPr>
              <a:t>Лев є символом сили, свободи, гідності, благородства. Нам важко уявити його лякливим і зовсім неприродно виглядає Лев у клітці.</a:t>
            </a:r>
            <a:endParaRPr lang="uk-UA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Дом\Downloads\1694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275" y="5661247"/>
            <a:ext cx="7043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Розкрийте значення образу зоопарку.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165304"/>
            <a:ext cx="6664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  <a:latin typeface="Arial Black" pitchFamily="34" charset="0"/>
              </a:rPr>
              <a:t>Місце, де тварин тримають в неволі</a:t>
            </a:r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ом\Downloads\buttefly_temnaja_noch_l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38500" y="-444310"/>
            <a:ext cx="3337452" cy="2207876"/>
          </a:xfrm>
          <a:prstGeom prst="rect">
            <a:avLst/>
          </a:prstGeom>
          <a:noFill/>
        </p:spPr>
      </p:pic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0" y="1143000"/>
            <a:ext cx="8676456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20" name="WordArt 2"/>
          <p:cNvSpPr>
            <a:spLocks noChangeArrowheads="1" noChangeShapeType="1" noTextEdit="1"/>
          </p:cNvSpPr>
          <p:nvPr/>
        </p:nvSpPr>
        <p:spPr bwMode="auto">
          <a:xfrm>
            <a:off x="833743" y="0"/>
            <a:ext cx="8064896" cy="86868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«Коли до вас темної ночі…»</a:t>
            </a:r>
            <a:endParaRPr lang="uk-UA" sz="3600" b="1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3399413" y="868680"/>
            <a:ext cx="2596693" cy="648072"/>
          </a:xfrm>
          <a:prstGeom prst="wedgeRoundRectCallout">
            <a:avLst>
              <a:gd name="adj1" fmla="val 1872"/>
              <a:gd name="adj2" fmla="val 8277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Жанр:</a:t>
            </a:r>
            <a:r>
              <a:rPr lang="uk-UA" sz="1600" dirty="0" smtClean="0"/>
              <a:t>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філософська лірика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.</a:t>
            </a:r>
            <a:endParaRPr lang="uk-UA" sz="16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uk-UA" sz="1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flipH="1">
            <a:off x="6636842" y="1528083"/>
            <a:ext cx="2340768" cy="594564"/>
          </a:xfrm>
          <a:prstGeom prst="wedgeRoundRectCallout">
            <a:avLst>
              <a:gd name="adj1" fmla="val 75695"/>
              <a:gd name="adj2" fmla="val 12264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Віршовий розмір: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верлібр. </a:t>
            </a:r>
            <a:endParaRPr lang="ru-RU" sz="16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uk-UA" sz="16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flipH="1">
            <a:off x="6232588" y="2636912"/>
            <a:ext cx="2731899" cy="1512168"/>
          </a:xfrm>
          <a:prstGeom prst="wedgeRoundRectCallout">
            <a:avLst>
              <a:gd name="adj1" fmla="val 76478"/>
              <a:gd name="adj2" fmla="val 407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Тема: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роздуми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про ймовірну в майбутньому зустріч з Левом; прохання не казати йому про зоопарк.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18117" y="4379291"/>
            <a:ext cx="5724636" cy="633886"/>
          </a:xfrm>
          <a:prstGeom prst="wedgeRoundRectCallout">
            <a:avLst>
              <a:gd name="adj1" fmla="val 351"/>
              <a:gd name="adj2" fmla="val -7335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Ідея</a:t>
            </a:r>
            <a:r>
              <a:rPr lang="uk-UA" sz="1600" b="1" dirty="0" smtClean="0">
                <a:solidFill>
                  <a:schemeClr val="tx1"/>
                </a:solidFill>
                <a:latin typeface="Bookman Old Style" pitchFamily="18" charset="0"/>
              </a:rPr>
              <a:t>: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 возвеличення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волі, свободи, рівності, честі, благородства; засудження неволі.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1484784"/>
            <a:ext cx="3096344" cy="2664296"/>
          </a:xfrm>
          <a:prstGeom prst="wedgeRoundRectCallout">
            <a:avLst>
              <a:gd name="adj1" fmla="val 70025"/>
              <a:gd name="adj2" fmla="val 298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Основна думка: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якщо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хоча б один лев не потрапить до зоопарку, то це призведе в майбутньому до виникнення цілої Лев’ячої Держави, де всі тварини будуть вільними.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67364" y="1893623"/>
            <a:ext cx="34607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2000" b="1" i="1" u="none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Створимо</a:t>
            </a:r>
            <a:r>
              <a:rPr kumimoji="0" lang="uk-UA" sz="2000" b="1" i="1" u="none" strike="noStrike" cap="none" spc="50" normalizeH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літературний паспорт поезії</a:t>
            </a:r>
            <a:r>
              <a:rPr kumimoji="0" lang="uk-UA" sz="2000" b="1" i="1" u="sng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b="1" i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329" y="5013176"/>
            <a:ext cx="5858339" cy="1870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ом\Downloads\buttefly_temnaja_noch_l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38500" y="-444310"/>
            <a:ext cx="3337452" cy="2207876"/>
          </a:xfrm>
          <a:prstGeom prst="rect">
            <a:avLst/>
          </a:prstGeom>
          <a:noFill/>
        </p:spPr>
      </p:pic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0" y="1143000"/>
            <a:ext cx="8676456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20" name="WordArt 2"/>
          <p:cNvSpPr>
            <a:spLocks noChangeArrowheads="1" noChangeShapeType="1" noTextEdit="1"/>
          </p:cNvSpPr>
          <p:nvPr/>
        </p:nvSpPr>
        <p:spPr bwMode="auto">
          <a:xfrm>
            <a:off x="833743" y="0"/>
            <a:ext cx="8064896" cy="86868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«Коли до вас темної ночі…»</a:t>
            </a:r>
            <a:endParaRPr lang="uk-UA" sz="3600" b="1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329" y="5013176"/>
            <a:ext cx="5858339" cy="1870522"/>
          </a:xfrm>
          <a:prstGeom prst="rect">
            <a:avLst/>
          </a:prstGeom>
          <a:noFill/>
        </p:spPr>
      </p:pic>
      <p:sp>
        <p:nvSpPr>
          <p:cNvPr id="18" name="Скругленная прямоугольная выноска 17"/>
          <p:cNvSpPr/>
          <p:nvPr/>
        </p:nvSpPr>
        <p:spPr>
          <a:xfrm flipH="1">
            <a:off x="5652120" y="1412776"/>
            <a:ext cx="3226132" cy="648072"/>
          </a:xfrm>
          <a:prstGeom prst="wedgeRoundRectCallout">
            <a:avLst>
              <a:gd name="adj1" fmla="val 62796"/>
              <a:gd name="adj2" fmla="val 898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Анафора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: «а потім», «нехай».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50873" y="2030532"/>
            <a:ext cx="34607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2400" b="1" i="1" u="none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Художні  засоби:</a:t>
            </a:r>
            <a:r>
              <a:rPr kumimoji="0" lang="uk-UA" sz="2400" b="1" i="1" u="sng" strike="noStrike" cap="none" spc="50" normalizeH="0" baseline="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i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 flipH="1">
            <a:off x="355136" y="3032004"/>
            <a:ext cx="3226132" cy="648072"/>
          </a:xfrm>
          <a:prstGeom prst="wedgeRoundRectCallout">
            <a:avLst>
              <a:gd name="adj1" fmla="val -60207"/>
              <a:gd name="adj2" fmla="val -10464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Повтори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: «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до вас </a:t>
            </a:r>
            <a:r>
              <a:rPr lang="uk-UA" sz="1600" b="1" i="1" dirty="0" smtClean="0">
                <a:solidFill>
                  <a:schemeClr val="tx1"/>
                </a:solidFill>
                <a:latin typeface="Bookman Old Style" pitchFamily="18" charset="0"/>
              </a:rPr>
              <a:t>                 темної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ночі».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 flipH="1">
            <a:off x="4139952" y="2960949"/>
            <a:ext cx="4763816" cy="1332148"/>
          </a:xfrm>
          <a:prstGeom prst="wedgeRoundRectCallout">
            <a:avLst>
              <a:gd name="adj1" fmla="val 51292"/>
              <a:gd name="adj2" fmla="val -7318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Bookman Old Style" pitchFamily="18" charset="0"/>
              </a:rPr>
              <a:t>Алегорія</a:t>
            </a:r>
            <a:r>
              <a:rPr lang="uk-UA" sz="1600" b="1" dirty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uk-UA" sz="1600" b="1" i="1" dirty="0">
                <a:solidFill>
                  <a:schemeClr val="tx1"/>
                </a:solidFill>
                <a:latin typeface="Bookman Old Style" pitchFamily="18" charset="0"/>
              </a:rPr>
              <a:t>образ Лева (є інакомовним відбиттям абстрактного поняття, а саме – мрії про вільну особистість,  за допомогою конкретного образу Лева).</a:t>
            </a:r>
          </a:p>
          <a:p>
            <a:pPr algn="ctr"/>
            <a:endParaRPr lang="uk-UA" sz="1600" b="1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Картинки по запросу Анімація лев у зоопар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Картинки по запросу Анімація лев у зоопар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Картинки по запросу Анімація лев у зоопар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4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5113" r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63688" y="0"/>
            <a:ext cx="639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Що авторка має на увазі, коли говорить про Лев</a:t>
            </a:r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</a:rPr>
              <a:t>’</a:t>
            </a:r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ячу Державу? 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97272" y="682172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Bookman Old Style" pitchFamily="18" charset="0"/>
              </a:rPr>
              <a:t>Казкова Лев’яча Держава є алегоричним означенням бажаного суспільства вільних людей. 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0" name="Picture 2" descr="Картинки по запросу анімація кінокамера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8384" y="6077152"/>
            <a:ext cx="645734" cy="671863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AF84B1-C1AB-4385-88A9-7FD21212F3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9996" y="6102003"/>
            <a:ext cx="652316" cy="6417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560" y="6374072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www.youtube.com/watch?v=29Ttda268BE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0112" y="2204864"/>
            <a:ext cx="3344416" cy="3096344"/>
          </a:xfrm>
          <a:prstGeom prst="roundRect">
            <a:avLst/>
          </a:prstGeom>
          <a:solidFill>
            <a:srgbClr val="9E9E2E">
              <a:alpha val="80000"/>
            </a:srgbClr>
          </a:solidFill>
          <a:ln>
            <a:solidFill>
              <a:srgbClr val="9E9E2E">
                <a:alpha val="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5739127" y="2321875"/>
            <a:ext cx="29349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i="1" dirty="0">
                <a:latin typeface="Bookman Old Style" pitchFamily="18" charset="0"/>
              </a:rPr>
              <a:t>Зберігаючи в своїй душі дитячу віру в казку, лірична героїня закликає вберегти Лева від зоопарку і зробити все, щоб його нащадки не знали про неволю.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131840" y="332656"/>
            <a:ext cx="57241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92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Галина Кирпа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неординарна, надзвичайно талановита й працелюбна сучасна письменниця, яка зробила і робить дуже багато для сучасної української літератури.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Слово Галини Кирпи, зігріте любов’ю до життя, натхненно примножує любов у цьому складному неоднозначному світі.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Picture 2" descr="http://imagestars.ru/img-q5y5x5n4g4041456i4h4d43436q574b4i4r5e4r4s2c40494m5u4o2m4r4/images/1/18/%D0%9F%D0%B5%D1%80%D0%BE_%D0%B8_%D1%87%D0%B5%D1%80%D0%BD%D0%B8%D0%BB%D1%8C%D0%BD%D0%B8%D1%86%D0%B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64088" y="2348880"/>
            <a:ext cx="3456384" cy="2724305"/>
          </a:xfrm>
          <a:prstGeom prst="rect">
            <a:avLst/>
          </a:prstGeom>
          <a:noFill/>
        </p:spPr>
      </p:pic>
      <p:pic>
        <p:nvPicPr>
          <p:cNvPr id="40963" name="Picture 3" descr="Картинки по запросу галина кирп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280831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5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698" y="3194978"/>
            <a:ext cx="5076056" cy="3498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4744"/>
            <a:ext cx="66967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Arial Black" pitchFamily="34" charset="0"/>
              </a:rPr>
              <a:t>Якось доктор філологічний наук 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Наталя Дзюбишина-Мельник </a:t>
            </a:r>
            <a:r>
              <a:rPr lang="uk-UA" sz="2400" dirty="0" smtClean="0">
                <a:latin typeface="Arial Black" pitchFamily="34" charset="0"/>
              </a:rPr>
              <a:t>написала про Галину Кирпу: </a:t>
            </a:r>
            <a:r>
              <a:rPr lang="uk-UA" sz="2400" i="1" dirty="0" smtClean="0">
                <a:solidFill>
                  <a:srgbClr val="0000CC"/>
                </a:solidFill>
                <a:latin typeface="Arial Black" pitchFamily="34" charset="0"/>
              </a:rPr>
              <a:t>«Цій маленькій, трохи сумній і дуже затишній жінці властива риса, що тепер і не в моді, і не в пошані. Вона, Галина Кирпа, – вірна. Вірна родині, вірна друзям, вірна своєму покликанню митця, вірна всьому, що становить світ її цінностей. Вона, мабуть, і не знає, як це важко. Вона живе своїм життям, мірилом якого є справжність». </a:t>
            </a:r>
            <a:endParaRPr lang="ru-RU" sz="2400" i="1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3" name="Picture 2" descr="http://imagestars.ru/img-q5y5x5n4g4041456i4h4d43436q574b4i4r5e4r4s2c40494m5u4o2m4r4/images/1/18/%D0%9F%D0%B5%D1%80%D0%BE_%D0%B8_%D1%87%D0%B5%D1%80%D0%BD%D0%B8%D0%BB%D1%8C%D0%BD%D0%B8%D1%86%D0%B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64088" y="3861048"/>
            <a:ext cx="3456384" cy="2724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135694" cy="242088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412776"/>
            <a:ext cx="1877193" cy="14807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548680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СПИСОК ВИКОРИСТАНИХ ДЖЕРЕЛ: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ЛІТЕРАТУРА: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 Black" pitchFamily="34" charset="0"/>
              </a:rPr>
              <a:t>1.</a:t>
            </a:r>
            <a:r>
              <a:rPr lang="uk-UA" sz="1600" b="1" dirty="0" smtClean="0">
                <a:latin typeface="Arial Black" pitchFamily="34" charset="0"/>
              </a:rPr>
              <a:t> Українська література: </a:t>
            </a:r>
            <a:r>
              <a:rPr lang="uk-UA" sz="1600" b="1" dirty="0" err="1" smtClean="0">
                <a:latin typeface="Arial Black" pitchFamily="34" charset="0"/>
              </a:rPr>
              <a:t>підруч</a:t>
            </a:r>
            <a:r>
              <a:rPr lang="uk-UA" sz="1600" b="1" dirty="0" smtClean="0">
                <a:latin typeface="Arial Black" pitchFamily="34" charset="0"/>
              </a:rPr>
              <a:t>. для 8 кл.  </a:t>
            </a:r>
            <a:r>
              <a:rPr lang="uk-UA" sz="1600" b="1" dirty="0" err="1" smtClean="0">
                <a:latin typeface="Arial Black" pitchFamily="34" charset="0"/>
              </a:rPr>
              <a:t>закл</a:t>
            </a:r>
            <a:r>
              <a:rPr lang="uk-UA" sz="1600" b="1" dirty="0" smtClean="0">
                <a:latin typeface="Arial Black" pitchFamily="34" charset="0"/>
              </a:rPr>
              <a:t>. </a:t>
            </a:r>
            <a:r>
              <a:rPr lang="uk-UA" sz="1600" b="1" dirty="0" err="1" smtClean="0">
                <a:latin typeface="Arial Black" pitchFamily="34" charset="0"/>
              </a:rPr>
              <a:t>загальн</a:t>
            </a:r>
            <a:r>
              <a:rPr lang="uk-UA" sz="1600" b="1" dirty="0" smtClean="0">
                <a:latin typeface="Arial Black" pitchFamily="34" charset="0"/>
              </a:rPr>
              <a:t>. </a:t>
            </a:r>
            <a:r>
              <a:rPr lang="uk-UA" sz="1600" b="1" dirty="0" err="1" smtClean="0">
                <a:latin typeface="Arial Black" pitchFamily="34" charset="0"/>
              </a:rPr>
              <a:t>середн</a:t>
            </a:r>
            <a:r>
              <a:rPr lang="uk-UA" sz="1600" b="1" dirty="0" smtClean="0">
                <a:latin typeface="Arial Black" pitchFamily="34" charset="0"/>
              </a:rPr>
              <a:t>. освіти – 2-ге вид., перероб./ Олександр </a:t>
            </a:r>
            <a:r>
              <a:rPr lang="uk-UA" sz="1600" b="1" dirty="0" err="1" smtClean="0">
                <a:latin typeface="Arial Black" pitchFamily="34" charset="0"/>
              </a:rPr>
              <a:t>Авраменко.−</a:t>
            </a:r>
            <a:r>
              <a:rPr lang="uk-UA" sz="1600" b="1" dirty="0" smtClean="0">
                <a:latin typeface="Arial Black" pitchFamily="34" charset="0"/>
              </a:rPr>
              <a:t> Київ: Грамота, 2021 р. – 240 с. іл.</a:t>
            </a:r>
            <a:endParaRPr lang="uk-UA" sz="16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2219021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latin typeface="Arial Black" pitchFamily="34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ІНТЕРНЕТ-РЕСУРСИ: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42092" y="2988417"/>
            <a:ext cx="712879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Bookman Old Style" pitchFamily="18" charset="0"/>
                <a:hlinkClick r:id="rId4"/>
              </a:rPr>
              <a:t>https://uk.wikipedia.org/wiki/</a:t>
            </a:r>
            <a:r>
              <a:rPr lang="uk-UA" sz="1600" b="1" dirty="0" smtClean="0">
                <a:latin typeface="Bookman Old Style" pitchFamily="18" charset="0"/>
                <a:hlinkClick r:id="rId4"/>
              </a:rPr>
              <a:t>Кирпа_Галина_Миколаївна</a:t>
            </a:r>
          </a:p>
          <a:p>
            <a:r>
              <a:rPr lang="en-US" sz="1600" b="1" dirty="0" smtClean="0">
                <a:latin typeface="Bookman Old Style" pitchFamily="18" charset="0"/>
                <a:hlinkClick r:id="rId4"/>
              </a:rPr>
              <a:t>https</a:t>
            </a:r>
            <a:r>
              <a:rPr lang="en-US" sz="1600" b="1" dirty="0">
                <a:latin typeface="Bookman Old Style" pitchFamily="18" charset="0"/>
                <a:hlinkClick r:id="rId4"/>
              </a:rPr>
              <a:t>://</a:t>
            </a:r>
            <a:r>
              <a:rPr lang="en-US" sz="1600" b="1" dirty="0" smtClean="0">
                <a:latin typeface="Bookman Old Style" pitchFamily="18" charset="0"/>
                <a:hlinkClick r:id="rId4"/>
              </a:rPr>
              <a:t>vseosvita.ua/library/galina-kirpa-sucasna-ukrainska-pismennica-poezii-koli-do-vas-temnoi-noci-mij-angel-takij-malenkij-472300.html</a:t>
            </a:r>
            <a:endParaRPr lang="uk-UA" sz="1600" b="1" dirty="0" smtClean="0">
              <a:latin typeface="Bookman Old Style" pitchFamily="18" charset="0"/>
            </a:endParaRPr>
          </a:p>
          <a:p>
            <a:r>
              <a:rPr lang="en-US" sz="1600" b="1" dirty="0">
                <a:latin typeface="Bookman Old Style" pitchFamily="18" charset="0"/>
                <a:hlinkClick r:id="rId5"/>
              </a:rPr>
              <a:t>https://</a:t>
            </a:r>
            <a:r>
              <a:rPr lang="en-US" sz="1600" b="1" dirty="0" smtClean="0">
                <a:latin typeface="Bookman Old Style" pitchFamily="18" charset="0"/>
                <a:hlinkClick r:id="rId5"/>
              </a:rPr>
              <a:t>naurok.com.ua/tema-galina-kirpa-poezi-miy-angel-takiy-malenkiy-koli-do-vas-temno-nochi-22049.html</a:t>
            </a:r>
            <a:endParaRPr lang="uk-UA" sz="1600" b="1" dirty="0" smtClean="0">
              <a:latin typeface="Bookman Old Style" pitchFamily="18" charset="0"/>
            </a:endParaRPr>
          </a:p>
          <a:p>
            <a:r>
              <a:rPr lang="en-US" sz="1600" b="1" dirty="0">
                <a:solidFill>
                  <a:srgbClr val="0000CC"/>
                </a:solidFill>
                <a:latin typeface="Bookman Old Style" pitchFamily="18" charset="0"/>
                <a:hlinkClick r:id="rId6"/>
              </a:rPr>
              <a:t>https://</a:t>
            </a:r>
            <a:r>
              <a:rPr lang="en-US" sz="1600" b="1" dirty="0" smtClean="0">
                <a:solidFill>
                  <a:srgbClr val="0000CC"/>
                </a:solidFill>
                <a:latin typeface="Bookman Old Style" pitchFamily="18" charset="0"/>
                <a:hlinkClick r:id="rId6"/>
              </a:rPr>
              <a:t>www.youtube.com/watch?v=g0l70a_1uNc</a:t>
            </a:r>
            <a:endParaRPr lang="uk-UA" sz="1600" b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en-US" sz="1600" b="1" dirty="0">
                <a:solidFill>
                  <a:srgbClr val="000099"/>
                </a:solidFill>
                <a:latin typeface="Bookman Old Style" pitchFamily="18" charset="0"/>
                <a:hlinkClick r:id="rId7"/>
              </a:rPr>
              <a:t>https://</a:t>
            </a:r>
            <a:r>
              <a:rPr lang="en-US" sz="1600" b="1" dirty="0" smtClean="0">
                <a:solidFill>
                  <a:srgbClr val="000099"/>
                </a:solidFill>
                <a:latin typeface="Bookman Old Style" pitchFamily="18" charset="0"/>
                <a:hlinkClick r:id="rId7"/>
              </a:rPr>
              <a:t>www.youtube.com/shorts/I1AHG59a2YQ</a:t>
            </a:r>
            <a:endParaRPr lang="uk-UA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en-US" sz="1600" b="1" dirty="0">
                <a:latin typeface="Bookman Old Style" pitchFamily="18" charset="0"/>
                <a:hlinkClick r:id="rId8"/>
              </a:rPr>
              <a:t>https://www.youtube.com/watch?v=-</a:t>
            </a:r>
            <a:r>
              <a:rPr lang="en-US" sz="1600" b="1" dirty="0" smtClean="0">
                <a:latin typeface="Bookman Old Style" pitchFamily="18" charset="0"/>
                <a:hlinkClick r:id="rId8"/>
              </a:rPr>
              <a:t>D_vF18hbVM</a:t>
            </a:r>
            <a:endParaRPr lang="uk-UA" sz="1600" b="1" dirty="0" smtClean="0">
              <a:latin typeface="Bookman Old Style" pitchFamily="18" charset="0"/>
            </a:endParaRPr>
          </a:p>
          <a:p>
            <a:r>
              <a:rPr lang="en-US" sz="1600" b="1" dirty="0">
                <a:latin typeface="Bookman Old Style" pitchFamily="18" charset="0"/>
                <a:hlinkClick r:id="rId9"/>
              </a:rPr>
              <a:t>https://</a:t>
            </a:r>
            <a:r>
              <a:rPr lang="en-US" sz="1600" b="1" dirty="0" smtClean="0">
                <a:latin typeface="Bookman Old Style" pitchFamily="18" charset="0"/>
                <a:hlinkClick r:id="rId9"/>
              </a:rPr>
              <a:t>www.youtube.com/watch?v=29Ttda268BE</a:t>
            </a:r>
            <a:endParaRPr lang="uk-UA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en-US" sz="1600" b="1" dirty="0">
                <a:solidFill>
                  <a:srgbClr val="000099"/>
                </a:solidFill>
                <a:latin typeface="Bookman Old Style" pitchFamily="18" charset="0"/>
                <a:hlinkClick r:id="rId10"/>
              </a:rPr>
              <a:t>https://dovidka.biz.ua/miy-angel-takiy-malenkiy-analiz</a:t>
            </a:r>
            <a:r>
              <a:rPr lang="en-US" sz="1600" b="1" dirty="0" smtClean="0">
                <a:solidFill>
                  <a:srgbClr val="000099"/>
                </a:solidFill>
                <a:latin typeface="Bookman Old Style" pitchFamily="18" charset="0"/>
                <a:hlinkClick r:id="rId10"/>
              </a:rPr>
              <a:t>/</a:t>
            </a:r>
            <a:endParaRPr lang="uk-UA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en-US" sz="1600" b="1" dirty="0">
                <a:solidFill>
                  <a:srgbClr val="000099"/>
                </a:solidFill>
                <a:latin typeface="Bookman Old Style" pitchFamily="18" charset="0"/>
              </a:rPr>
              <a:t>https://dovidka.biz.ua/koli-do-vas-temnoyi-nochi-analiz/</a:t>
            </a:r>
            <a:endParaRPr lang="uk-UA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uk-UA" dirty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uk-UA" dirty="0">
              <a:solidFill>
                <a:srgbClr val="0000CC"/>
              </a:solidFill>
              <a:latin typeface="Bookman Old Style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26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2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243409"/>
            <a:ext cx="7056784" cy="4741561"/>
          </a:xfrm>
          <a:prstGeom prst="rect">
            <a:avLst/>
          </a:prstGeom>
          <a:noFill/>
        </p:spPr>
      </p:pic>
      <p:pic>
        <p:nvPicPr>
          <p:cNvPr id="2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43754" y="0"/>
            <a:ext cx="4300245" cy="3356992"/>
          </a:xfrm>
          <a:prstGeom prst="rect">
            <a:avLst/>
          </a:prstGeom>
          <a:noFill/>
        </p:spPr>
      </p:pic>
      <p:pic>
        <p:nvPicPr>
          <p:cNvPr id="14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6813" t="-139" r="-748"/>
          <a:stretch>
            <a:fillRect/>
          </a:stretch>
        </p:blipFill>
        <p:spPr bwMode="auto">
          <a:xfrm rot="21290106">
            <a:off x="4674462" y="-215851"/>
            <a:ext cx="51048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8971" r="50939"/>
          <a:stretch>
            <a:fillRect/>
          </a:stretch>
        </p:blipFill>
        <p:spPr bwMode="auto">
          <a:xfrm rot="21390122">
            <a:off x="-53150" y="2553783"/>
            <a:ext cx="4979913" cy="44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568932" y="2891016"/>
            <a:ext cx="4549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4000" b="1" i="1" u="none" strike="noStrike" cap="none" spc="50" normalizeH="0" baseline="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Епіграф уроку:</a:t>
            </a:r>
            <a:endParaRPr lang="ru-RU" sz="40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403648" y="3807955"/>
            <a:ext cx="7056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uk-UA" b="1" i="1" dirty="0">
                <a:latin typeface="Bookman Old Style" pitchFamily="18" charset="0"/>
              </a:rPr>
              <a:t>Вона з тих людей, які не спішать виставляти себе </a:t>
            </a:r>
            <a:r>
              <a:rPr lang="uk-UA" b="1" i="1" dirty="0" smtClean="0">
                <a:latin typeface="Bookman Old Style" pitchFamily="18" charset="0"/>
              </a:rPr>
              <a:t>й </a:t>
            </a:r>
            <a:r>
              <a:rPr lang="uk-UA" b="1" i="1" dirty="0">
                <a:latin typeface="Bookman Old Style" pitchFamily="18" charset="0"/>
              </a:rPr>
              <a:t>свою працю на люди. А борозна, яку Галина Кирпа </a:t>
            </a:r>
            <a:r>
              <a:rPr lang="uk-UA" b="1" i="1" dirty="0" smtClean="0">
                <a:latin typeface="Bookman Old Style" pitchFamily="18" charset="0"/>
              </a:rPr>
              <a:t>багато </a:t>
            </a:r>
            <a:r>
              <a:rPr lang="uk-UA" b="1" i="1" dirty="0">
                <a:latin typeface="Bookman Old Style" pitchFamily="18" charset="0"/>
              </a:rPr>
              <a:t>років веде в літературі, глибока, зерну в ній добре, </a:t>
            </a:r>
            <a:r>
              <a:rPr lang="uk-UA" b="1" i="1" dirty="0" smtClean="0">
                <a:latin typeface="Bookman Old Style" pitchFamily="18" charset="0"/>
              </a:rPr>
              <a:t>і </a:t>
            </a:r>
            <a:r>
              <a:rPr lang="uk-UA" b="1" i="1" dirty="0">
                <a:latin typeface="Bookman Old Style" pitchFamily="18" charset="0"/>
              </a:rPr>
              <a:t>воно дає та ще дасть щедрий врожай. </a:t>
            </a:r>
            <a:endParaRPr lang="uk-UA" b="1" i="1" dirty="0" smtClean="0">
              <a:latin typeface="Bookman Old Style" pitchFamily="18" charset="0"/>
            </a:endParaRPr>
          </a:p>
          <a:p>
            <a:pPr algn="r"/>
            <a:r>
              <a:rPr lang="uk-UA" b="1" i="1" dirty="0" smtClean="0">
                <a:latin typeface="Bookman Old Style" pitchFamily="18" charset="0"/>
              </a:rPr>
              <a:t>Женці </a:t>
            </a:r>
            <a:r>
              <a:rPr lang="uk-UA" b="1" i="1" dirty="0">
                <a:latin typeface="Bookman Old Style" pitchFamily="18" charset="0"/>
              </a:rPr>
              <a:t>вдячні і йому, </a:t>
            </a:r>
            <a:r>
              <a:rPr lang="uk-UA" b="1" i="1" dirty="0" smtClean="0">
                <a:latin typeface="Bookman Old Style" pitchFamily="18" charset="0"/>
              </a:rPr>
              <a:t>й </a:t>
            </a:r>
            <a:r>
              <a:rPr lang="uk-UA" b="1" i="1" dirty="0">
                <a:latin typeface="Bookman Old Style" pitchFamily="18" charset="0"/>
              </a:rPr>
              <a:t>землі.</a:t>
            </a:r>
            <a:endParaRPr lang="uk-UA" dirty="0">
              <a:latin typeface="Bookman Old Style" pitchFamily="18" charset="0"/>
            </a:endParaRP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                                    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Наталка  Поклад</a:t>
            </a:r>
            <a:endParaRPr kumimoji="0" lang="uk-UA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1" name="Picture 2" descr="Картинки по запросу Наталка Покла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100000" l="0" r="99254">
                        <a14:backgroundMark x1="97015" y1="91500" x2="97015" y2="91500"/>
                        <a14:backgroundMark x1="95522" y1="95250" x2="95522" y2="95250"/>
                        <a14:backgroundMark x1="94403" y1="88500" x2="94403" y2="88500"/>
                        <a14:backgroundMark x1="89925" y1="94750" x2="89552" y2="96500"/>
                        <a14:backgroundMark x1="7836" y1="93500" x2="7836" y2="93500"/>
                        <a14:backgroundMark x1="1866" y1="78500" x2="1866" y2="78500"/>
                      </a14:backgroundRemoval>
                    </a14:imgEffect>
                  </a14:imgLayer>
                </a14:imgProps>
              </a:ext>
            </a:extLst>
          </a:blip>
          <a:srcRect b="3191"/>
          <a:stretch/>
        </p:blipFill>
        <p:spPr bwMode="auto">
          <a:xfrm flipH="1">
            <a:off x="755576" y="0"/>
            <a:ext cx="1944216" cy="280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LittleAngel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1234832"/>
            <a:ext cx="122413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77126" y="8421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Відомі українські письменники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-   талановиті  в різних видах 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діяльності. </a:t>
            </a:r>
            <a:endParaRPr lang="uk-UA" b="1" i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5952" y="2505670"/>
            <a:ext cx="271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Тарас Шевченко - </a:t>
            </a:r>
            <a:r>
              <a:rPr lang="ru-RU" b="1" i="1" dirty="0" smtClean="0">
                <a:latin typeface="Bookman Old Style" pitchFamily="18" charset="0"/>
              </a:rPr>
              <a:t>поет, </a:t>
            </a:r>
            <a:r>
              <a:rPr lang="ru-RU" b="1" i="1" dirty="0" err="1" smtClean="0">
                <a:latin typeface="Bookman Old Style" pitchFamily="18" charset="0"/>
              </a:rPr>
              <a:t>прозаїк</a:t>
            </a:r>
            <a:r>
              <a:rPr lang="ru-RU" b="1" i="1" dirty="0" smtClean="0">
                <a:latin typeface="Bookman Old Style" pitchFamily="18" charset="0"/>
              </a:rPr>
              <a:t>, художник, гравер. 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4578" name="Picture 2" descr="Картинки по запросу Тарас Шевченко 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452320" y="621954"/>
            <a:ext cx="1511660" cy="17873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28794" y="3429000"/>
            <a:ext cx="2395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man Old Style" pitchFamily="18" charset="0"/>
              </a:rPr>
              <a:t>Іван Франко </a:t>
            </a:r>
            <a:r>
              <a:rPr lang="uk-UA" b="1" dirty="0" err="1" smtClean="0">
                <a:solidFill>
                  <a:srgbClr val="C00000"/>
                </a:solidFill>
                <a:latin typeface="Bookman Old Style" pitchFamily="18" charset="0"/>
              </a:rPr>
              <a:t>-</a:t>
            </a:r>
            <a:r>
              <a:rPr lang="uk-UA" b="1" i="1" dirty="0" err="1" smtClean="0">
                <a:latin typeface="Bookman Old Style" pitchFamily="18" charset="0"/>
              </a:rPr>
              <a:t>поет</a:t>
            </a:r>
            <a:r>
              <a:rPr lang="uk-UA" b="1" i="1" dirty="0" smtClean="0">
                <a:latin typeface="Bookman Old Style" pitchFamily="18" charset="0"/>
              </a:rPr>
              <a:t>, публіцист, перекладач, учений.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2817" y="5884254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man Old Style" pitchFamily="18" charset="0"/>
              </a:rPr>
              <a:t>Іван Карпенко-Карий - </a:t>
            </a:r>
            <a:r>
              <a:rPr lang="uk-UA" b="1" i="1" dirty="0" smtClean="0">
                <a:latin typeface="Bookman Old Style" pitchFamily="18" charset="0"/>
              </a:rPr>
              <a:t>драматург, письменник, актор. 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4580" name="Picture 4" descr="Картинки по запросу Іван Фран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74" b="75983" l="16246" r="80672">
                        <a14:foregroundMark x1="42577" y1="62882" x2="43137" y2="64192"/>
                        <a14:foregroundMark x1="49020" y1="67031" x2="49020" y2="67031"/>
                        <a14:foregroundMark x1="56022" y1="70961" x2="56022" y2="70961"/>
                        <a14:foregroundMark x1="58543" y1="70961" x2="59664" y2="69214"/>
                        <a14:foregroundMark x1="60504" y1="66594" x2="60504" y2="66594"/>
                        <a14:foregroundMark x1="57143" y1="63755" x2="52661" y2="63755"/>
                        <a14:foregroundMark x1="50140" y1="63755" x2="50140" y2="63755"/>
                        <a14:foregroundMark x1="46499" y1="67467" x2="46499" y2="67467"/>
                        <a14:foregroundMark x1="62185" y1="67467" x2="57983" y2="64629"/>
                        <a14:foregroundMark x1="54062" y1="62445" x2="48459" y2="62009"/>
                        <a14:foregroundMark x1="40056" y1="60044" x2="40056" y2="60044"/>
                        <a14:foregroundMark x1="50980" y1="46070" x2="50980" y2="46070"/>
                        <a14:foregroundMark x1="50140" y1="42795" x2="50140" y2="42795"/>
                        <a14:foregroundMark x1="45098" y1="70524" x2="45098" y2="70524"/>
                        <a14:foregroundMark x1="48459" y1="73362" x2="48459" y2="75983"/>
                        <a14:foregroundMark x1="42017" y1="67031" x2="42017" y2="67031"/>
                        <a14:foregroundMark x1="43137" y1="68341" x2="43137" y2="68341"/>
                        <a14:foregroundMark x1="52661" y1="74236" x2="49580" y2="73362"/>
                        <a14:foregroundMark x1="43978" y1="72052" x2="42017" y2="70961"/>
                        <a14:foregroundMark x1="47619" y1="71397" x2="47619" y2="71397"/>
                        <a14:foregroundMark x1="47619" y1="71397" x2="40616" y2="70961"/>
                        <a14:foregroundMark x1="40616" y1="70961" x2="39496" y2="69214"/>
                        <a14:foregroundMark x1="39496" y1="68341" x2="39496" y2="68341"/>
                      </a14:backgroundRemoval>
                    </a14:imgEffect>
                  </a14:imgLayer>
                </a14:imgProps>
              </a:ext>
            </a:extLst>
          </a:blip>
          <a:srcRect l="8471" t="6602" r="11060" b="19119"/>
          <a:stretch>
            <a:fillRect/>
          </a:stretch>
        </p:blipFill>
        <p:spPr bwMode="auto">
          <a:xfrm flipH="1">
            <a:off x="4780571" y="1651181"/>
            <a:ext cx="1615501" cy="208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 descr="Картинки по запросу Іван Карпенко-Карий -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72666" x2="78808" y2="76570"/>
                        <a14:foregroundMark x1="75276" y1="79966" x2="75276" y2="79966"/>
                        <a14:foregroundMark x1="72406" y1="71477" x2="72406" y2="71477"/>
                        <a14:foregroundMark x1="56291" y1="77589" x2="53422" y2="77589"/>
                        <a14:foregroundMark x1="50552" y1="76061" x2="41943" y2="74873"/>
                        <a14:foregroundMark x1="44812" y1="88285" x2="49227" y2="88795"/>
                        <a14:foregroundMark x1="49890" y1="88795" x2="51214" y2="93209"/>
                        <a14:foregroundMark x1="65784" y1="75382" x2="65784" y2="75382"/>
                        <a14:foregroundMark x1="73731" y1="75382" x2="73731" y2="75382"/>
                      </a14:backgroundRemoval>
                    </a14:imgEffect>
                  </a14:imgLayer>
                </a14:imgProps>
              </a:ext>
            </a:extLst>
          </a:blip>
          <a:srcRect b="3913"/>
          <a:stretch/>
        </p:blipFill>
        <p:spPr bwMode="auto">
          <a:xfrm>
            <a:off x="7208930" y="3577965"/>
            <a:ext cx="1935069" cy="20832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928794" y="4889833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man Old Style" pitchFamily="18" charset="0"/>
              </a:rPr>
              <a:t>Олександр Довженко - </a:t>
            </a:r>
            <a:r>
              <a:rPr lang="uk-UA" b="1" i="1" dirty="0" smtClean="0">
                <a:latin typeface="Bookman Old Style" pitchFamily="18" charset="0"/>
              </a:rPr>
              <a:t>письменник, кінорежисер, кінодраматург, художник. 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10" name="Picture 2" descr="Картинки по запросу Олександр Довженко -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49" b="95112" l="0" r="100000">
                        <a14:foregroundMark x1="72748" y1="73184" x2="69053" y2="78212"/>
                        <a14:foregroundMark x1="66744" y1="80447" x2="56120" y2="84637"/>
                        <a14:foregroundMark x1="52425" y1="91061" x2="52425" y2="91061"/>
                        <a14:foregroundMark x1="54503" y1="92039" x2="54503" y2="92039"/>
                        <a14:foregroundMark x1="54503" y1="93296" x2="54503" y2="9329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5665097" y="3737871"/>
            <a:ext cx="1184028" cy="210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66743" y="1628507"/>
            <a:ext cx="2304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man Old Style" pitchFamily="18" charset="0"/>
              </a:rPr>
              <a:t>Григорій Сковорода - </a:t>
            </a:r>
            <a:r>
              <a:rPr lang="uk-UA" b="1" i="1" dirty="0" smtClean="0">
                <a:latin typeface="Bookman Old Style" pitchFamily="18" charset="0"/>
              </a:rPr>
              <a:t>поет, філософ, </a:t>
            </a:r>
            <a:r>
              <a:rPr lang="uk-UA" b="1" i="1" dirty="0" smtClean="0">
                <a:latin typeface="Bookman Old Style" pitchFamily="18" charset="0"/>
              </a:rPr>
              <a:t>просвітитель </a:t>
            </a:r>
            <a:r>
              <a:rPr lang="uk-UA" b="1" i="1" dirty="0" err="1" smtClean="0">
                <a:latin typeface="Bookman Old Style" pitchFamily="18" charset="0"/>
              </a:rPr>
              <a:t>-</a:t>
            </a:r>
            <a:r>
              <a:rPr lang="uk-UA" b="1" i="1" dirty="0" err="1" smtClean="0">
                <a:latin typeface="Bookman Old Style" pitchFamily="18" charset="0"/>
              </a:rPr>
              <a:t>гуманіст</a:t>
            </a:r>
            <a:r>
              <a:rPr lang="uk-UA" b="1" i="1" dirty="0" smtClean="0">
                <a:latin typeface="Bookman Old Style" pitchFamily="18" charset="0"/>
              </a:rPr>
              <a:t>, педагог, співак.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4584" name="Picture 8" descr="Картинки по запросу Г.Сковород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-201058" y="58568"/>
            <a:ext cx="2180769" cy="216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11" cstate="print"/>
          <a:srcRect b="37758"/>
          <a:stretch>
            <a:fillRect/>
          </a:stretch>
        </p:blipFill>
        <p:spPr bwMode="auto">
          <a:xfrm>
            <a:off x="38551" y="2564593"/>
            <a:ext cx="3456384" cy="431566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295636" y="11190"/>
            <a:ext cx="76328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2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Чи може людина одночасно займатися різними видами діяльності?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4380" y="132076"/>
            <a:ext cx="5832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Сьогодні на уроці </a:t>
            </a:r>
            <a:r>
              <a:rPr lang="uk-UA" sz="1600" dirty="0" smtClean="0">
                <a:latin typeface="Arial Black" pitchFamily="34" charset="0"/>
              </a:rPr>
              <a:t>ми познайомимося з творчістю відомої сучасної української дитячої письменниці </a:t>
            </a:r>
            <a:r>
              <a:rPr lang="uk-UA" sz="1600" dirty="0" smtClean="0">
                <a:solidFill>
                  <a:srgbClr val="0000CC"/>
                </a:solidFill>
                <a:latin typeface="Arial Black" pitchFamily="34" charset="0"/>
              </a:rPr>
              <a:t>Галини Миколаївни Кирпи</a:t>
            </a:r>
            <a:r>
              <a:rPr lang="uk-UA" sz="1600" dirty="0" smtClean="0">
                <a:latin typeface="Arial Black" pitchFamily="34" charset="0"/>
              </a:rPr>
              <a:t>. Вона вже понад двадцять п’ять років поєднує поетичну та прозову творчість із перекладацькою та упорядницькою діяльністю. </a:t>
            </a:r>
          </a:p>
        </p:txBody>
      </p:sp>
      <p:pic>
        <p:nvPicPr>
          <p:cNvPr id="7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38551" y="2564593"/>
            <a:ext cx="3456384" cy="431566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35290" y="5042118"/>
            <a:ext cx="6408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Arial Black" pitchFamily="34" charset="0"/>
              </a:rPr>
              <a:t>Авторка шести поетичних книжок та перекладів понад 30 книжок із білоруської, німецької, шведської, </a:t>
            </a:r>
            <a:r>
              <a:rPr lang="uk-UA" sz="1600" dirty="0" smtClean="0">
                <a:latin typeface="Arial Black" pitchFamily="34" charset="0"/>
              </a:rPr>
              <a:t>данської </a:t>
            </a:r>
            <a:r>
              <a:rPr lang="uk-UA" sz="1600" dirty="0">
                <a:latin typeface="Arial Black" pitchFamily="34" charset="0"/>
              </a:rPr>
              <a:t>та норвезької </a:t>
            </a:r>
            <a:r>
              <a:rPr lang="uk-UA" sz="1600" dirty="0" smtClean="0">
                <a:latin typeface="Arial Black" pitchFamily="34" charset="0"/>
              </a:rPr>
              <a:t>мов</a:t>
            </a:r>
            <a:r>
              <a:rPr lang="uk-UA" sz="1600" dirty="0">
                <a:latin typeface="Arial Black" pitchFamily="34" charset="0"/>
              </a:rPr>
              <a:t>. Створене нею вражає, </a:t>
            </a:r>
            <a:r>
              <a:rPr lang="uk-UA" sz="1600" dirty="0" smtClean="0">
                <a:latin typeface="Arial Black" pitchFamily="34" charset="0"/>
              </a:rPr>
              <a:t>бо </a:t>
            </a:r>
            <a:r>
              <a:rPr lang="uk-UA" sz="1600" dirty="0">
                <a:latin typeface="Arial Black" pitchFamily="34" charset="0"/>
              </a:rPr>
              <a:t>ця людина поєднала в собі </a:t>
            </a:r>
            <a:endParaRPr lang="uk-UA" sz="1600" dirty="0" smtClean="0">
              <a:latin typeface="Arial Black" pitchFamily="34" charset="0"/>
            </a:endParaRPr>
          </a:p>
          <a:p>
            <a:pPr algn="ctr"/>
            <a:r>
              <a:rPr lang="uk-UA" sz="1600" i="1" dirty="0" smtClean="0">
                <a:solidFill>
                  <a:srgbClr val="0000CC"/>
                </a:solidFill>
                <a:latin typeface="Arial Black" pitchFamily="34" charset="0"/>
              </a:rPr>
              <a:t>талант </a:t>
            </a:r>
            <a:r>
              <a:rPr lang="uk-UA" sz="1600" i="1" dirty="0">
                <a:solidFill>
                  <a:srgbClr val="0000CC"/>
                </a:solidFill>
                <a:latin typeface="Arial Black" pitchFamily="34" charset="0"/>
              </a:rPr>
              <a:t>поета, прозаїка, </a:t>
            </a:r>
            <a:r>
              <a:rPr lang="uk-UA" sz="1600" i="1" dirty="0" smtClean="0">
                <a:solidFill>
                  <a:srgbClr val="0000CC"/>
                </a:solidFill>
                <a:latin typeface="Arial Black" pitchFamily="34" charset="0"/>
              </a:rPr>
              <a:t>перекладача</a:t>
            </a:r>
            <a:r>
              <a:rPr lang="uk-UA" sz="1600" i="1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endParaRPr lang="uk-UA" sz="1600" i="1" dirty="0" smtClean="0">
              <a:solidFill>
                <a:srgbClr val="0000CC"/>
              </a:solidFill>
              <a:latin typeface="Arial Black" pitchFamily="34" charset="0"/>
            </a:endParaRPr>
          </a:p>
          <a:p>
            <a:pPr algn="ctr"/>
            <a:r>
              <a:rPr lang="uk-UA" sz="1600" i="1" dirty="0" smtClean="0">
                <a:solidFill>
                  <a:srgbClr val="0000CC"/>
                </a:solidFill>
                <a:latin typeface="Arial Black" pitchFamily="34" charset="0"/>
              </a:rPr>
              <a:t>літературного </a:t>
            </a:r>
            <a:r>
              <a:rPr lang="uk-UA" sz="1600" i="1" dirty="0">
                <a:solidFill>
                  <a:srgbClr val="0000CC"/>
                </a:solidFill>
                <a:latin typeface="Arial Black" pitchFamily="34" charset="0"/>
              </a:rPr>
              <a:t>критика, журналіста, </a:t>
            </a:r>
            <a:r>
              <a:rPr lang="uk-UA" sz="1600" i="1" dirty="0" smtClean="0">
                <a:solidFill>
                  <a:srgbClr val="0000CC"/>
                </a:solidFill>
                <a:latin typeface="Arial Black" pitchFamily="34" charset="0"/>
              </a:rPr>
              <a:t>                         упорядника </a:t>
            </a:r>
            <a:r>
              <a:rPr lang="uk-UA" sz="1600" i="1" dirty="0">
                <a:solidFill>
                  <a:srgbClr val="0000CC"/>
                </a:solidFill>
                <a:latin typeface="Arial Black" pitchFamily="34" charset="0"/>
              </a:rPr>
              <a:t>посібників </a:t>
            </a:r>
            <a:r>
              <a:rPr lang="uk-UA" sz="1600" i="1" dirty="0" smtClean="0">
                <a:solidFill>
                  <a:srgbClr val="0000CC"/>
                </a:solidFill>
                <a:latin typeface="Arial Black" pitchFamily="34" charset="0"/>
              </a:rPr>
              <a:t>для </a:t>
            </a:r>
            <a:r>
              <a:rPr lang="uk-UA" sz="1600" i="1" dirty="0">
                <a:solidFill>
                  <a:srgbClr val="0000CC"/>
                </a:solidFill>
                <a:latin typeface="Arial Black" pitchFamily="34" charset="0"/>
              </a:rPr>
              <a:t>дітей.</a:t>
            </a:r>
            <a:endParaRPr lang="ru-RU" sz="1600" i="1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65" y="2852009"/>
            <a:ext cx="189021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Дом\Downloads\Nu_j_garno_vse_prydumav_Bog_Galyna_Kyrpa_titul_bo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73" y="2564593"/>
            <a:ext cx="1496015" cy="19315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ownloads\загружен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69" y="132076"/>
            <a:ext cx="1399406" cy="19948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ownloads\загружено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45" y="591389"/>
            <a:ext cx="1485702" cy="2053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ом\Downloads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42" y="1934985"/>
            <a:ext cx="1312203" cy="19971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ом\Downloads\images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14" y="4382511"/>
            <a:ext cx="866775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ом\Downloads\загружено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38" y="2933558"/>
            <a:ext cx="1823962" cy="18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-23648"/>
            <a:ext cx="9190976" cy="6858000"/>
          </a:xfrm>
          <a:prstGeom prst="rect">
            <a:avLst/>
          </a:prstGeom>
          <a:noFill/>
        </p:spPr>
      </p:pic>
      <p:pic>
        <p:nvPicPr>
          <p:cNvPr id="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38551" y="2564593"/>
            <a:ext cx="3456384" cy="4315664"/>
          </a:xfrm>
          <a:prstGeom prst="rect">
            <a:avLst/>
          </a:prstGeom>
          <a:noFill/>
        </p:spPr>
      </p:pic>
      <p:pic>
        <p:nvPicPr>
          <p:cNvPr id="9" name="Picture 2" descr="C:\Users\Дом\Downloads\Wikipedia-logo-v2_uk_embroidery_v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5"/>
          <a:stretch/>
        </p:blipFill>
        <p:spPr bwMode="auto">
          <a:xfrm>
            <a:off x="1117595" y="4509120"/>
            <a:ext cx="1906861" cy="15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26" y="4264748"/>
            <a:ext cx="931530" cy="116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9400" y="52441"/>
            <a:ext cx="7053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Bookman Old Style" pitchFamily="18" charset="0"/>
              </a:rPr>
              <a:t>Народилася 1 січня 1950 в селі </a:t>
            </a:r>
            <a:r>
              <a:rPr lang="uk-UA" b="1" dirty="0" err="1">
                <a:latin typeface="Bookman Old Style" pitchFamily="18" charset="0"/>
              </a:rPr>
              <a:t>Любарці</a:t>
            </a:r>
            <a:r>
              <a:rPr lang="uk-UA" b="1" dirty="0">
                <a:latin typeface="Bookman Old Style" pitchFamily="18" charset="0"/>
              </a:rPr>
              <a:t> Бориспільського р-ну Київської області. Закінчила філологічний факультет </a:t>
            </a:r>
            <a:r>
              <a:rPr lang="uk-UA" b="1" dirty="0">
                <a:latin typeface="Bookman Old Style" pitchFamily="18" charset="0"/>
                <a:hlinkClick r:id="rId6" tooltip="Київський національний університет імені Тараса Шевченка"/>
              </a:rPr>
              <a:t>Київського державного університету імені Т. Г. Шевченка</a:t>
            </a:r>
            <a:r>
              <a:rPr lang="uk-UA" b="1" dirty="0">
                <a:latin typeface="Bookman Old Style" pitchFamily="18" charset="0"/>
              </a:rPr>
              <a:t> (</a:t>
            </a:r>
            <a:r>
              <a:rPr lang="uk-UA" b="1" dirty="0">
                <a:latin typeface="Bookman Old Style" pitchFamily="18" charset="0"/>
                <a:hlinkClick r:id="rId7" tooltip="1976"/>
              </a:rPr>
              <a:t>1976</a:t>
            </a:r>
            <a:r>
              <a:rPr lang="uk-UA" b="1" dirty="0">
                <a:latin typeface="Bookman Old Style" pitchFamily="18" charset="0"/>
              </a:rPr>
              <a:t>).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Працювала </a:t>
            </a:r>
            <a:r>
              <a:rPr lang="uk-UA" b="1" dirty="0">
                <a:latin typeface="Bookman Old Style" pitchFamily="18" charset="0"/>
              </a:rPr>
              <a:t>на видавничій (</a:t>
            </a:r>
            <a:r>
              <a:rPr lang="uk-UA" b="1" dirty="0">
                <a:latin typeface="Bookman Old Style" pitchFamily="18" charset="0"/>
                <a:hlinkClick r:id="rId8" tooltip="1969"/>
              </a:rPr>
              <a:t>1969</a:t>
            </a:r>
            <a:r>
              <a:rPr lang="uk-UA" b="1" dirty="0">
                <a:latin typeface="Bookman Old Style" pitchFamily="18" charset="0"/>
              </a:rPr>
              <a:t>–</a:t>
            </a:r>
            <a:r>
              <a:rPr lang="uk-UA" b="1" dirty="0">
                <a:latin typeface="Bookman Old Style" pitchFamily="18" charset="0"/>
                <a:hlinkClick r:id="rId9" tooltip="1978"/>
              </a:rPr>
              <a:t>1978</a:t>
            </a:r>
            <a:r>
              <a:rPr lang="uk-UA" b="1" dirty="0">
                <a:latin typeface="Bookman Old Style" pitchFamily="18" charset="0"/>
              </a:rPr>
              <a:t>) та журналістській (1978–</a:t>
            </a:r>
            <a:r>
              <a:rPr lang="uk-UA" b="1" dirty="0">
                <a:latin typeface="Bookman Old Style" pitchFamily="18" charset="0"/>
                <a:hlinkClick r:id="rId10" tooltip="1989"/>
              </a:rPr>
              <a:t>1989</a:t>
            </a:r>
            <a:r>
              <a:rPr lang="uk-UA" b="1" dirty="0">
                <a:latin typeface="Bookman Old Style" pitchFamily="18" charset="0"/>
              </a:rPr>
              <a:t>) роботі.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679425"/>
            <a:ext cx="7524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latin typeface="Bookman Old Style" pitchFamily="18" charset="0"/>
                <a:cs typeface="Arial" charset="0"/>
              </a:rPr>
              <a:t>Авторка поетичних книжок «День народження грому»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11" tooltip="1984"/>
              </a:rPr>
              <a:t>1984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«Гостини»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12" tooltip="1986"/>
              </a:rPr>
              <a:t>1986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«Цвіт </a:t>
            </a:r>
            <a:r>
              <a:rPr lang="uk-UA" b="1" i="1" dirty="0" err="1">
                <a:latin typeface="Bookman Old Style" pitchFamily="18" charset="0"/>
                <a:cs typeface="Arial" charset="0"/>
              </a:rPr>
              <a:t>королевий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13" tooltip="1988"/>
              </a:rPr>
              <a:t>1988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«Ковток тиші»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14" tooltip="1999"/>
              </a:rPr>
              <a:t>1999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«Слон мандрує до мами»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15" tooltip="2001"/>
              </a:rPr>
              <a:t>2001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«</a:t>
            </a:r>
            <a:r>
              <a:rPr lang="uk-UA" b="1" i="1" dirty="0">
                <a:latin typeface="Bookman Old Style" pitchFamily="18" charset="0"/>
                <a:cs typeface="Arial" charset="0"/>
                <a:hlinkClick r:id="rId16"/>
              </a:rPr>
              <a:t>Профіль вечора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 </a:t>
            </a:r>
            <a:r>
              <a:rPr lang="uk-UA" sz="1600" b="1" i="1" dirty="0">
                <a:latin typeface="Bookman Old Style" pitchFamily="18" charset="0"/>
                <a:cs typeface="Arial" charset="0"/>
              </a:rPr>
              <a:t>[</a:t>
            </a:r>
            <a:r>
              <a:rPr lang="uk-UA" sz="1600" b="1" i="1" dirty="0" err="1">
                <a:latin typeface="Bookman Old Style" pitchFamily="18" charset="0"/>
                <a:cs typeface="Arial" charset="0"/>
                <a:hlinkClick r:id="rId17"/>
              </a:rPr>
              <a:t>Ар</a:t>
            </a:r>
            <a:r>
              <a:rPr lang="uk-UA" sz="1600" b="1" i="1" dirty="0">
                <a:latin typeface="Bookman Old Style" pitchFamily="18" charset="0"/>
                <a:cs typeface="Arial" charset="0"/>
                <a:hlinkClick r:id="rId17"/>
              </a:rPr>
              <a:t>хівовано</a:t>
            </a:r>
            <a:r>
              <a:rPr lang="uk-UA" sz="1600" b="1" i="1" dirty="0">
                <a:latin typeface="Bookman Old Style" pitchFamily="18" charset="0"/>
                <a:cs typeface="Arial" charset="0"/>
              </a:rPr>
              <a:t> 31 Грудня 2013 у </a:t>
            </a:r>
            <a:r>
              <a:rPr lang="uk-UA" sz="1600" b="1" i="1" dirty="0">
                <a:latin typeface="Bookman Old Style" pitchFamily="18" charset="0"/>
                <a:cs typeface="Arial" charset="0"/>
                <a:hlinkClick r:id="rId18" tooltip="Wayback Machine"/>
              </a:rPr>
              <a:t>Wayback Machine</a:t>
            </a:r>
            <a:r>
              <a:rPr lang="uk-UA" sz="1600" b="1" i="1" dirty="0">
                <a:latin typeface="Bookman Old Style" pitchFamily="18" charset="0"/>
                <a:cs typeface="Arial" charset="0"/>
              </a:rPr>
              <a:t>.]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» (2013), збірок ліричних новел «Катруся з роду Чимчиків»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19" tooltip="1992"/>
              </a:rPr>
              <a:t>1992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 та «Будинок старий, як світ»(1999), віршів та оповідань у книзі «Чарівний вузлик»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20" tooltip="2000"/>
              </a:rPr>
              <a:t>2000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народознавчої книжки для дітей «Забавлянки мами Мар'янки» (1992, у співавторстві), </a:t>
            </a:r>
            <a:endParaRPr lang="uk-UA" sz="4000" b="1" i="1" dirty="0">
              <a:latin typeface="Bookman Old Style" pitchFamily="18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4456" y="4194201"/>
            <a:ext cx="59400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latin typeface="Bookman Old Style" pitchFamily="18" charset="0"/>
                <a:cs typeface="Arial" charset="0"/>
              </a:rPr>
              <a:t>«Ну й гарно все придумав Бог»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21" tooltip="2003"/>
              </a:rPr>
              <a:t>2003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, видання отримало Грамоту Президента Форуму видавців у Львові), книжки вибраного для дітей «Місяць у колисці» (</a:t>
            </a:r>
            <a:r>
              <a:rPr lang="uk-UA" b="1" i="1" dirty="0">
                <a:latin typeface="Bookman Old Style" pitchFamily="18" charset="0"/>
                <a:cs typeface="Arial" charset="0"/>
                <a:hlinkClick r:id="rId22" tooltip="2012"/>
              </a:rPr>
              <a:t>2012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), книжки-білінгви «Скільки? / </a:t>
            </a:r>
            <a:r>
              <a:rPr lang="uk-UA" b="1" i="1" dirty="0" err="1">
                <a:latin typeface="Bookman Old Style" pitchFamily="18" charset="0"/>
                <a:cs typeface="Arial" charset="0"/>
              </a:rPr>
              <a:t>How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 </a:t>
            </a:r>
            <a:r>
              <a:rPr lang="uk-UA" b="1" i="1" dirty="0" err="1">
                <a:latin typeface="Bookman Old Style" pitchFamily="18" charset="0"/>
                <a:cs typeface="Arial" charset="0"/>
              </a:rPr>
              <a:t>many</a:t>
            </a:r>
            <a:r>
              <a:rPr lang="uk-UA" b="1" i="1" dirty="0">
                <a:latin typeface="Bookman Old Style" pitchFamily="18" charset="0"/>
                <a:cs typeface="Arial" charset="0"/>
              </a:rPr>
              <a:t>?» (2014), оповідання «Мій тато став зіркою» (2015), повісті «Тринадцятий місяць у році» (2017), «Абетка рідного дому» (2017), «Муся та бабуся» (2021), «Муся та Різдво» (2022).</a:t>
            </a:r>
            <a:r>
              <a:rPr lang="uk-UA" sz="1400" b="1" i="1" dirty="0">
                <a:latin typeface="Bookman Old Style" pitchFamily="18" charset="0"/>
                <a:cs typeface="Arial" charset="0"/>
              </a:rPr>
              <a:t> </a:t>
            </a:r>
            <a:endParaRPr lang="uk-UA" sz="4000" b="1" i="1" dirty="0">
              <a:latin typeface="Bookman Old Style" pitchFamily="18" charset="0"/>
              <a:cs typeface="Arial" charset="0"/>
            </a:endParaRPr>
          </a:p>
        </p:txBody>
      </p:sp>
      <p:pic>
        <p:nvPicPr>
          <p:cNvPr id="11" name="Picture 4" descr="http://litakcent.com/wp-content/uploads/2012/03/10.jpg"/>
          <p:cNvPicPr>
            <a:picLocks noChangeAspect="1" noChangeArrowheads="1"/>
          </p:cNvPicPr>
          <p:nvPr/>
        </p:nvPicPr>
        <p:blipFill>
          <a:blip r:embed="rId23" cstate="print"/>
          <a:srcRect b="12962"/>
          <a:stretch>
            <a:fillRect/>
          </a:stretch>
        </p:blipFill>
        <p:spPr bwMode="auto">
          <a:xfrm>
            <a:off x="7164288" y="-10373"/>
            <a:ext cx="1657175" cy="175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04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3" y="0"/>
            <a:ext cx="9190976" cy="6858000"/>
          </a:xfrm>
          <a:prstGeom prst="rect">
            <a:avLst/>
          </a:prstGeom>
          <a:noFill/>
        </p:spPr>
      </p:pic>
      <p:pic>
        <p:nvPicPr>
          <p:cNvPr id="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38551" y="2564593"/>
            <a:ext cx="3456384" cy="4315664"/>
          </a:xfrm>
          <a:prstGeom prst="rect">
            <a:avLst/>
          </a:prstGeom>
          <a:noFill/>
        </p:spPr>
      </p:pic>
      <p:pic>
        <p:nvPicPr>
          <p:cNvPr id="9" name="Picture 2" descr="C:\Users\Дом\Downloads\Wikipedia-logo-v2_uk_embroidery_v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5"/>
          <a:stretch/>
        </p:blipFill>
        <p:spPr bwMode="auto">
          <a:xfrm>
            <a:off x="1117595" y="4509120"/>
            <a:ext cx="1906861" cy="15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541" y="4704351"/>
            <a:ext cx="931530" cy="116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58" y="220710"/>
            <a:ext cx="64837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Також Галина Кирпа є авторкою шкільних читанок «Ластівка», «Біла хата», «Писанка», «Зелена неділя», «Короткого біографічного довідника» авторів цих читанок (під спільним псевдонімом Оксана Верес — разом із </a:t>
            </a:r>
            <a:r>
              <a:rPr lang="uk-UA" b="1" i="1" dirty="0">
                <a:latin typeface="Bookman Old Style" pitchFamily="18" charset="0"/>
                <a:hlinkClick r:id="rId6" tooltip="Чередниченко Дмитро Семенович"/>
              </a:rPr>
              <a:t>Дмитром Чередниченком</a:t>
            </a:r>
            <a:r>
              <a:rPr lang="uk-UA" b="1" i="1" dirty="0">
                <a:latin typeface="Bookman Old Style" pitchFamily="18" charset="0"/>
              </a:rPr>
              <a:t>), посібника з етики для початкової школи «Андрійкова книжка</a:t>
            </a:r>
            <a:r>
              <a:rPr lang="uk-UA" b="1" i="1" dirty="0" smtClean="0">
                <a:latin typeface="Bookman Old Style" pitchFamily="18" charset="0"/>
              </a:rPr>
              <a:t>»</a:t>
            </a:r>
            <a:endParaRPr lang="uk-UA" b="1" i="1" dirty="0"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01568" y="5013176"/>
            <a:ext cx="6119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Твори </a:t>
            </a:r>
            <a:r>
              <a:rPr lang="uk-UA" b="1" i="1" dirty="0">
                <a:latin typeface="Bookman Old Style" pitchFamily="18" charset="0"/>
              </a:rPr>
              <a:t>Галини Кирпи перекладено албанською, англійською, білоруською, польською, російською та французькою мовами. Друкувалася в Польщі, Білорусі, Чехії, Словаччині, Канаді, США.</a:t>
            </a:r>
          </a:p>
        </p:txBody>
      </p:sp>
      <p:pic>
        <p:nvPicPr>
          <p:cNvPr id="12" name="Picture 2" descr="http://abetka.ukrlife.org/kyrpa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5808" y="109592"/>
            <a:ext cx="1728192" cy="225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379407" y="2363154"/>
            <a:ext cx="67645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(для 1, 2 кл. — 1992, для 3 кл. — 1993, для 4 кл. — 1996; у співавторстві), тритомної читанки-хрестоматії для дошкільнят «Український садочок» (спільно з Дмитром Чередниченком), хрестоматії школяра «Про маму» (2001), антології поезії української </a:t>
            </a:r>
            <a:r>
              <a:rPr lang="uk-UA" b="1" i="1" dirty="0" err="1" smtClean="0">
                <a:latin typeface="Bookman Old Style" pitchFamily="18" charset="0"/>
              </a:rPr>
              <a:t>діаспори</a:t>
            </a:r>
            <a:r>
              <a:rPr lang="uk-UA" b="1" i="1" dirty="0" err="1">
                <a:latin typeface="Bookman Old Style" pitchFamily="18" charset="0"/>
              </a:rPr>
              <a:t>«Листок</a:t>
            </a:r>
            <a:r>
              <a:rPr lang="uk-UA" b="1" i="1" dirty="0">
                <a:latin typeface="Bookman Old Style" pitchFamily="18" charset="0"/>
              </a:rPr>
              <a:t> з вирію» (спільно з Дмитром Чередниченком — 2001, 2002), хрестоматії світової літератури для початкової школи «Світ від А до Я» у трьох томах (2007).</a:t>
            </a:r>
          </a:p>
          <a:p>
            <a:pPr algn="ctr"/>
            <a:endParaRPr lang="uk-UA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3" y="0"/>
            <a:ext cx="9190976" cy="6858000"/>
          </a:xfrm>
          <a:prstGeom prst="rect">
            <a:avLst/>
          </a:prstGeom>
          <a:noFill/>
        </p:spPr>
      </p:pic>
      <p:pic>
        <p:nvPicPr>
          <p:cNvPr id="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38551" y="2564593"/>
            <a:ext cx="3456384" cy="4315664"/>
          </a:xfrm>
          <a:prstGeom prst="rect">
            <a:avLst/>
          </a:prstGeom>
          <a:noFill/>
        </p:spPr>
      </p:pic>
      <p:pic>
        <p:nvPicPr>
          <p:cNvPr id="9" name="Picture 2" descr="C:\Users\Дом\Downloads\Wikipedia-logo-v2_uk_embroidery_v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5"/>
          <a:stretch/>
        </p:blipFill>
        <p:spPr bwMode="auto">
          <a:xfrm>
            <a:off x="1117595" y="4509120"/>
            <a:ext cx="1906861" cy="15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541" y="4704351"/>
            <a:ext cx="931530" cy="116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2980" y="39313"/>
            <a:ext cx="45031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Нагороди й здобутки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8541" y="562533"/>
            <a:ext cx="71878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  <a:hlinkClick r:id="rId6" tooltip="1996"/>
              </a:rPr>
              <a:t>1996</a:t>
            </a:r>
            <a:r>
              <a:rPr lang="uk-UA" b="1" dirty="0">
                <a:latin typeface="Bookman Old Style" pitchFamily="18" charset="0"/>
              </a:rPr>
              <a:t> — </a:t>
            </a:r>
            <a:r>
              <a:rPr lang="uk-UA" b="1" dirty="0">
                <a:latin typeface="Bookman Old Style" pitchFamily="18" charset="0"/>
                <a:hlinkClick r:id="rId7" tooltip="Премія імені Івана Огієнка"/>
              </a:rPr>
              <a:t>Премія імені Івана Огієнка</a:t>
            </a:r>
            <a:endParaRPr lang="uk-UA" b="1" dirty="0">
              <a:latin typeface="Bookman Old Style" pitchFamily="18" charset="0"/>
            </a:endParaRPr>
          </a:p>
          <a:p>
            <a:r>
              <a:rPr lang="uk-UA" b="1" dirty="0">
                <a:latin typeface="Bookman Old Style" pitchFamily="18" charset="0"/>
                <a:hlinkClick r:id="rId8" tooltip="2004"/>
              </a:rPr>
              <a:t>2004</a:t>
            </a:r>
            <a:r>
              <a:rPr lang="uk-UA" b="1" dirty="0">
                <a:latin typeface="Bookman Old Style" pitchFamily="18" charset="0"/>
              </a:rPr>
              <a:t> — Грамота Президента Форуму видавців у Львові</a:t>
            </a:r>
          </a:p>
          <a:p>
            <a:r>
              <a:rPr lang="uk-UA" b="1" dirty="0">
                <a:latin typeface="Bookman Old Style" pitchFamily="18" charset="0"/>
                <a:hlinkClick r:id="rId9" tooltip="2005"/>
              </a:rPr>
              <a:t>2005</a:t>
            </a:r>
            <a:r>
              <a:rPr lang="uk-UA" b="1" dirty="0">
                <a:latin typeface="Bookman Old Style" pitchFamily="18" charset="0"/>
              </a:rPr>
              <a:t> — Премія «</a:t>
            </a:r>
            <a:r>
              <a:rPr lang="uk-UA" b="1" dirty="0" err="1">
                <a:latin typeface="Bookman Old Style" pitchFamily="18" charset="0"/>
              </a:rPr>
              <a:t>Світлослов</a:t>
            </a:r>
            <a:r>
              <a:rPr lang="uk-UA" b="1" dirty="0">
                <a:latin typeface="Bookman Old Style" pitchFamily="18" charset="0"/>
              </a:rPr>
              <a:t>» (за «Чисте сяйво метафори»)</a:t>
            </a:r>
          </a:p>
          <a:p>
            <a:r>
              <a:rPr lang="uk-UA" b="1" dirty="0">
                <a:latin typeface="Bookman Old Style" pitchFamily="18" charset="0"/>
                <a:hlinkClick r:id="rId10" tooltip="2007"/>
              </a:rPr>
              <a:t>2007</a:t>
            </a:r>
            <a:r>
              <a:rPr lang="uk-UA" b="1" dirty="0">
                <a:latin typeface="Bookman Old Style" pitchFamily="18" charset="0"/>
              </a:rPr>
              <a:t> — </a:t>
            </a:r>
            <a:r>
              <a:rPr lang="uk-UA" b="1" dirty="0">
                <a:latin typeface="Bookman Old Style" pitchFamily="18" charset="0"/>
                <a:hlinkClick r:id="rId11" tooltip="Премія імені Максима Рильського"/>
              </a:rPr>
              <a:t>Премія імені Максима Рильського</a:t>
            </a:r>
            <a:r>
              <a:rPr lang="uk-UA" b="1" dirty="0">
                <a:latin typeface="Bookman Old Style" pitchFamily="18" charset="0"/>
              </a:rPr>
              <a:t> в галузі художнього перекладу зі скандинавських мов</a:t>
            </a:r>
          </a:p>
          <a:p>
            <a:r>
              <a:rPr lang="uk-UA" b="1" dirty="0">
                <a:latin typeface="Bookman Old Style" pitchFamily="18" charset="0"/>
                <a:hlinkClick r:id="rId12" tooltip="2011"/>
              </a:rPr>
              <a:t>2011</a:t>
            </a:r>
            <a:r>
              <a:rPr lang="uk-UA" b="1" dirty="0">
                <a:latin typeface="Bookman Old Style" pitchFamily="18" charset="0"/>
              </a:rPr>
              <a:t> — Премія «Кришталевий птах»</a:t>
            </a:r>
          </a:p>
          <a:p>
            <a:r>
              <a:rPr lang="uk-UA" b="1" dirty="0">
                <a:latin typeface="Bookman Old Style" pitchFamily="18" charset="0"/>
              </a:rPr>
              <a:t>2016 — Літературна премія імені Олени Пчілки</a:t>
            </a:r>
          </a:p>
          <a:p>
            <a:r>
              <a:rPr lang="uk-UA" b="1" dirty="0">
                <a:latin typeface="Bookman Old Style" pitchFamily="18" charset="0"/>
              </a:rPr>
              <a:t>2017 — Повість «Тринадцятий місяць у році» увійшла до довгого списку премії «Книга року ВВС-2017</a:t>
            </a:r>
            <a:r>
              <a:rPr lang="uk-UA" b="1" dirty="0" smtClean="0">
                <a:latin typeface="Bookman Old Style" pitchFamily="18" charset="0"/>
              </a:rPr>
              <a:t>»</a:t>
            </a:r>
            <a:endParaRPr lang="uk-UA" b="1" dirty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34648" y="3424855"/>
            <a:ext cx="59524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CC"/>
                </a:solidFill>
                <a:latin typeface="Bookman Old Style" pitchFamily="18" charset="0"/>
              </a:rPr>
              <a:t>2017 — </a:t>
            </a:r>
            <a:r>
              <a:rPr lang="uk-UA" b="1" dirty="0">
                <a:latin typeface="Bookman Old Style" pitchFamily="18" charset="0"/>
              </a:rPr>
              <a:t>Повість «Тринадцятий місяць у році» увійшла до переліку книжкових видань на здобуття премії Президента України «Українська книжка року»</a:t>
            </a:r>
          </a:p>
          <a:p>
            <a:r>
              <a:rPr lang="uk-UA" b="1" dirty="0">
                <a:solidFill>
                  <a:srgbClr val="0000CC"/>
                </a:solidFill>
                <a:latin typeface="Bookman Old Style" pitchFamily="18" charset="0"/>
              </a:rPr>
              <a:t>2018 — </a:t>
            </a:r>
            <a:r>
              <a:rPr lang="en-US" b="1" dirty="0">
                <a:latin typeface="Bookman Old Style" pitchFamily="18" charset="0"/>
              </a:rPr>
              <a:t>IBBY </a:t>
            </a:r>
            <a:r>
              <a:rPr lang="en-US" b="1" dirty="0" err="1">
                <a:latin typeface="Bookman Old Style" pitchFamily="18" charset="0"/>
              </a:rPr>
              <a:t>Honour</a:t>
            </a:r>
            <a:r>
              <a:rPr lang="en-US" b="1" dirty="0">
                <a:latin typeface="Bookman Old Style" pitchFamily="18" charset="0"/>
              </a:rPr>
              <a:t> List</a:t>
            </a:r>
            <a:r>
              <a:rPr lang="en-US" b="1" baseline="30000" dirty="0">
                <a:latin typeface="Bookman Old Style" pitchFamily="18" charset="0"/>
                <a:hlinkClick r:id="rId13"/>
              </a:rPr>
              <a:t>[1]</a:t>
            </a:r>
            <a:endParaRPr lang="en-US" b="1" dirty="0">
              <a:latin typeface="Bookman Old Style" pitchFamily="18" charset="0"/>
            </a:endParaRPr>
          </a:p>
          <a:p>
            <a:r>
              <a:rPr lang="en-US" b="1" dirty="0">
                <a:solidFill>
                  <a:srgbClr val="0000CC"/>
                </a:solidFill>
                <a:latin typeface="Bookman Old Style" pitchFamily="18" charset="0"/>
              </a:rPr>
              <a:t>2019 — </a:t>
            </a:r>
            <a:r>
              <a:rPr lang="uk-UA" b="1" dirty="0">
                <a:latin typeface="Bookman Old Style" pitchFamily="18" charset="0"/>
              </a:rPr>
              <a:t>нагороджена шведським </a:t>
            </a:r>
            <a:r>
              <a:rPr lang="uk-UA" b="1" dirty="0">
                <a:latin typeface="Bookman Old Style" pitchFamily="18" charset="0"/>
                <a:hlinkClick r:id="rId14" tooltip="Орден Полярної зірки"/>
              </a:rPr>
              <a:t>Орденом Полярної зірки</a:t>
            </a:r>
            <a:r>
              <a:rPr lang="uk-UA" b="1" dirty="0">
                <a:latin typeface="Bookman Old Style" pitchFamily="18" charset="0"/>
              </a:rPr>
              <a:t> за визначний внесок у зміцнення українсько-шведських зв'язків і плідну роботу в галузі перекладу шведської дитячої </a:t>
            </a:r>
            <a:r>
              <a:rPr lang="uk-UA" b="1" dirty="0" smtClean="0">
                <a:latin typeface="Bookman Old Style" pitchFamily="18" charset="0"/>
              </a:rPr>
              <a:t>літератури.</a:t>
            </a:r>
            <a:endParaRPr lang="uk-UA" b="1" dirty="0">
              <a:latin typeface="Bookman Old Style" pitchFamily="18" charset="0"/>
            </a:endParaRPr>
          </a:p>
        </p:txBody>
      </p:sp>
      <p:pic>
        <p:nvPicPr>
          <p:cNvPr id="12" name="Picture 4" descr="https://upload.wikimedia.org/wikipedia/uk/2/22/%D0%93%D0%B0%D0%BB%D0%B8%D0%BD%D0%B0_%D0%9A%D0%B8%D1%80%D0%BF%D0%B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023" y="295552"/>
            <a:ext cx="1639143" cy="203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65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Нейтральный фон - 85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76" y="0"/>
            <a:ext cx="9190976" cy="6858000"/>
          </a:xfrm>
          <a:prstGeom prst="rect">
            <a:avLst/>
          </a:prstGeom>
          <a:noFill/>
        </p:spPr>
      </p:pic>
      <p:pic>
        <p:nvPicPr>
          <p:cNvPr id="10" name="Picture 2" descr="Картинки по запросу анімація кінокамера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51947" y="5588437"/>
            <a:ext cx="861415" cy="896271"/>
          </a:xfrm>
          <a:prstGeom prst="rect">
            <a:avLst/>
          </a:prstGeom>
          <a:noFill/>
        </p:spPr>
      </p:pic>
      <p:pic>
        <p:nvPicPr>
          <p:cNvPr id="11" name="Picture 2" descr="Картинки по запросу анімація кінокамера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2134" y="5606875"/>
            <a:ext cx="861415" cy="896271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824536" cy="45088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640863" y="0"/>
            <a:ext cx="6841215" cy="4378222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Кліпарт ангел Анімаці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397175" y="1015889"/>
            <a:ext cx="2664296" cy="2880320"/>
          </a:xfrm>
          <a:prstGeom prst="rect">
            <a:avLst/>
          </a:prstGeom>
          <a:noFill/>
        </p:spPr>
      </p:pic>
      <p:pic>
        <p:nvPicPr>
          <p:cNvPr id="18" name="Picture 4" descr="http://bahmytova.ucoz.ru/deti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0816" y="5013176"/>
            <a:ext cx="4597164" cy="167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342988" y="260647"/>
            <a:ext cx="76101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i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«Мій ангел такий маленький»</a:t>
            </a:r>
            <a:endParaRPr lang="ru-RU" sz="32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9299" y="64847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latin typeface="Bookman Old Style" pitchFamily="18" charset="0"/>
              </a:rPr>
              <a:t>https://www.youtube.com/shorts/I1AHG59a2YQ</a:t>
            </a:r>
            <a:endParaRPr lang="uk-UA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5707" y="65147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Bookman Old Style" pitchFamily="18" charset="0"/>
              </a:rPr>
              <a:t>https://www.youtube.com/watch?v=g0l70a_1uNc</a:t>
            </a:r>
            <a:endParaRPr lang="uk-UA" sz="14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9AF84B1-C1AB-4385-88A9-7FD21212F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9996" y="5804424"/>
            <a:ext cx="652316" cy="6417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9AF84B1-C1AB-4385-88A9-7FD21212F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9852" y="5814806"/>
            <a:ext cx="652316" cy="7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1469</Words>
  <Application>Microsoft Office PowerPoint</Application>
  <PresentationFormat>Экран (4:3)</PresentationFormat>
  <Paragraphs>152</Paragraphs>
  <Slides>28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Дом</cp:lastModifiedBy>
  <cp:revision>41</cp:revision>
  <dcterms:created xsi:type="dcterms:W3CDTF">2018-01-24T04:57:21Z</dcterms:created>
  <dcterms:modified xsi:type="dcterms:W3CDTF">2023-01-23T03:13:04Z</dcterms:modified>
</cp:coreProperties>
</file>