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25"/>
  </p:notesMasterIdLst>
  <p:sldIdLst>
    <p:sldId id="343" r:id="rId2"/>
    <p:sldId id="310" r:id="rId3"/>
    <p:sldId id="362" r:id="rId4"/>
    <p:sldId id="323" r:id="rId5"/>
    <p:sldId id="322" r:id="rId6"/>
    <p:sldId id="312" r:id="rId7"/>
    <p:sldId id="326" r:id="rId8"/>
    <p:sldId id="327" r:id="rId9"/>
    <p:sldId id="339" r:id="rId10"/>
    <p:sldId id="342" r:id="rId11"/>
    <p:sldId id="341" r:id="rId12"/>
    <p:sldId id="351" r:id="rId13"/>
    <p:sldId id="344" r:id="rId14"/>
    <p:sldId id="347" r:id="rId15"/>
    <p:sldId id="340" r:id="rId16"/>
    <p:sldId id="335" r:id="rId17"/>
    <p:sldId id="337" r:id="rId18"/>
    <p:sldId id="330" r:id="rId19"/>
    <p:sldId id="365" r:id="rId20"/>
    <p:sldId id="364" r:id="rId21"/>
    <p:sldId id="361" r:id="rId22"/>
    <p:sldId id="363" r:id="rId23"/>
    <p:sldId id="311"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18B"/>
    <a:srgbClr val="0000CC"/>
    <a:srgbClr val="006600"/>
    <a:srgbClr val="000000"/>
    <a:srgbClr val="2B56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702"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0BF30-E5C6-4DAF-B28C-C96BD54AE920}" type="datetimeFigureOut">
              <a:rPr lang="uk-UA" smtClean="0"/>
              <a:pPr/>
              <a:t>26.01.2023</a:t>
            </a:fld>
            <a:endParaRPr lang="uk-UA"/>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C0BB94-7940-48EA-A5CB-5F6230777D5D}" type="slidenum">
              <a:rPr lang="uk-UA" smtClean="0"/>
              <a:pPr/>
              <a:t>‹#›</a:t>
            </a:fld>
            <a:endParaRPr lang="uk-UA"/>
          </a:p>
        </p:txBody>
      </p:sp>
    </p:spTree>
    <p:extLst>
      <p:ext uri="{BB962C8B-B14F-4D97-AF65-F5344CB8AC3E}">
        <p14:creationId xmlns:p14="http://schemas.microsoft.com/office/powerpoint/2010/main" val="104162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992C34DB-5FC0-4D44-BC50-9D451C1D833A}" type="slidenum">
              <a:rPr lang="uk-UA" smtClean="0"/>
              <a:pPr/>
              <a:t>23</a:t>
            </a:fld>
            <a:endParaRPr lang="uk-UA"/>
          </a:p>
        </p:txBody>
      </p:sp>
    </p:spTree>
    <p:extLst>
      <p:ext uri="{BB962C8B-B14F-4D97-AF65-F5344CB8AC3E}">
        <p14:creationId xmlns:p14="http://schemas.microsoft.com/office/powerpoint/2010/main" val="55895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35F9828-B76D-413C-BF6A-058C429AC62C}" type="datetimeFigureOut">
              <a:rPr lang="ru-RU" smtClean="0"/>
              <a:pPr/>
              <a:t>26.01.2023</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33D365-93F1-47CB-9898-DCE4612D371F}" type="slidenum">
              <a:rPr lang="ru-RU" smtClean="0"/>
              <a:pPr/>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03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71549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85070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390596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533D365-93F1-47CB-9898-DCE4612D371F}" type="slidenum">
              <a:rPr lang="ru-RU" smtClean="0"/>
              <a:pPr/>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47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85050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13723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332606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17235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19397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35F9828-B76D-413C-BF6A-058C429AC62C}" type="datetimeFigureOut">
              <a:rPr lang="ru-RU" smtClean="0"/>
              <a:pPr/>
              <a:t>26.01.2023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533D365-93F1-47CB-9898-DCE4612D371F}" type="slidenum">
              <a:rPr lang="ru-RU" smtClean="0"/>
              <a:pPr/>
              <a:t>‹#›</a:t>
            </a:fld>
            <a:endParaRPr lang="ru-RU"/>
          </a:p>
        </p:txBody>
      </p:sp>
    </p:spTree>
    <p:extLst>
      <p:ext uri="{BB962C8B-B14F-4D97-AF65-F5344CB8AC3E}">
        <p14:creationId xmlns:p14="http://schemas.microsoft.com/office/powerpoint/2010/main" val="281428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35F9828-B76D-413C-BF6A-058C429AC62C}" type="datetimeFigureOut">
              <a:rPr lang="ru-RU" smtClean="0"/>
              <a:pPr/>
              <a:t>26.01.2023</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533D365-93F1-47CB-9898-DCE4612D371F}" type="slidenum">
              <a:rPr lang="ru-RU" smtClean="0"/>
              <a:pPr/>
              <a:t>‹#›</a:t>
            </a:fld>
            <a:endParaRPr lang="ru-RU"/>
          </a:p>
        </p:txBody>
      </p:sp>
    </p:spTree>
    <p:extLst>
      <p:ext uri="{BB962C8B-B14F-4D97-AF65-F5344CB8AC3E}">
        <p14:creationId xmlns:p14="http://schemas.microsoft.com/office/powerpoint/2010/main" val="3127356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10"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microsoft.com/office/2007/relationships/hdphoto" Target="../media/hdphoto5.wdp"/><Relationship Id="rId9"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png"/><Relationship Id="rId18" Type="http://schemas.microsoft.com/office/2007/relationships/hdphoto" Target="../media/hdphoto16.wdp"/><Relationship Id="rId3" Type="http://schemas.openxmlformats.org/officeDocument/2006/relationships/image" Target="../media/image35.png"/><Relationship Id="rId21" Type="http://schemas.openxmlformats.org/officeDocument/2006/relationships/image" Target="../media/image43.gif"/><Relationship Id="rId7" Type="http://schemas.openxmlformats.org/officeDocument/2006/relationships/image" Target="../media/image37.png"/><Relationship Id="rId12" Type="http://schemas.microsoft.com/office/2007/relationships/hdphoto" Target="../media/hdphoto15.wdp"/><Relationship Id="rId17" Type="http://schemas.openxmlformats.org/officeDocument/2006/relationships/image" Target="../media/image41.png"/><Relationship Id="rId2" Type="http://schemas.openxmlformats.org/officeDocument/2006/relationships/image" Target="../media/image31.jpeg"/><Relationship Id="rId16" Type="http://schemas.openxmlformats.org/officeDocument/2006/relationships/image" Target="../media/image40.jpeg"/><Relationship Id="rId20"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39.png"/><Relationship Id="rId5" Type="http://schemas.openxmlformats.org/officeDocument/2006/relationships/image" Target="../media/image36.png"/><Relationship Id="rId15" Type="http://schemas.microsoft.com/office/2007/relationships/hdphoto" Target="../media/hdphoto9.wdp"/><Relationship Id="rId10" Type="http://schemas.microsoft.com/office/2007/relationships/hdphoto" Target="../media/hdphoto14.wdp"/><Relationship Id="rId19" Type="http://schemas.openxmlformats.org/officeDocument/2006/relationships/image" Target="../media/image42.png"/><Relationship Id="rId4" Type="http://schemas.microsoft.com/office/2007/relationships/hdphoto" Target="../media/hdphoto11.wdp"/><Relationship Id="rId9" Type="http://schemas.openxmlformats.org/officeDocument/2006/relationships/image" Target="../media/image3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6.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jpeg"/><Relationship Id="rId1" Type="http://schemas.openxmlformats.org/officeDocument/2006/relationships/slideLayout" Target="../slideLayouts/slideLayout2.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48.png"/><Relationship Id="rId4" Type="http://schemas.openxmlformats.org/officeDocument/2006/relationships/image" Target="../media/image13.png"/><Relationship Id="rId9" Type="http://schemas.microsoft.com/office/2007/relationships/hdphoto" Target="../media/hdphoto19.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4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1.png"/><Relationship Id="rId4" Type="http://schemas.microsoft.com/office/2007/relationships/hdphoto" Target="../media/hdphoto12.wdp"/><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9.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2.jpeg"/><Relationship Id="rId4" Type="http://schemas.openxmlformats.org/officeDocument/2006/relationships/image" Target="../media/image13.png"/><Relationship Id="rId9" Type="http://schemas.openxmlformats.org/officeDocument/2006/relationships/image" Target="../media/image43.gif"/></Relationships>
</file>

<file path=ppt/slides/_rels/slide23.xml.rels><?xml version="1.0" encoding="UTF-8" standalone="yes"?>
<Relationships xmlns="http://schemas.openxmlformats.org/package/2006/relationships"><Relationship Id="rId8" Type="http://schemas.openxmlformats.org/officeDocument/2006/relationships/hyperlink" Target="https://www.ukrlib.com.ua/tvory/printit.php?tid=6914" TargetMode="External"/><Relationship Id="rId3" Type="http://schemas.openxmlformats.org/officeDocument/2006/relationships/image" Target="../media/image11.jpeg"/><Relationship Id="rId7" Type="http://schemas.openxmlformats.org/officeDocument/2006/relationships/hyperlink" Target="https://newacropolis.org.ua/articles/kryla" TargetMode="External"/><Relationship Id="rId12"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file:///C:\Users\&#208;&#148;&#208;&#190;&#208;&#188;\Downloads\grade-11-4-Drach.pdf" TargetMode="External"/><Relationship Id="rId11" Type="http://schemas.openxmlformats.org/officeDocument/2006/relationships/image" Target="../media/image54.png"/><Relationship Id="rId5" Type="http://schemas.openxmlformats.org/officeDocument/2006/relationships/hyperlink" Target="https://uahistory.co/pidruchniki/slonyovska-ukraine-literature-11-class-2019-profile-level/26.php" TargetMode="External"/><Relationship Id="rId10" Type="http://schemas.openxmlformats.org/officeDocument/2006/relationships/hyperlink" Target="https://naurok.com.ua/ivan-drach-balada-pro-sonyashnik-krila-balada-pro-vuzlik-142361.html" TargetMode="External"/><Relationship Id="rId4" Type="http://schemas.openxmlformats.org/officeDocument/2006/relationships/hyperlink" Target="https://www.google.com/search?q" TargetMode="External"/><Relationship Id="rId9" Type="http://schemas.openxmlformats.org/officeDocument/2006/relationships/hyperlink" Target="https://uk.wikipedia.org/wiki/&#1050;&#1072;&#1079;&#1082;&#10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kkHMxXsnE5k" TargetMode="External"/><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NULL"/><Relationship Id="rId5" Type="http://schemas.openxmlformats.org/officeDocument/2006/relationships/image" Target="../media/image22.png"/><Relationship Id="rId4" Type="http://schemas.openxmlformats.org/officeDocument/2006/relationships/hyperlink" Target="&#1041;&#1086;&#1075;&#1076;&#1072;&#1085;%20&#1057;&#1090;&#1091;&#1087;&#1082;&#1072;,%20&#1074;&#1110;&#1088;&#1096;%20&#1051;&#1110;&#1085;&#1080;%20&#1050;&#1086;&#1089;&#1090;&#1077;&#1085;&#1082;&#1086;%20&#171;&#1050;&#1088;&#1080;&#1083;&#1072;&#187;.mp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microsoft.com/office/2007/relationships/hdphoto" Target="NULL"/><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1030;&#1074;&#1072;&#1085;%20&#1044;&#1088;&#1072;&#1095;%20&#171;&#1050;&#1088;&#1080;&#1083;&#1072;&#187;%20(&#171;&#1053;&#1086;&#1074;&#1086;&#1088;&#1110;&#1095;&#1085;&#1072;%20&#1082;&#1072;&#1079;&#1082;&#1072;&#187;).mp4" TargetMode="External"/><Relationship Id="rId4" Type="http://schemas.microsoft.com/office/2007/relationships/hdphoto" Target="../media/hdphoto4.wdp"/><Relationship Id="rId9" Type="http://schemas.openxmlformats.org/officeDocument/2006/relationships/hyperlink" Target="https://www.youtube.com/watch?v=rdp72dSPs0w"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5.png"/><Relationship Id="rId12" Type="http://schemas.microsoft.com/office/2007/relationships/hdphoto" Target="../media/hdphoto8.wdp"/><Relationship Id="rId2" Type="http://schemas.openxmlformats.org/officeDocument/2006/relationships/image" Target="../media/image25.jpe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png"/><Relationship Id="rId4" Type="http://schemas.microsoft.com/office/2007/relationships/hdphoto" Target="../media/hdphoto5.wdp"/><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Презентация к уроку по теме: Шаблон (фон) презентации. Часть 33 |  Образовательная социальная сеть"/>
          <p:cNvPicPr>
            <a:picLocks noChangeAspect="1" noChangeArrowheads="1"/>
          </p:cNvPicPr>
          <p:nvPr/>
        </p:nvPicPr>
        <p:blipFill>
          <a:blip r:embed="rId2" cstate="print"/>
          <a:srcRect/>
          <a:stretch>
            <a:fillRect/>
          </a:stretch>
        </p:blipFill>
        <p:spPr bwMode="auto">
          <a:xfrm>
            <a:off x="1" y="0"/>
            <a:ext cx="12184380" cy="6858000"/>
          </a:xfrm>
          <a:prstGeom prst="rect">
            <a:avLst/>
          </a:prstGeom>
          <a:noFill/>
        </p:spPr>
      </p:pic>
      <p:pic>
        <p:nvPicPr>
          <p:cNvPr id="16" name="Picture 2" descr="C:\Users\Татьяна\Pictures\Мои рисунки\Фотошоп\+ школьные\! Рамки\33.png"/>
          <p:cNvPicPr>
            <a:picLocks noChangeAspect="1" noChangeArrowheads="1"/>
          </p:cNvPicPr>
          <p:nvPr/>
        </p:nvPicPr>
        <p:blipFill>
          <a:blip r:embed="rId3" cstate="print">
            <a:duotone>
              <a:prstClr val="black"/>
              <a:srgbClr val="D9C3A5">
                <a:tint val="50000"/>
                <a:satMod val="180000"/>
              </a:srgbClr>
            </a:duotone>
          </a:blip>
          <a:srcRect t="28971" r="50939"/>
          <a:stretch>
            <a:fillRect/>
          </a:stretch>
        </p:blipFill>
        <p:spPr bwMode="auto">
          <a:xfrm>
            <a:off x="143340" y="1967620"/>
            <a:ext cx="6288021" cy="4869160"/>
          </a:xfrm>
          <a:prstGeom prst="rect">
            <a:avLst/>
          </a:prstGeom>
          <a:noFill/>
          <a:ln w="9525">
            <a:noFill/>
            <a:miter lim="800000"/>
            <a:headEnd/>
            <a:tailEnd/>
          </a:ln>
        </p:spPr>
      </p:pic>
      <p:pic>
        <p:nvPicPr>
          <p:cNvPr id="15" name="Picture 2" descr="C:\Users\Татьяна\Pictures\Мои рисунки\Фотошоп\+ школьные\! Рамки\33.png"/>
          <p:cNvPicPr>
            <a:picLocks noChangeAspect="1" noChangeArrowheads="1"/>
          </p:cNvPicPr>
          <p:nvPr/>
        </p:nvPicPr>
        <p:blipFill>
          <a:blip r:embed="rId3" cstate="print">
            <a:duotone>
              <a:prstClr val="black"/>
              <a:srgbClr val="D9C3A5">
                <a:tint val="50000"/>
                <a:satMod val="180000"/>
              </a:srgbClr>
            </a:duotone>
          </a:blip>
          <a:srcRect l="46813" t="-139" r="-748"/>
          <a:stretch>
            <a:fillRect/>
          </a:stretch>
        </p:blipFill>
        <p:spPr bwMode="auto">
          <a:xfrm>
            <a:off x="6300852" y="-439478"/>
            <a:ext cx="5903979" cy="7297479"/>
          </a:xfrm>
          <a:prstGeom prst="rect">
            <a:avLst/>
          </a:prstGeom>
          <a:noFill/>
          <a:ln w="9525">
            <a:noFill/>
            <a:miter lim="800000"/>
            <a:headEnd/>
            <a:tailEnd/>
          </a:ln>
        </p:spPr>
      </p:pic>
      <p:sp>
        <p:nvSpPr>
          <p:cNvPr id="2053" name="Прямоугольник 12"/>
          <p:cNvSpPr>
            <a:spLocks noChangeArrowheads="1"/>
          </p:cNvSpPr>
          <p:nvPr/>
        </p:nvSpPr>
        <p:spPr bwMode="auto">
          <a:xfrm>
            <a:off x="1341522" y="3845595"/>
            <a:ext cx="8640233" cy="20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gn="ctr"/>
            <a:r>
              <a:rPr lang="uk-UA" b="1" dirty="0">
                <a:solidFill>
                  <a:srgbClr val="820000"/>
                </a:solidFill>
                <a:latin typeface="Arial Black" pitchFamily="34" charset="0"/>
                <a:cs typeface="Times New Roman" pitchFamily="18" charset="0"/>
              </a:rPr>
              <a:t>Ратушна</a:t>
            </a:r>
            <a:r>
              <a:rPr lang="en-US" b="1" dirty="0">
                <a:solidFill>
                  <a:srgbClr val="820000"/>
                </a:solidFill>
                <a:latin typeface="Arial Black" pitchFamily="34" charset="0"/>
                <a:cs typeface="Times New Roman" pitchFamily="18" charset="0"/>
              </a:rPr>
              <a:t> </a:t>
            </a:r>
            <a:r>
              <a:rPr lang="uk-UA" b="1" dirty="0">
                <a:solidFill>
                  <a:srgbClr val="820000"/>
                </a:solidFill>
                <a:latin typeface="Arial Black" pitchFamily="34" charset="0"/>
                <a:cs typeface="Times New Roman" pitchFamily="18" charset="0"/>
              </a:rPr>
              <a:t> </a:t>
            </a:r>
            <a:r>
              <a:rPr lang="en-US" b="1" dirty="0">
                <a:solidFill>
                  <a:srgbClr val="820000"/>
                </a:solidFill>
                <a:latin typeface="Arial Black" pitchFamily="34" charset="0"/>
                <a:cs typeface="Times New Roman" pitchFamily="18" charset="0"/>
              </a:rPr>
              <a:t> </a:t>
            </a:r>
            <a:r>
              <a:rPr lang="uk-UA" b="1" dirty="0">
                <a:solidFill>
                  <a:srgbClr val="820000"/>
                </a:solidFill>
                <a:latin typeface="Arial Black" pitchFamily="34" charset="0"/>
                <a:cs typeface="Times New Roman" pitchFamily="18" charset="0"/>
              </a:rPr>
              <a:t>Наталія  </a:t>
            </a:r>
            <a:r>
              <a:rPr lang="en-US" b="1" dirty="0">
                <a:solidFill>
                  <a:srgbClr val="820000"/>
                </a:solidFill>
                <a:latin typeface="Arial Black" pitchFamily="34" charset="0"/>
                <a:cs typeface="Times New Roman" pitchFamily="18" charset="0"/>
              </a:rPr>
              <a:t> </a:t>
            </a:r>
            <a:r>
              <a:rPr lang="uk-UA" b="1" dirty="0">
                <a:solidFill>
                  <a:srgbClr val="820000"/>
                </a:solidFill>
                <a:latin typeface="Arial Black" pitchFamily="34" charset="0"/>
                <a:cs typeface="Times New Roman" pitchFamily="18" charset="0"/>
              </a:rPr>
              <a:t> Миколаївна -</a:t>
            </a:r>
          </a:p>
          <a:p>
            <a:pPr algn="ctr"/>
            <a:r>
              <a:rPr lang="uk-UA" b="1" dirty="0">
                <a:solidFill>
                  <a:srgbClr val="000099"/>
                </a:solidFill>
                <a:latin typeface="Arial Black" pitchFamily="34" charset="0"/>
                <a:cs typeface="Times New Roman" pitchFamily="18" charset="0"/>
              </a:rPr>
              <a:t>вчитель </a:t>
            </a:r>
            <a:r>
              <a:rPr lang="en-US" b="1" dirty="0">
                <a:solidFill>
                  <a:srgbClr val="000099"/>
                </a:solidFill>
                <a:latin typeface="Arial Black" pitchFamily="34" charset="0"/>
                <a:cs typeface="Times New Roman" pitchFamily="18" charset="0"/>
              </a:rPr>
              <a:t> </a:t>
            </a:r>
            <a:r>
              <a:rPr lang="uk-UA" b="1" dirty="0">
                <a:solidFill>
                  <a:srgbClr val="000099"/>
                </a:solidFill>
                <a:latin typeface="Arial Black" pitchFamily="34" charset="0"/>
                <a:cs typeface="Times New Roman" pitchFamily="18" charset="0"/>
              </a:rPr>
              <a:t>української </a:t>
            </a:r>
            <a:r>
              <a:rPr lang="en-US" b="1" dirty="0">
                <a:solidFill>
                  <a:srgbClr val="000099"/>
                </a:solidFill>
                <a:latin typeface="Arial Black" pitchFamily="34" charset="0"/>
                <a:cs typeface="Times New Roman" pitchFamily="18" charset="0"/>
              </a:rPr>
              <a:t>  </a:t>
            </a:r>
            <a:r>
              <a:rPr lang="uk-UA" b="1" dirty="0">
                <a:solidFill>
                  <a:srgbClr val="000099"/>
                </a:solidFill>
                <a:latin typeface="Arial Black" pitchFamily="34" charset="0"/>
                <a:cs typeface="Times New Roman" pitchFamily="18" charset="0"/>
              </a:rPr>
              <a:t>мови  та  літератури </a:t>
            </a:r>
            <a:endParaRPr lang="ru-RU" b="1" dirty="0">
              <a:solidFill>
                <a:srgbClr val="000099"/>
              </a:solidFill>
              <a:latin typeface="Arial Black" pitchFamily="34" charset="0"/>
              <a:cs typeface="Times New Roman" pitchFamily="18" charset="0"/>
            </a:endParaRPr>
          </a:p>
          <a:p>
            <a:pPr algn="ctr"/>
            <a:r>
              <a:rPr lang="ru-RU" b="1" dirty="0" err="1">
                <a:solidFill>
                  <a:srgbClr val="000099"/>
                </a:solidFill>
                <a:latin typeface="Arial Black" pitchFamily="34" charset="0"/>
                <a:cs typeface="Times New Roman" pitchFamily="18" charset="0"/>
              </a:rPr>
              <a:t>Лукашівськ</a:t>
            </a:r>
            <a:r>
              <a:rPr lang="uk-UA" b="1" dirty="0" err="1">
                <a:solidFill>
                  <a:srgbClr val="000099"/>
                </a:solidFill>
                <a:latin typeface="Arial Black" pitchFamily="34" charset="0"/>
                <a:cs typeface="Times New Roman" pitchFamily="18" charset="0"/>
              </a:rPr>
              <a:t>ого</a:t>
            </a:r>
            <a:r>
              <a:rPr lang="ru-RU" b="1" dirty="0">
                <a:solidFill>
                  <a:srgbClr val="000099"/>
                </a:solidFill>
                <a:latin typeface="Arial Black" pitchFamily="34" charset="0"/>
                <a:cs typeface="Times New Roman" pitchFamily="18" charset="0"/>
              </a:rPr>
              <a:t>  </a:t>
            </a:r>
            <a:r>
              <a:rPr lang="ru-RU" b="1" dirty="0" err="1">
                <a:solidFill>
                  <a:srgbClr val="000099"/>
                </a:solidFill>
                <a:latin typeface="Arial Black" pitchFamily="34" charset="0"/>
                <a:cs typeface="Times New Roman" pitchFamily="18" charset="0"/>
              </a:rPr>
              <a:t>навчально-виховного</a:t>
            </a:r>
            <a:r>
              <a:rPr lang="ru-RU" b="1" dirty="0">
                <a:solidFill>
                  <a:srgbClr val="000099"/>
                </a:solidFill>
                <a:latin typeface="Arial Black" pitchFamily="34" charset="0"/>
                <a:cs typeface="Times New Roman" pitchFamily="18" charset="0"/>
              </a:rPr>
              <a:t>  </a:t>
            </a:r>
            <a:r>
              <a:rPr lang="ru-RU" b="1" dirty="0" smtClean="0">
                <a:solidFill>
                  <a:srgbClr val="000099"/>
                </a:solidFill>
                <a:latin typeface="Arial Black" pitchFamily="34" charset="0"/>
                <a:cs typeface="Times New Roman" pitchFamily="18" charset="0"/>
              </a:rPr>
              <a:t>комплексу</a:t>
            </a:r>
          </a:p>
          <a:p>
            <a:pPr algn="ctr"/>
            <a:r>
              <a:rPr lang="ru-RU" b="1" dirty="0" smtClean="0">
                <a:solidFill>
                  <a:srgbClr val="000099"/>
                </a:solidFill>
                <a:latin typeface="Arial Black" pitchFamily="34" charset="0"/>
                <a:cs typeface="Times New Roman" pitchFamily="18" charset="0"/>
              </a:rPr>
              <a:t> </a:t>
            </a:r>
            <a:r>
              <a:rPr lang="ru-RU" b="1" dirty="0">
                <a:solidFill>
                  <a:srgbClr val="000099"/>
                </a:solidFill>
                <a:latin typeface="Arial Black" pitchFamily="34" charset="0"/>
                <a:cs typeface="Times New Roman" pitchFamily="18" charset="0"/>
              </a:rPr>
              <a:t>«</a:t>
            </a:r>
            <a:r>
              <a:rPr lang="ru-RU" b="1" dirty="0" err="1">
                <a:solidFill>
                  <a:srgbClr val="000099"/>
                </a:solidFill>
                <a:latin typeface="Arial Black" pitchFamily="34" charset="0"/>
                <a:cs typeface="Times New Roman" pitchFamily="18" charset="0"/>
              </a:rPr>
              <a:t>Дошкільний</a:t>
            </a:r>
            <a:r>
              <a:rPr lang="ru-RU" b="1" dirty="0">
                <a:solidFill>
                  <a:srgbClr val="000099"/>
                </a:solidFill>
                <a:latin typeface="Arial Black" pitchFamily="34" charset="0"/>
                <a:cs typeface="Times New Roman" pitchFamily="18" charset="0"/>
              </a:rPr>
              <a:t>  </a:t>
            </a:r>
            <a:r>
              <a:rPr lang="ru-RU" b="1" dirty="0" err="1">
                <a:solidFill>
                  <a:srgbClr val="000099"/>
                </a:solidFill>
                <a:latin typeface="Arial Black" pitchFamily="34" charset="0"/>
                <a:cs typeface="Times New Roman" pitchFamily="18" charset="0"/>
              </a:rPr>
              <a:t>навчальний</a:t>
            </a:r>
            <a:r>
              <a:rPr lang="ru-RU" b="1" dirty="0">
                <a:solidFill>
                  <a:srgbClr val="000099"/>
                </a:solidFill>
                <a:latin typeface="Arial Black" pitchFamily="34" charset="0"/>
                <a:cs typeface="Times New Roman" pitchFamily="18" charset="0"/>
              </a:rPr>
              <a:t>  заклад - </a:t>
            </a:r>
            <a:r>
              <a:rPr lang="uk-UA" b="1" dirty="0">
                <a:solidFill>
                  <a:srgbClr val="000099"/>
                </a:solidFill>
                <a:latin typeface="Arial Black" pitchFamily="34" charset="0"/>
                <a:cs typeface="Times New Roman" pitchFamily="18" charset="0"/>
              </a:rPr>
              <a:t>загальноосвітня</a:t>
            </a:r>
            <a:r>
              <a:rPr lang="ru-RU" b="1" dirty="0">
                <a:solidFill>
                  <a:srgbClr val="000099"/>
                </a:solidFill>
                <a:latin typeface="Arial Black" pitchFamily="34" charset="0"/>
                <a:cs typeface="Times New Roman" pitchFamily="18" charset="0"/>
              </a:rPr>
              <a:t>  </a:t>
            </a:r>
            <a:endParaRPr lang="en-US" b="1" dirty="0">
              <a:solidFill>
                <a:srgbClr val="000099"/>
              </a:solidFill>
              <a:latin typeface="Arial Black" pitchFamily="34" charset="0"/>
              <a:cs typeface="Times New Roman" pitchFamily="18" charset="0"/>
            </a:endParaRPr>
          </a:p>
          <a:p>
            <a:pPr algn="ctr"/>
            <a:r>
              <a:rPr lang="ru-RU" b="1" dirty="0">
                <a:solidFill>
                  <a:srgbClr val="000099"/>
                </a:solidFill>
                <a:latin typeface="Arial Black" pitchFamily="34" charset="0"/>
                <a:cs typeface="Times New Roman" pitchFamily="18" charset="0"/>
              </a:rPr>
              <a:t>школа  І - ІІІ </a:t>
            </a:r>
            <a:r>
              <a:rPr lang="ru-RU" b="1" dirty="0" err="1">
                <a:solidFill>
                  <a:srgbClr val="000099"/>
                </a:solidFill>
                <a:latin typeface="Arial Black" pitchFamily="34" charset="0"/>
                <a:cs typeface="Times New Roman" pitchFamily="18" charset="0"/>
              </a:rPr>
              <a:t>ступенів</a:t>
            </a:r>
            <a:r>
              <a:rPr lang="ru-RU" b="1" dirty="0">
                <a:solidFill>
                  <a:srgbClr val="000099"/>
                </a:solidFill>
                <a:latin typeface="Arial Black" pitchFamily="34" charset="0"/>
                <a:cs typeface="Times New Roman" pitchFamily="18" charset="0"/>
              </a:rPr>
              <a:t>» </a:t>
            </a:r>
            <a:endParaRPr lang="en-US" b="1" dirty="0">
              <a:solidFill>
                <a:srgbClr val="000099"/>
              </a:solidFill>
              <a:latin typeface="Arial Black" pitchFamily="34" charset="0"/>
              <a:cs typeface="Times New Roman" pitchFamily="18" charset="0"/>
            </a:endParaRPr>
          </a:p>
          <a:p>
            <a:pPr algn="ctr"/>
            <a:r>
              <a:rPr lang="ru-RU" b="1" dirty="0" err="1">
                <a:solidFill>
                  <a:srgbClr val="000099"/>
                </a:solidFill>
                <a:latin typeface="Arial Black" pitchFamily="34" charset="0"/>
                <a:cs typeface="Times New Roman" pitchFamily="18" charset="0"/>
              </a:rPr>
              <a:t>Чорнобаївської</a:t>
            </a:r>
            <a:r>
              <a:rPr lang="ru-RU" b="1" dirty="0">
                <a:solidFill>
                  <a:srgbClr val="000099"/>
                </a:solidFill>
                <a:latin typeface="Arial Black" pitchFamily="34" charset="0"/>
                <a:cs typeface="Times New Roman" pitchFamily="18" charset="0"/>
              </a:rPr>
              <a:t>  </a:t>
            </a:r>
            <a:r>
              <a:rPr lang="ru-RU" b="1" dirty="0" err="1">
                <a:solidFill>
                  <a:srgbClr val="000099"/>
                </a:solidFill>
                <a:latin typeface="Arial Black" pitchFamily="34" charset="0"/>
                <a:cs typeface="Times New Roman" pitchFamily="18" charset="0"/>
              </a:rPr>
              <a:t>селищної</a:t>
            </a:r>
            <a:r>
              <a:rPr lang="ru-RU" b="1" dirty="0">
                <a:solidFill>
                  <a:srgbClr val="000099"/>
                </a:solidFill>
                <a:latin typeface="Arial Black" pitchFamily="34" charset="0"/>
                <a:cs typeface="Times New Roman" pitchFamily="18" charset="0"/>
              </a:rPr>
              <a:t>   ради </a:t>
            </a:r>
            <a:endParaRPr lang="en-US" b="1" dirty="0">
              <a:solidFill>
                <a:srgbClr val="000099"/>
              </a:solidFill>
              <a:latin typeface="Arial Black" pitchFamily="34" charset="0"/>
              <a:cs typeface="Times New Roman" pitchFamily="18" charset="0"/>
            </a:endParaRPr>
          </a:p>
          <a:p>
            <a:pPr algn="ctr"/>
            <a:r>
              <a:rPr lang="ru-RU" b="1" dirty="0">
                <a:solidFill>
                  <a:srgbClr val="000099"/>
                </a:solidFill>
                <a:latin typeface="Arial Black" pitchFamily="34" charset="0"/>
                <a:cs typeface="Times New Roman" pitchFamily="18" charset="0"/>
              </a:rPr>
              <a:t> </a:t>
            </a:r>
            <a:r>
              <a:rPr lang="ru-RU" b="1" dirty="0" err="1">
                <a:solidFill>
                  <a:srgbClr val="000099"/>
                </a:solidFill>
                <a:latin typeface="Arial Black" pitchFamily="34" charset="0"/>
                <a:cs typeface="Times New Roman" pitchFamily="18" charset="0"/>
              </a:rPr>
              <a:t>Черкаської</a:t>
            </a:r>
            <a:r>
              <a:rPr lang="ru-RU" b="1" dirty="0">
                <a:solidFill>
                  <a:srgbClr val="000099"/>
                </a:solidFill>
                <a:latin typeface="Arial Black" pitchFamily="34" charset="0"/>
                <a:cs typeface="Times New Roman" pitchFamily="18" charset="0"/>
              </a:rPr>
              <a:t>  </a:t>
            </a:r>
            <a:r>
              <a:rPr lang="ru-RU" b="1" dirty="0" err="1">
                <a:solidFill>
                  <a:srgbClr val="000099"/>
                </a:solidFill>
                <a:latin typeface="Arial Black" pitchFamily="34" charset="0"/>
                <a:cs typeface="Times New Roman" pitchFamily="18" charset="0"/>
              </a:rPr>
              <a:t>області</a:t>
            </a:r>
            <a:endParaRPr lang="uk-UA" b="1" dirty="0">
              <a:solidFill>
                <a:srgbClr val="000099"/>
              </a:solidFill>
              <a:latin typeface="Arial Black" pitchFamily="34" charset="0"/>
              <a:cs typeface="Times New Roman" pitchFamily="18" charset="0"/>
            </a:endParaRPr>
          </a:p>
        </p:txBody>
      </p:sp>
      <p:sp>
        <p:nvSpPr>
          <p:cNvPr id="8" name="Прямоугольник 7"/>
          <p:cNvSpPr/>
          <p:nvPr/>
        </p:nvSpPr>
        <p:spPr>
          <a:xfrm>
            <a:off x="3142973" y="3285852"/>
            <a:ext cx="6407888" cy="615553"/>
          </a:xfrm>
          <a:prstGeom prst="rect">
            <a:avLst/>
          </a:prstGeom>
          <a:noFill/>
        </p:spPr>
        <p:txBody>
          <a:bodyPr lIns="121917" tIns="60958" rIns="121917" bIns="6095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uk-UA" sz="3200" b="1" spc="67" dirty="0">
                <a:ln w="11430"/>
                <a:solidFill>
                  <a:srgbClr val="C00000"/>
                </a:solidFill>
                <a:effectLst>
                  <a:outerShdw blurRad="76200" dist="50800" dir="5400000" algn="tl" rotWithShape="0">
                    <a:srgbClr val="000000">
                      <a:alpha val="65000"/>
                    </a:srgbClr>
                  </a:outerShdw>
                </a:effectLst>
                <a:latin typeface="Segoe Script" pitchFamily="34" charset="0"/>
                <a:cs typeface="Times New Roman" pitchFamily="18" charset="0"/>
              </a:rPr>
              <a:t>Автор  ресурсу</a:t>
            </a:r>
          </a:p>
        </p:txBody>
      </p:sp>
      <p:pic>
        <p:nvPicPr>
          <p:cNvPr id="2055" name="Picture 2" descr="D:\Мои рисунки\knigi\2511х19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1951" y="4714875"/>
            <a:ext cx="255693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3"/>
          <p:cNvPicPr>
            <a:picLocks noChangeArrowheads="1"/>
          </p:cNvPicPr>
          <p:nvPr/>
        </p:nvPicPr>
        <p:blipFill>
          <a:blip r:embed="rId5" cstate="print"/>
          <a:srcRect b="11905"/>
          <a:stretch>
            <a:fillRect/>
          </a:stretch>
        </p:blipFill>
        <p:spPr bwMode="auto">
          <a:xfrm>
            <a:off x="9914021" y="4042612"/>
            <a:ext cx="1612231" cy="2021304"/>
          </a:xfrm>
          <a:prstGeom prst="ellipse">
            <a:avLst/>
          </a:prstGeom>
          <a:ln>
            <a:noFill/>
          </a:ln>
          <a:effectLst>
            <a:softEdge rad="112500"/>
          </a:effectLst>
        </p:spPr>
      </p:pic>
      <p:pic>
        <p:nvPicPr>
          <p:cNvPr id="9" name="Picture 4" descr="Похожее изображение"/>
          <p:cNvPicPr>
            <a:picLocks noChangeAspect="1" noChangeArrowheads="1"/>
          </p:cNvPicPr>
          <p:nvPr/>
        </p:nvPicPr>
        <p:blipFill>
          <a:blip r:embed="rId6" cstate="print"/>
          <a:srcRect/>
          <a:stretch>
            <a:fillRect/>
          </a:stretch>
        </p:blipFill>
        <p:spPr bwMode="auto">
          <a:xfrm>
            <a:off x="-452811" y="-266297"/>
            <a:ext cx="5433885" cy="3503321"/>
          </a:xfrm>
          <a:prstGeom prst="rect">
            <a:avLst/>
          </a:prstGeom>
          <a:noFill/>
        </p:spPr>
      </p:pic>
      <p:pic>
        <p:nvPicPr>
          <p:cNvPr id="11" name="Picture 2" descr="C:\Users\Дом\Downloads\images (2).jpg"/>
          <p:cNvPicPr>
            <a:picLocks noChangeAspect="1" noChangeArrowheads="1"/>
          </p:cNvPicPr>
          <p:nvPr/>
        </p:nvPicPr>
        <p:blipFill>
          <a:blip r:embed="rId7" cstate="print">
            <a:grayscl/>
            <a:extLst>
              <a:ext uri="{BEBA8EAE-BF5A-486C-A8C5-ECC9F3942E4B}">
                <a14:imgProps xmlns:a14="http://schemas.microsoft.com/office/drawing/2010/main">
                  <a14:imgLayer r:embed="rId8">
                    <a14:imgEffect>
                      <a14:backgroundRemoval t="1031" b="100000" l="0" r="100000">
                        <a14:foregroundMark x1="55212" y1="39691" x2="55598" y2="38144"/>
                        <a14:foregroundMark x1="57143" y1="30412" x2="55598" y2="25773"/>
                        <a14:foregroundMark x1="55598" y1="24227" x2="52896" y2="22165"/>
                        <a14:foregroundMark x1="48649" y1="17010" x2="45946" y2="17010"/>
                        <a14:foregroundMark x1="44788" y1="16495" x2="41313" y2="13918"/>
                        <a14:foregroundMark x1="40927" y1="12887" x2="40927" y2="12887"/>
                        <a14:foregroundMark x1="55212" y1="77320" x2="55598" y2="78351"/>
                        <a14:foregroundMark x1="58301" y1="75258" x2="58301" y2="75258"/>
                        <a14:foregroundMark x1="55985" y1="71134" x2="51351" y2="71134"/>
                        <a14:foregroundMark x1="40927" y1="70103" x2="40927" y2="72680"/>
                        <a14:foregroundMark x1="40927" y1="76804" x2="38224" y2="8402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2821" y="385011"/>
            <a:ext cx="3198413" cy="256188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733144" y="2041160"/>
            <a:ext cx="5892121"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400" b="1" i="1" cap="none" spc="50" dirty="0" smtClean="0">
                <a:ln w="11430"/>
                <a:solidFill>
                  <a:srgbClr val="357D11"/>
                </a:solidFill>
                <a:effectLst>
                  <a:outerShdw blurRad="76200" dist="50800" dir="5400000" algn="tl" rotWithShape="0">
                    <a:srgbClr val="000000">
                      <a:alpha val="65000"/>
                    </a:srgbClr>
                  </a:outerShdw>
                </a:effectLst>
                <a:latin typeface="Bookman Old Style" pitchFamily="18" charset="0"/>
              </a:rPr>
              <a:t>Крила </a:t>
            </a:r>
            <a:r>
              <a:rPr lang="uk-UA" sz="2400" b="1" i="1" spc="50" dirty="0" smtClean="0">
                <a:ln w="11430"/>
                <a:solidFill>
                  <a:srgbClr val="357D11"/>
                </a:solidFill>
                <a:effectLst>
                  <a:outerShdw blurRad="76200" dist="50800" dir="5400000" algn="tl" rotWithShape="0">
                    <a:srgbClr val="000000">
                      <a:alpha val="65000"/>
                    </a:srgbClr>
                  </a:outerShdw>
                </a:effectLst>
                <a:latin typeface="Bookman Old Style" pitchFamily="18" charset="0"/>
              </a:rPr>
              <a:t>як символ духовного багатства людини, її прагнення до високості</a:t>
            </a:r>
            <a:endParaRPr lang="ru-RU" sz="2400" b="1" i="1" cap="none" spc="50" dirty="0">
              <a:ln w="11430"/>
              <a:solidFill>
                <a:srgbClr val="357D11"/>
              </a:solidFill>
              <a:effectLst>
                <a:outerShdw blurRad="76200" dist="50800" dir="5400000" algn="tl" rotWithShape="0">
                  <a:srgbClr val="000000">
                    <a:alpha val="65000"/>
                  </a:srgbClr>
                </a:outerShdw>
              </a:effectLst>
              <a:latin typeface="Bookman Old Style" pitchFamily="18" charset="0"/>
            </a:endParaRPr>
          </a:p>
        </p:txBody>
      </p:sp>
    </p:spTree>
    <p:extLst>
      <p:ext uri="{BB962C8B-B14F-4D97-AF65-F5344CB8AC3E}">
        <p14:creationId xmlns:p14="http://schemas.microsoft.com/office/powerpoint/2010/main" val="361460145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2" descr="Скачать бесплатно зимний шаблон для презентаций"/>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1" name="Picture 4" descr="C:\Users\Дом\Downloads\maxresdefault.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4297"/>
                    </a14:imgEffect>
                  </a14:imgLayer>
                </a14:imgProps>
              </a:ext>
              <a:ext uri="{28A0092B-C50C-407E-A947-70E740481C1C}">
                <a14:useLocalDpi xmlns:a14="http://schemas.microsoft.com/office/drawing/2010/main" val="0"/>
              </a:ext>
            </a:extLst>
          </a:blip>
          <a:srcRect/>
          <a:stretch>
            <a:fillRect/>
          </a:stretch>
        </p:blipFill>
        <p:spPr bwMode="auto">
          <a:xfrm>
            <a:off x="8038286" y="-43311"/>
            <a:ext cx="4153714" cy="23364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Похожее изображение"/>
          <p:cNvPicPr>
            <a:picLocks noChangeAspect="1" noChangeArrowheads="1"/>
          </p:cNvPicPr>
          <p:nvPr/>
        </p:nvPicPr>
        <p:blipFill>
          <a:blip r:embed="rId5" cstate="print"/>
          <a:srcRect/>
          <a:stretch>
            <a:fillRect/>
          </a:stretch>
        </p:blipFill>
        <p:spPr bwMode="auto">
          <a:xfrm>
            <a:off x="7372065" y="-365126"/>
            <a:ext cx="2939955" cy="2534679"/>
          </a:xfrm>
          <a:prstGeom prst="rect">
            <a:avLst/>
          </a:prstGeom>
          <a:noFill/>
        </p:spPr>
      </p:pic>
      <p:pic>
        <p:nvPicPr>
          <p:cNvPr id="14" name="Picture 4" descr="Похожее изображение"/>
          <p:cNvPicPr>
            <a:picLocks noChangeAspect="1" noChangeArrowheads="1"/>
          </p:cNvPicPr>
          <p:nvPr/>
        </p:nvPicPr>
        <p:blipFill>
          <a:blip r:embed="rId5" cstate="print"/>
          <a:srcRect/>
          <a:stretch>
            <a:fillRect/>
          </a:stretch>
        </p:blipFill>
        <p:spPr bwMode="auto">
          <a:xfrm flipH="1">
            <a:off x="7372064" y="1314571"/>
            <a:ext cx="4569726" cy="2114429"/>
          </a:xfrm>
          <a:prstGeom prst="rect">
            <a:avLst/>
          </a:prstGeom>
          <a:noFill/>
        </p:spPr>
      </p:pic>
      <p:pic>
        <p:nvPicPr>
          <p:cNvPr id="15" name="Picture 4" descr="Похожее изображение"/>
          <p:cNvPicPr>
            <a:picLocks noChangeAspect="1" noChangeArrowheads="1"/>
          </p:cNvPicPr>
          <p:nvPr/>
        </p:nvPicPr>
        <p:blipFill>
          <a:blip r:embed="rId5" cstate="print"/>
          <a:srcRect/>
          <a:stretch>
            <a:fillRect/>
          </a:stretch>
        </p:blipFill>
        <p:spPr bwMode="auto">
          <a:xfrm flipH="1">
            <a:off x="9935571" y="1124921"/>
            <a:ext cx="2402006" cy="2026600"/>
          </a:xfrm>
          <a:prstGeom prst="rect">
            <a:avLst/>
          </a:prstGeom>
          <a:noFill/>
        </p:spPr>
      </p:pic>
      <p:sp>
        <p:nvSpPr>
          <p:cNvPr id="16" name="Прямоугольник 15"/>
          <p:cNvSpPr/>
          <p:nvPr/>
        </p:nvSpPr>
        <p:spPr>
          <a:xfrm>
            <a:off x="3144132" y="3316040"/>
            <a:ext cx="8647533" cy="2923877"/>
          </a:xfrm>
          <a:prstGeom prst="rect">
            <a:avLst/>
          </a:prstGeom>
        </p:spPr>
        <p:txBody>
          <a:bodyPr wrap="square">
            <a:spAutoFit/>
          </a:bodyPr>
          <a:lstStyle/>
          <a:p>
            <a:pPr algn="ctr"/>
            <a:r>
              <a:rPr lang="uk-UA" sz="2400" b="1" i="1" dirty="0">
                <a:solidFill>
                  <a:srgbClr val="0000CC"/>
                </a:solidFill>
                <a:latin typeface="Bookman Old Style" pitchFamily="18" charset="0"/>
              </a:rPr>
              <a:t>Риси </a:t>
            </a:r>
            <a:r>
              <a:rPr lang="uk-UA" sz="2400" b="1" i="1" dirty="0" smtClean="0">
                <a:solidFill>
                  <a:srgbClr val="0000CC"/>
                </a:solidFill>
                <a:latin typeface="Bookman Old Style" pitchFamily="18" charset="0"/>
              </a:rPr>
              <a:t>казки в  поезії «Крила» Івана Драча</a:t>
            </a:r>
            <a:endParaRPr lang="uk-UA" sz="2400" b="1" i="1" dirty="0">
              <a:solidFill>
                <a:srgbClr val="0000CC"/>
              </a:solidFill>
              <a:latin typeface="Bookman Old Style" pitchFamily="18" charset="0"/>
            </a:endParaRPr>
          </a:p>
          <a:p>
            <a:pPr lvl="0"/>
            <a:r>
              <a:rPr lang="uk-UA" sz="2000" b="1" i="1" dirty="0">
                <a:latin typeface="Bookman Old Style" pitchFamily="18" charset="0"/>
              </a:rPr>
              <a:t>— </a:t>
            </a:r>
            <a:r>
              <a:rPr lang="uk-UA" sz="2000" b="1" i="1" dirty="0" smtClean="0">
                <a:solidFill>
                  <a:srgbClr val="000000"/>
                </a:solidFill>
                <a:latin typeface="Bookman Old Style" pitchFamily="18" charset="0"/>
              </a:rPr>
              <a:t>Поєднання </a:t>
            </a:r>
            <a:r>
              <a:rPr lang="uk-UA" sz="2000" b="1" i="1" dirty="0">
                <a:solidFill>
                  <a:srgbClr val="000000"/>
                </a:solidFill>
                <a:latin typeface="Bookman Old Style" pitchFamily="18" charset="0"/>
              </a:rPr>
              <a:t>міфу і реальності.</a:t>
            </a:r>
          </a:p>
          <a:p>
            <a:pPr lvl="0"/>
            <a:r>
              <a:rPr lang="uk-UA" sz="2000" b="1" i="1" dirty="0">
                <a:latin typeface="Bookman Old Style" pitchFamily="18" charset="0"/>
              </a:rPr>
              <a:t>— </a:t>
            </a:r>
            <a:r>
              <a:rPr lang="uk-UA" sz="2000" b="1" i="1" dirty="0" smtClean="0">
                <a:solidFill>
                  <a:srgbClr val="000000"/>
                </a:solidFill>
                <a:latin typeface="Bookman Old Style" pitchFamily="18" charset="0"/>
              </a:rPr>
              <a:t>Утвердження </a:t>
            </a:r>
            <a:r>
              <a:rPr lang="uk-UA" sz="2000" b="1" i="1" dirty="0">
                <a:solidFill>
                  <a:srgbClr val="000000"/>
                </a:solidFill>
                <a:latin typeface="Bookman Old Style" pitchFamily="18" charset="0"/>
              </a:rPr>
              <a:t>думки, що люди не завжди готові до усвідомлення високих </a:t>
            </a:r>
            <a:r>
              <a:rPr lang="uk-UA" sz="2000" b="1" i="1" dirty="0" smtClean="0">
                <a:solidFill>
                  <a:srgbClr val="000000"/>
                </a:solidFill>
                <a:latin typeface="Bookman Old Style" pitchFamily="18" charset="0"/>
              </a:rPr>
              <a:t>Божественних </a:t>
            </a:r>
            <a:r>
              <a:rPr lang="uk-UA" sz="2000" b="1" i="1" dirty="0">
                <a:solidFill>
                  <a:srgbClr val="000000"/>
                </a:solidFill>
                <a:latin typeface="Bookman Old Style" pitchFamily="18" charset="0"/>
              </a:rPr>
              <a:t>істин, сприймають дар Божий як  зайвий тягар.</a:t>
            </a:r>
          </a:p>
          <a:p>
            <a:pPr lvl="0"/>
            <a:r>
              <a:rPr lang="uk-UA" sz="2000" b="1" i="1" dirty="0">
                <a:latin typeface="Bookman Old Style" pitchFamily="18" charset="0"/>
              </a:rPr>
              <a:t>— </a:t>
            </a:r>
            <a:r>
              <a:rPr lang="uk-UA" sz="2000" b="1" i="1" dirty="0" smtClean="0">
                <a:solidFill>
                  <a:srgbClr val="000000"/>
                </a:solidFill>
                <a:latin typeface="Bookman Old Style" pitchFamily="18" charset="0"/>
              </a:rPr>
              <a:t>Використання </a:t>
            </a:r>
            <a:r>
              <a:rPr lang="uk-UA" sz="2000" b="1" i="1" dirty="0">
                <a:solidFill>
                  <a:srgbClr val="000000"/>
                </a:solidFill>
                <a:latin typeface="Bookman Old Style" pitchFamily="18" charset="0"/>
              </a:rPr>
              <a:t>дару Божого (ангела, крил </a:t>
            </a:r>
            <a:r>
              <a:rPr lang="uk-UA" sz="2000" b="1" i="1" dirty="0" smtClean="0">
                <a:solidFill>
                  <a:srgbClr val="000000"/>
                </a:solidFill>
                <a:latin typeface="Bookman Old Style" pitchFamily="18" charset="0"/>
              </a:rPr>
              <a:t>) в </a:t>
            </a:r>
            <a:r>
              <a:rPr lang="uk-UA" sz="2000" b="1" i="1" dirty="0">
                <a:solidFill>
                  <a:srgbClr val="000000"/>
                </a:solidFill>
                <a:latin typeface="Bookman Old Style" pitchFamily="18" charset="0"/>
              </a:rPr>
              <a:t>корисливих інтересах.</a:t>
            </a:r>
          </a:p>
          <a:p>
            <a:pPr lvl="0"/>
            <a:r>
              <a:rPr lang="uk-UA" sz="2000" b="1" i="1" dirty="0">
                <a:latin typeface="Bookman Old Style" pitchFamily="18" charset="0"/>
              </a:rPr>
              <a:t>— </a:t>
            </a:r>
            <a:r>
              <a:rPr lang="uk-UA" sz="2000" b="1" i="1" dirty="0" smtClean="0">
                <a:solidFill>
                  <a:srgbClr val="000000"/>
                </a:solidFill>
                <a:latin typeface="Bookman Old Style" pitchFamily="18" charset="0"/>
              </a:rPr>
              <a:t>Використання </a:t>
            </a:r>
            <a:r>
              <a:rPr lang="uk-UA" sz="2000" b="1" i="1" dirty="0">
                <a:solidFill>
                  <a:srgbClr val="000000"/>
                </a:solidFill>
                <a:latin typeface="Bookman Old Style" pitchFamily="18" charset="0"/>
              </a:rPr>
              <a:t>засобів сатири.</a:t>
            </a:r>
          </a:p>
          <a:p>
            <a:pPr lvl="0"/>
            <a:r>
              <a:rPr lang="uk-UA" sz="2000" b="1" i="1" dirty="0">
                <a:latin typeface="Bookman Old Style" pitchFamily="18" charset="0"/>
              </a:rPr>
              <a:t>— </a:t>
            </a:r>
            <a:r>
              <a:rPr lang="uk-UA" sz="2000" b="1" i="1" dirty="0" smtClean="0">
                <a:solidFill>
                  <a:srgbClr val="000000"/>
                </a:solidFill>
                <a:latin typeface="Bookman Old Style" pitchFamily="18" charset="0"/>
              </a:rPr>
              <a:t>Гірка </a:t>
            </a:r>
            <a:r>
              <a:rPr lang="uk-UA" sz="2000" b="1" i="1" dirty="0">
                <a:solidFill>
                  <a:srgbClr val="000000"/>
                </a:solidFill>
                <a:latin typeface="Bookman Old Style" pitchFamily="18" charset="0"/>
              </a:rPr>
              <a:t>іронія, біль, переживання за майбутнє людства.</a:t>
            </a:r>
          </a:p>
        </p:txBody>
      </p:sp>
      <p:pic>
        <p:nvPicPr>
          <p:cNvPr id="2050" name="Picture 2" descr="C:\Users\Дом\Downloads\загружено.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544" l="0" r="100000"/>
                    </a14:imgEffect>
                  </a14:imgLayer>
                </a14:imgProps>
              </a:ext>
              <a:ext uri="{28A0092B-C50C-407E-A947-70E740481C1C}">
                <a14:useLocalDpi xmlns:a14="http://schemas.microsoft.com/office/drawing/2010/main" val="0"/>
              </a:ext>
            </a:extLst>
          </a:blip>
          <a:srcRect/>
          <a:stretch>
            <a:fillRect/>
          </a:stretch>
        </p:blipFill>
        <p:spPr bwMode="auto">
          <a:xfrm>
            <a:off x="6376870" y="85202"/>
            <a:ext cx="3123812" cy="26373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Дом\Downloads\загружено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2706" y="419130"/>
            <a:ext cx="1529967" cy="25266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8" name="Picture 2" descr="ÐÐ°ÑÑÐ¸Ð½ÐºÐ¸ Ð¿Ð¾ Ð·Ð°Ð¿ÑÐ¾ÑÑ ÐÐ²Ð°Ð½ ÐÑÐ°Ñ"/>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024" b="99043" l="17044" r="93967">
                        <a14:foregroundMark x1="54299" y1="53828" x2="53695" y2="55742"/>
                        <a14:foregroundMark x1="45249" y1="81340" x2="45249" y2="81340"/>
                        <a14:foregroundMark x1="43741" y1="80861" x2="43439" y2="85885"/>
                        <a14:foregroundMark x1="43741" y1="91866" x2="43741" y2="95215"/>
                        <a14:foregroundMark x1="43741" y1="96651" x2="43741" y2="97847"/>
                        <a14:foregroundMark x1="43741" y1="97847" x2="47210" y2="93301"/>
                        <a14:foregroundMark x1="53394" y1="42344" x2="57466" y2="43541"/>
                        <a14:foregroundMark x1="57466" y1="43541" x2="56863" y2="45455"/>
                        <a14:foregroundMark x1="55958" y1="15311" x2="55958" y2="17703"/>
                        <a14:foregroundMark x1="52790" y1="11722" x2="51282" y2="10766"/>
                        <a14:foregroundMark x1="31976" y1="10287" x2="31976" y2="10287"/>
                        <a14:foregroundMark x1="35897" y1="9330" x2="38763" y2="7416"/>
                        <a14:foregroundMark x1="28808" y1="16746" x2="27300" y2="19617"/>
                        <a14:foregroundMark x1="26697" y1="22249" x2="26697" y2="27512"/>
                        <a14:foregroundMark x1="26697" y1="31579" x2="27300" y2="38038"/>
                        <a14:foregroundMark x1="26697" y1="40431" x2="25943" y2="45455"/>
                        <a14:foregroundMark x1="25943" y1="45455" x2="26998" y2="48325"/>
                        <a14:foregroundMark x1="26998" y1="48804" x2="26998" y2="48804"/>
                        <a14:foregroundMark x1="28808" y1="49761" x2="32278" y2="51435"/>
                        <a14:foregroundMark x1="32278" y1="51435" x2="32278" y2="51435"/>
                        <a14:foregroundMark x1="23831" y1="48325" x2="23831" y2="44976"/>
                        <a14:foregroundMark x1="22926" y1="39474" x2="22926" y2="35885"/>
                        <a14:foregroundMark x1="22926" y1="31579" x2="23228" y2="30144"/>
                        <a14:foregroundMark x1="24133" y1="27512" x2="25943" y2="22727"/>
                        <a14:foregroundMark x1="26546" y1="19139" x2="27602" y2="14354"/>
                        <a14:foregroundMark x1="27903" y1="13397" x2="30015" y2="11244"/>
                        <a14:foregroundMark x1="30920" y1="10766" x2="36199" y2="7416"/>
                        <a14:foregroundMark x1="36953" y1="6938" x2="37858" y2="6938"/>
                        <a14:foregroundMark x1="28808" y1="50239" x2="28808" y2="51435"/>
                        <a14:foregroundMark x1="26697" y1="51435" x2="28507" y2="51435"/>
                        <a14:foregroundMark x1="31373" y1="56699" x2="31373" y2="56699"/>
                        <a14:foregroundMark x1="50226" y1="70096" x2="50226" y2="70096"/>
                        <a14:foregroundMark x1="42534" y1="7416" x2="42836" y2="5981"/>
                        <a14:foregroundMark x1="40875" y1="5981" x2="39668" y2="6459"/>
                        <a14:foregroundMark x1="46305" y1="6938" x2="47813" y2="6938"/>
                        <a14:foregroundMark x1="49020" y1="9330" x2="49020" y2="9330"/>
                        <a14:foregroundMark x1="52941" y1="11962" x2="52790" y2="11005"/>
                        <a14:foregroundMark x1="50980" y1="9091" x2="50980" y2="9091"/>
                        <a14:foregroundMark x1="50830" y1="8373" x2="48869" y2="7895"/>
                        <a14:foregroundMark x1="48869" y1="7656" x2="48265" y2="6459"/>
                        <a14:foregroundMark x1="48265" y1="6459" x2="46456" y2="5742"/>
                        <a14:foregroundMark x1="44193" y1="6220" x2="45098" y2="5742"/>
                        <a14:foregroundMark x1="45400" y1="5742" x2="45400" y2="5742"/>
                      </a14:backgroundRemoval>
                    </a14:imgEffect>
                  </a14:imgLayer>
                </a14:imgProps>
              </a:ext>
            </a:extLst>
          </a:blip>
          <a:srcRect l="18244" r="27024"/>
          <a:stretch>
            <a:fillRect/>
          </a:stretch>
        </p:blipFill>
        <p:spPr bwMode="auto">
          <a:xfrm flipH="1">
            <a:off x="1" y="3753134"/>
            <a:ext cx="2738792" cy="3104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116809"/>
      </p:ext>
    </p:extLst>
  </p:cSld>
  <p:clrMapOvr>
    <a:masterClrMapping/>
  </p:clrMapOvr>
  <p:transition advTm="4578"/>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Picture 2" descr="Скачать бесплатно зимний шаблон для презентаций"/>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9" name="Picture 2" descr="ÐÐ°ÑÑÐ¸Ð½ÐºÐ¸ Ð¿Ð¾ Ð·Ð°Ð¿ÑÐ¾ÑÑ ÐÐ²Ð°Ð½ ÐÑÐ°Ñ"/>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024" b="99043" l="17044" r="93967">
                        <a14:foregroundMark x1="54299" y1="53828" x2="53695" y2="55742"/>
                        <a14:foregroundMark x1="45249" y1="81340" x2="45249" y2="81340"/>
                        <a14:foregroundMark x1="43741" y1="80861" x2="43439" y2="85885"/>
                        <a14:foregroundMark x1="43741" y1="91866" x2="43741" y2="95215"/>
                        <a14:foregroundMark x1="43741" y1="96651" x2="43741" y2="97847"/>
                        <a14:foregroundMark x1="43741" y1="97847" x2="47210" y2="93301"/>
                        <a14:foregroundMark x1="53394" y1="42344" x2="57466" y2="43541"/>
                        <a14:foregroundMark x1="57466" y1="43541" x2="56863" y2="45455"/>
                        <a14:foregroundMark x1="55958" y1="15311" x2="55958" y2="17703"/>
                        <a14:foregroundMark x1="52790" y1="11722" x2="51282" y2="10766"/>
                        <a14:foregroundMark x1="31976" y1="10287" x2="31976" y2="10287"/>
                        <a14:foregroundMark x1="35897" y1="9330" x2="38763" y2="7416"/>
                        <a14:foregroundMark x1="28808" y1="16746" x2="27300" y2="19617"/>
                        <a14:foregroundMark x1="26697" y1="22249" x2="26697" y2="27512"/>
                        <a14:foregroundMark x1="26697" y1="31579" x2="27300" y2="38038"/>
                        <a14:foregroundMark x1="26697" y1="40431" x2="25943" y2="45455"/>
                        <a14:foregroundMark x1="25943" y1="45455" x2="26998" y2="48325"/>
                        <a14:foregroundMark x1="26998" y1="48804" x2="26998" y2="48804"/>
                        <a14:foregroundMark x1="28808" y1="49761" x2="32278" y2="51435"/>
                        <a14:foregroundMark x1="32278" y1="51435" x2="32278" y2="51435"/>
                        <a14:foregroundMark x1="23831" y1="48325" x2="23831" y2="44976"/>
                        <a14:foregroundMark x1="22926" y1="39474" x2="22926" y2="35885"/>
                        <a14:foregroundMark x1="22926" y1="31579" x2="23228" y2="30144"/>
                        <a14:foregroundMark x1="24133" y1="27512" x2="25943" y2="22727"/>
                        <a14:foregroundMark x1="26546" y1="19139" x2="27602" y2="14354"/>
                        <a14:foregroundMark x1="27903" y1="13397" x2="30015" y2="11244"/>
                        <a14:foregroundMark x1="30920" y1="10766" x2="36199" y2="7416"/>
                        <a14:foregroundMark x1="36953" y1="6938" x2="37858" y2="6938"/>
                        <a14:foregroundMark x1="28808" y1="50239" x2="28808" y2="51435"/>
                        <a14:foregroundMark x1="26697" y1="51435" x2="28507" y2="51435"/>
                        <a14:foregroundMark x1="31373" y1="56699" x2="31373" y2="56699"/>
                        <a14:foregroundMark x1="50226" y1="70096" x2="50226" y2="70096"/>
                        <a14:foregroundMark x1="42534" y1="7416" x2="42836" y2="5981"/>
                        <a14:foregroundMark x1="40875" y1="5981" x2="39668" y2="6459"/>
                        <a14:foregroundMark x1="46305" y1="6938" x2="47813" y2="6938"/>
                        <a14:foregroundMark x1="49020" y1="9330" x2="49020" y2="9330"/>
                        <a14:foregroundMark x1="52941" y1="11962" x2="52790" y2="11005"/>
                        <a14:foregroundMark x1="50980" y1="9091" x2="50980" y2="9091"/>
                        <a14:foregroundMark x1="50830" y1="8373" x2="48869" y2="7895"/>
                        <a14:foregroundMark x1="48869" y1="7656" x2="48265" y2="6459"/>
                        <a14:foregroundMark x1="48265" y1="6459" x2="46456" y2="5742"/>
                        <a14:foregroundMark x1="44193" y1="6220" x2="45098" y2="5742"/>
                        <a14:foregroundMark x1="45400" y1="5742" x2="45400" y2="5742"/>
                      </a14:backgroundRemoval>
                    </a14:imgEffect>
                  </a14:imgLayer>
                </a14:imgProps>
              </a:ext>
            </a:extLst>
          </a:blip>
          <a:srcRect l="18244" r="27024"/>
          <a:stretch>
            <a:fillRect/>
          </a:stretch>
        </p:blipFill>
        <p:spPr bwMode="auto">
          <a:xfrm flipH="1">
            <a:off x="1" y="3753134"/>
            <a:ext cx="2738792" cy="3104866"/>
          </a:xfrm>
          <a:prstGeom prst="rect">
            <a:avLst/>
          </a:prstGeom>
          <a:ln>
            <a:noFill/>
          </a:ln>
          <a:effectLst>
            <a:outerShdw blurRad="292100" dist="139700" dir="2700000" algn="tl" rotWithShape="0">
              <a:srgbClr val="333333">
                <a:alpha val="65000"/>
              </a:srgbClr>
            </a:outerShdw>
          </a:effectLst>
        </p:spPr>
      </p:pic>
      <p:pic>
        <p:nvPicPr>
          <p:cNvPr id="13" name="Picture 4" descr="Похожее изображение"/>
          <p:cNvPicPr>
            <a:picLocks noChangeAspect="1" noChangeArrowheads="1"/>
          </p:cNvPicPr>
          <p:nvPr/>
        </p:nvPicPr>
        <p:blipFill>
          <a:blip r:embed="rId5" cstate="print"/>
          <a:srcRect/>
          <a:stretch>
            <a:fillRect/>
          </a:stretch>
        </p:blipFill>
        <p:spPr bwMode="auto">
          <a:xfrm>
            <a:off x="7372065" y="-365126"/>
            <a:ext cx="2939955" cy="2534679"/>
          </a:xfrm>
          <a:prstGeom prst="rect">
            <a:avLst/>
          </a:prstGeom>
          <a:noFill/>
        </p:spPr>
      </p:pic>
      <p:pic>
        <p:nvPicPr>
          <p:cNvPr id="14" name="Picture 4" descr="Похожее изображение"/>
          <p:cNvPicPr>
            <a:picLocks noChangeAspect="1" noChangeArrowheads="1"/>
          </p:cNvPicPr>
          <p:nvPr/>
        </p:nvPicPr>
        <p:blipFill>
          <a:blip r:embed="rId5" cstate="print"/>
          <a:srcRect/>
          <a:stretch>
            <a:fillRect/>
          </a:stretch>
        </p:blipFill>
        <p:spPr bwMode="auto">
          <a:xfrm flipH="1">
            <a:off x="7372064" y="1314571"/>
            <a:ext cx="4569726" cy="2602336"/>
          </a:xfrm>
          <a:prstGeom prst="rect">
            <a:avLst/>
          </a:prstGeom>
          <a:noFill/>
        </p:spPr>
      </p:pic>
      <p:pic>
        <p:nvPicPr>
          <p:cNvPr id="15" name="Picture 4" descr="Похожее изображение"/>
          <p:cNvPicPr>
            <a:picLocks noChangeAspect="1" noChangeArrowheads="1"/>
          </p:cNvPicPr>
          <p:nvPr/>
        </p:nvPicPr>
        <p:blipFill>
          <a:blip r:embed="rId5" cstate="print"/>
          <a:srcRect/>
          <a:stretch>
            <a:fillRect/>
          </a:stretch>
        </p:blipFill>
        <p:spPr bwMode="auto">
          <a:xfrm flipH="1">
            <a:off x="9335069" y="1150798"/>
            <a:ext cx="3084391" cy="2602336"/>
          </a:xfrm>
          <a:prstGeom prst="rect">
            <a:avLst/>
          </a:prstGeom>
          <a:noFill/>
        </p:spPr>
      </p:pic>
      <p:sp>
        <p:nvSpPr>
          <p:cNvPr id="2" name="Прямоугольник 1"/>
          <p:cNvSpPr/>
          <p:nvPr/>
        </p:nvSpPr>
        <p:spPr>
          <a:xfrm>
            <a:off x="1678930" y="1016436"/>
            <a:ext cx="5887463" cy="707886"/>
          </a:xfrm>
          <a:prstGeom prst="rect">
            <a:avLst/>
          </a:prstGeom>
        </p:spPr>
        <p:txBody>
          <a:bodyPr wrap="square">
            <a:spAutoFit/>
          </a:bodyPr>
          <a:lstStyle/>
          <a:p>
            <a:r>
              <a:rPr lang="uk-UA" sz="2000" b="1" i="1" dirty="0" smtClean="0">
                <a:solidFill>
                  <a:srgbClr val="0000CC"/>
                </a:solidFill>
                <a:latin typeface="Bookman Old Style" pitchFamily="18" charset="0"/>
              </a:rPr>
              <a:t>1) </a:t>
            </a:r>
            <a:r>
              <a:rPr lang="uk-UA" sz="2000" b="1" i="1" dirty="0">
                <a:latin typeface="Bookman Old Style" pitchFamily="18" charset="0"/>
              </a:rPr>
              <a:t>Через ліс </a:t>
            </a:r>
            <a:r>
              <a:rPr lang="uk-UA" sz="2000" b="1" i="1" dirty="0" smtClean="0">
                <a:latin typeface="Bookman Old Style" pitchFamily="18" charset="0"/>
              </a:rPr>
              <a:t>- переліс,</a:t>
            </a:r>
            <a:r>
              <a:rPr lang="ru-RU" sz="2000" b="1" i="1" dirty="0" smtClean="0">
                <a:latin typeface="Bookman Old Style" pitchFamily="18" charset="0"/>
              </a:rPr>
              <a:t> </a:t>
            </a:r>
            <a:r>
              <a:rPr lang="uk-UA" sz="2000" b="1" i="1" dirty="0" smtClean="0">
                <a:latin typeface="Bookman Old Style" pitchFamily="18" charset="0"/>
              </a:rPr>
              <a:t>через море навкіс</a:t>
            </a:r>
            <a:endParaRPr lang="ru-RU" sz="2000" b="1" i="1" dirty="0" smtClean="0">
              <a:latin typeface="Bookman Old Style" pitchFamily="18" charset="0"/>
            </a:endParaRPr>
          </a:p>
          <a:p>
            <a:pPr algn="ctr"/>
            <a:r>
              <a:rPr lang="uk-UA" sz="2000" b="1" i="1" dirty="0" smtClean="0">
                <a:latin typeface="Bookman Old Style" pitchFamily="18" charset="0"/>
              </a:rPr>
              <a:t>     Новий рік для людей подарунки ніс...</a:t>
            </a:r>
            <a:r>
              <a:rPr lang="ru-RU" sz="2000" b="1" i="1" dirty="0" smtClean="0">
                <a:latin typeface="Bookman Old Style" pitchFamily="18" charset="0"/>
              </a:rPr>
              <a:t>             </a:t>
            </a:r>
            <a:endParaRPr lang="uk-UA" sz="2000" b="1" i="1" dirty="0">
              <a:latin typeface="Bookman Old Style" pitchFamily="18" charset="0"/>
            </a:endParaRPr>
          </a:p>
        </p:txBody>
      </p:sp>
      <p:sp>
        <p:nvSpPr>
          <p:cNvPr id="3" name="Прямоугольник 2"/>
          <p:cNvSpPr/>
          <p:nvPr/>
        </p:nvSpPr>
        <p:spPr>
          <a:xfrm>
            <a:off x="2646489" y="5569427"/>
            <a:ext cx="6869494" cy="1015663"/>
          </a:xfrm>
          <a:prstGeom prst="rect">
            <a:avLst/>
          </a:prstGeom>
        </p:spPr>
        <p:txBody>
          <a:bodyPr wrap="square">
            <a:spAutoFit/>
          </a:bodyPr>
          <a:lstStyle/>
          <a:p>
            <a:r>
              <a:rPr lang="uk-UA" sz="2000" b="1" i="1" dirty="0">
                <a:solidFill>
                  <a:srgbClr val="0000CC"/>
                </a:solidFill>
                <a:latin typeface="Bookman Old Style" pitchFamily="18" charset="0"/>
              </a:rPr>
              <a:t>… </a:t>
            </a:r>
            <a:r>
              <a:rPr lang="uk-UA" sz="2000" b="1" i="1" dirty="0" err="1">
                <a:solidFill>
                  <a:srgbClr val="0000CC"/>
                </a:solidFill>
                <a:latin typeface="Bookman Old Style" pitchFamily="18" charset="0"/>
              </a:rPr>
              <a:t>Заряхтіли</a:t>
            </a:r>
            <a:r>
              <a:rPr lang="uk-UA" sz="2000" b="1" i="1" dirty="0">
                <a:solidFill>
                  <a:srgbClr val="0000CC"/>
                </a:solidFill>
                <a:latin typeface="Bookman Old Style" pitchFamily="18" charset="0"/>
              </a:rPr>
              <a:t> радо, на сонці закипіли сині крила, голодні небом, випростались туго, ковтали з неба синє мерехтіння</a:t>
            </a:r>
            <a:r>
              <a:rPr lang="uk-UA" sz="2000" b="1" i="1" dirty="0" smtClean="0">
                <a:solidFill>
                  <a:srgbClr val="0000CC"/>
                </a:solidFill>
                <a:latin typeface="Bookman Old Style" pitchFamily="18" charset="0"/>
              </a:rPr>
              <a:t>…</a:t>
            </a:r>
            <a:endParaRPr lang="uk-UA" sz="2000" b="1" i="1" dirty="0">
              <a:solidFill>
                <a:srgbClr val="0000CC"/>
              </a:solidFill>
              <a:latin typeface="Bookman Old Style" pitchFamily="18" charset="0"/>
            </a:endParaRPr>
          </a:p>
        </p:txBody>
      </p:sp>
      <p:pic>
        <p:nvPicPr>
          <p:cNvPr id="17" name="Picture 2" descr="C:\Users\Дом\Downloads\images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524" b="100000" l="333" r="90000"/>
                    </a14:imgEffect>
                  </a14:imgLayer>
                </a14:imgProps>
              </a:ext>
              <a:ext uri="{28A0092B-C50C-407E-A947-70E740481C1C}">
                <a14:useLocalDpi xmlns:a14="http://schemas.microsoft.com/office/drawing/2010/main" val="0"/>
              </a:ext>
            </a:extLst>
          </a:blip>
          <a:srcRect/>
          <a:stretch>
            <a:fillRect/>
          </a:stretch>
        </p:blipFill>
        <p:spPr bwMode="auto">
          <a:xfrm>
            <a:off x="7618455" y="-476243"/>
            <a:ext cx="5175791" cy="289844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51431" y="144788"/>
            <a:ext cx="5771400"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Знайдемо  в </a:t>
            </a:r>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 поезії  </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докази, </a:t>
            </a:r>
            <a:endPar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endParaRPr>
          </a:p>
          <a:p>
            <a:pPr algn="ctr"/>
            <a:r>
              <a:rPr lang="uk-UA" sz="2400" b="1" i="1"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щ</a:t>
            </a:r>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о  це  казка</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a:t>
            </a:r>
          </a:p>
        </p:txBody>
      </p:sp>
      <p:sp>
        <p:nvSpPr>
          <p:cNvPr id="5" name="Прямоугольник 4"/>
          <p:cNvSpPr/>
          <p:nvPr/>
        </p:nvSpPr>
        <p:spPr>
          <a:xfrm>
            <a:off x="1863704" y="2476834"/>
            <a:ext cx="6096000" cy="1015663"/>
          </a:xfrm>
          <a:prstGeom prst="rect">
            <a:avLst/>
          </a:prstGeom>
        </p:spPr>
        <p:txBody>
          <a:bodyPr>
            <a:spAutoFit/>
          </a:bodyPr>
          <a:lstStyle/>
          <a:p>
            <a:r>
              <a:rPr lang="uk-UA" sz="2000" b="1" i="1" dirty="0" smtClean="0">
                <a:latin typeface="Bookman Old Style" pitchFamily="18" charset="0"/>
              </a:rPr>
              <a:t>Особа </a:t>
            </a:r>
            <a:r>
              <a:rPr lang="uk-UA" sz="2000" b="1" i="1" dirty="0">
                <a:latin typeface="Bookman Old Style" pitchFamily="18" charset="0"/>
              </a:rPr>
              <a:t>«кому» і дружина – це люди, які прагнуть в житті лише матеріального, земного, аби «на животі і в животі було</a:t>
            </a:r>
            <a:r>
              <a:rPr lang="uk-UA" sz="2000" b="1" i="1" dirty="0" smtClean="0">
                <a:latin typeface="Bookman Old Style" pitchFamily="18" charset="0"/>
              </a:rPr>
              <a:t>».</a:t>
            </a:r>
            <a:endParaRPr lang="uk-UA" sz="2000" b="1" i="1" dirty="0">
              <a:latin typeface="Bookman Old Style" pitchFamily="18" charset="0"/>
            </a:endParaRPr>
          </a:p>
        </p:txBody>
      </p:sp>
      <p:sp>
        <p:nvSpPr>
          <p:cNvPr id="6" name="Прямоугольник 5"/>
          <p:cNvSpPr/>
          <p:nvPr/>
        </p:nvSpPr>
        <p:spPr>
          <a:xfrm>
            <a:off x="2633914" y="3471906"/>
            <a:ext cx="6096000" cy="984885"/>
          </a:xfrm>
          <a:prstGeom prst="rect">
            <a:avLst/>
          </a:prstGeom>
        </p:spPr>
        <p:txBody>
          <a:bodyPr>
            <a:spAutoFit/>
          </a:bodyPr>
          <a:lstStyle/>
          <a:p>
            <a:r>
              <a:rPr lang="uk-UA" b="1" i="1" dirty="0">
                <a:solidFill>
                  <a:srgbClr val="0000CC"/>
                </a:solidFill>
                <a:latin typeface="Bookman Old Style" pitchFamily="18" charset="0"/>
              </a:rPr>
              <a:t> </a:t>
            </a:r>
            <a:r>
              <a:rPr lang="uk-UA" sz="2000" b="1" i="1" dirty="0">
                <a:solidFill>
                  <a:srgbClr val="0000CC"/>
                </a:solidFill>
                <a:latin typeface="Bookman Old Style" pitchFamily="18" charset="0"/>
              </a:rPr>
              <a:t>2</a:t>
            </a:r>
            <a:r>
              <a:rPr lang="uk-UA" sz="2000" b="1" i="1" dirty="0" smtClean="0">
                <a:solidFill>
                  <a:srgbClr val="0000CC"/>
                </a:solidFill>
                <a:latin typeface="Bookman Old Style" pitchFamily="18" charset="0"/>
              </a:rPr>
              <a:t>) </a:t>
            </a:r>
            <a:r>
              <a:rPr lang="uk-UA" sz="2000" b="1" i="1" dirty="0">
                <a:latin typeface="Bookman Old Style" pitchFamily="18" charset="0"/>
              </a:rPr>
              <a:t>повтори, що дядько Кирило отримав крила (тричі</a:t>
            </a:r>
            <a:r>
              <a:rPr lang="uk-UA" sz="2000" b="1" i="1" dirty="0" smtClean="0">
                <a:latin typeface="Bookman Old Style" pitchFamily="18" charset="0"/>
              </a:rPr>
              <a:t>).</a:t>
            </a:r>
            <a:endParaRPr lang="uk-UA" sz="2000" b="1" i="1" dirty="0">
              <a:latin typeface="Bookman Old Style" pitchFamily="18" charset="0"/>
            </a:endParaRPr>
          </a:p>
          <a:p>
            <a:r>
              <a:rPr lang="uk-UA" b="1" i="1" dirty="0">
                <a:latin typeface="Bookman Old Style" pitchFamily="18" charset="0"/>
              </a:rPr>
              <a:t> </a:t>
            </a:r>
            <a:endParaRPr lang="uk-UA" dirty="0"/>
          </a:p>
        </p:txBody>
      </p:sp>
      <p:sp>
        <p:nvSpPr>
          <p:cNvPr id="8" name="Прямоугольник 7"/>
          <p:cNvSpPr/>
          <p:nvPr/>
        </p:nvSpPr>
        <p:spPr>
          <a:xfrm>
            <a:off x="2973213" y="4188404"/>
            <a:ext cx="6096000" cy="707886"/>
          </a:xfrm>
          <a:prstGeom prst="rect">
            <a:avLst/>
          </a:prstGeom>
        </p:spPr>
        <p:txBody>
          <a:bodyPr>
            <a:spAutoFit/>
          </a:bodyPr>
          <a:lstStyle/>
          <a:p>
            <a:r>
              <a:rPr lang="uk-UA" sz="2000" b="1" i="1" dirty="0">
                <a:solidFill>
                  <a:srgbClr val="0000CC"/>
                </a:solidFill>
                <a:latin typeface="Bookman Old Style" pitchFamily="18" charset="0"/>
              </a:rPr>
              <a:t>3</a:t>
            </a:r>
            <a:r>
              <a:rPr lang="uk-UA" sz="2000" b="1" i="1" dirty="0" smtClean="0">
                <a:solidFill>
                  <a:srgbClr val="0000CC"/>
                </a:solidFill>
                <a:latin typeface="Bookman Old Style" pitchFamily="18" charset="0"/>
              </a:rPr>
              <a:t>) </a:t>
            </a:r>
            <a:r>
              <a:rPr lang="uk-UA" sz="2000" b="1" i="1" dirty="0">
                <a:latin typeface="Bookman Old Style" pitchFamily="18" charset="0"/>
              </a:rPr>
              <a:t>Чому Кирилові такий подарунок Новий рік приніс</a:t>
            </a:r>
            <a:r>
              <a:rPr lang="uk-UA" sz="2000" b="1" i="1" dirty="0" smtClean="0">
                <a:latin typeface="Bookman Old Style" pitchFamily="18" charset="0"/>
              </a:rPr>
              <a:t>?</a:t>
            </a:r>
            <a:endParaRPr lang="uk-UA" sz="2000" b="1" i="1" dirty="0">
              <a:latin typeface="Bookman Old Style" pitchFamily="18" charset="0"/>
            </a:endParaRPr>
          </a:p>
        </p:txBody>
      </p:sp>
      <p:sp>
        <p:nvSpPr>
          <p:cNvPr id="10" name="Прямоугольник 9"/>
          <p:cNvSpPr/>
          <p:nvPr/>
        </p:nvSpPr>
        <p:spPr>
          <a:xfrm>
            <a:off x="3025476" y="4971795"/>
            <a:ext cx="5123518" cy="400110"/>
          </a:xfrm>
          <a:prstGeom prst="rect">
            <a:avLst/>
          </a:prstGeom>
        </p:spPr>
        <p:txBody>
          <a:bodyPr wrap="none">
            <a:spAutoFit/>
          </a:bodyPr>
          <a:lstStyle/>
          <a:p>
            <a:r>
              <a:rPr lang="uk-UA" sz="2000" b="1" i="1" dirty="0">
                <a:solidFill>
                  <a:srgbClr val="0000CC"/>
                </a:solidFill>
                <a:latin typeface="Bookman Old Style" pitchFamily="18" charset="0"/>
              </a:rPr>
              <a:t>4</a:t>
            </a:r>
            <a:r>
              <a:rPr lang="uk-UA" sz="2000" b="1" i="1" dirty="0" smtClean="0">
                <a:solidFill>
                  <a:srgbClr val="0000CC"/>
                </a:solidFill>
                <a:latin typeface="Bookman Old Style" pitchFamily="18" charset="0"/>
              </a:rPr>
              <a:t>) </a:t>
            </a:r>
            <a:r>
              <a:rPr lang="uk-UA" sz="2000" b="1" i="1" dirty="0">
                <a:latin typeface="Bookman Old Style" pitchFamily="18" charset="0"/>
              </a:rPr>
              <a:t>Опис крил. Які крила у Кирила?</a:t>
            </a:r>
            <a:endParaRPr lang="uk-UA" sz="2000" dirty="0"/>
          </a:p>
        </p:txBody>
      </p:sp>
      <p:pic>
        <p:nvPicPr>
          <p:cNvPr id="16" name="Picture 11" descr="Картинки по запросу кліпарт ліс ялинки"/>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343" b="92713" l="4908" r="65644">
                        <a14:foregroundMark x1="48057" y1="9312" x2="48057" y2="9312"/>
                        <a14:foregroundMark x1="46012" y1="10256" x2="46012" y2="10256"/>
                        <a14:foregroundMark x1="44172" y1="14710" x2="44172" y2="14710"/>
                        <a14:foregroundMark x1="41718" y1="20378" x2="43763" y2="20378"/>
                        <a14:foregroundMark x1="52556" y1="17004" x2="52965" y2="18219"/>
                        <a14:foregroundMark x1="53783" y1="19163" x2="53783" y2="22402"/>
                        <a14:foregroundMark x1="57464" y1="29690" x2="57464" y2="29690"/>
                        <a14:foregroundMark x1="58282" y1="32524" x2="57669" y2="33063"/>
                        <a14:foregroundMark x1="58691" y1="36437" x2="61145" y2="39946"/>
                        <a14:foregroundMark x1="43354" y1="28880" x2="40695" y2="28880"/>
                        <a14:foregroundMark x1="39059" y1="28880" x2="39059" y2="29555"/>
                        <a14:foregroundMark x1="36401" y1="34278" x2="37014" y2="36977"/>
                        <a14:foregroundMark x1="37014" y1="37652" x2="37014" y2="37652"/>
                        <a14:foregroundMark x1="26994" y1="57760" x2="26994" y2="57760"/>
                        <a14:foregroundMark x1="17996" y1="73279" x2="19836" y2="71525"/>
                        <a14:foregroundMark x1="20450" y1="69906" x2="20859" y2="68286"/>
                        <a14:foregroundMark x1="22086" y1="66397" x2="23926" y2="69366"/>
                        <a14:foregroundMark x1="23313" y1="84750" x2="25562" y2="86505"/>
                        <a14:foregroundMark x1="25971" y1="87179" x2="27812" y2="89744"/>
                        <a14:foregroundMark x1="14519" y1="80567" x2="16155" y2="78003"/>
                        <a14:foregroundMark x1="14928" y1="75978" x2="14928" y2="75978"/>
                        <a14:backgroundMark x1="19632" y1="91633" x2="19632" y2="91633"/>
                        <a14:backgroundMark x1="10225" y1="92308" x2="10225" y2="92308"/>
                        <a14:backgroundMark x1="12883" y1="87854" x2="13701" y2="87584"/>
                        <a14:backgroundMark x1="17178" y1="85560" x2="17178" y2="85560"/>
                        <a14:backgroundMark x1="18609" y1="91903" x2="17178" y2="92038"/>
                        <a14:backgroundMark x1="12065" y1="91633" x2="11247" y2="91633"/>
                        <a14:backgroundMark x1="7566" y1="90283" x2="7566" y2="90283"/>
                        <a14:backgroundMark x1="10429" y1="87584" x2="12270" y2="89339"/>
                        <a14:backgroundMark x1="19018" y1="87719" x2="22290" y2="89879"/>
                        <a14:backgroundMark x1="22699" y1="89879" x2="22699" y2="89879"/>
                        <a14:backgroundMark x1="23313" y1="90553" x2="17791" y2="91903"/>
                        <a14:backgroundMark x1="14724" y1="89744" x2="5726" y2="92308"/>
                        <a14:backgroundMark x1="19427" y1="88529" x2="19427" y2="88529"/>
                        <a14:backgroundMark x1="19223" y1="87584" x2="16564" y2="87854"/>
                        <a14:backgroundMark x1="13701" y1="86775" x2="12883" y2="87314"/>
                      </a14:backgroundRemoval>
                    </a14:imgEffect>
                  </a14:imgLayer>
                </a14:imgProps>
              </a:ext>
              <a:ext uri="{28A0092B-C50C-407E-A947-70E740481C1C}">
                <a14:useLocalDpi xmlns:a14="http://schemas.microsoft.com/office/drawing/2010/main" val="0"/>
              </a:ext>
            </a:extLst>
          </a:blip>
          <a:srcRect t="7722" r="36339" b="4501"/>
          <a:stretch>
            <a:fillRect/>
          </a:stretch>
        </p:blipFill>
        <p:spPr bwMode="auto">
          <a:xfrm>
            <a:off x="8328017" y="2074460"/>
            <a:ext cx="2676629" cy="428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Картинки по запросу кліпарт ліс ялинки"/>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343" b="92713" l="4908" r="65644">
                        <a14:foregroundMark x1="48057" y1="9312" x2="48057" y2="9312"/>
                        <a14:foregroundMark x1="46012" y1="10256" x2="46012" y2="10256"/>
                        <a14:foregroundMark x1="44172" y1="14710" x2="44172" y2="14710"/>
                        <a14:foregroundMark x1="41718" y1="20378" x2="43763" y2="20378"/>
                        <a14:foregroundMark x1="52556" y1="17004" x2="52965" y2="18219"/>
                        <a14:foregroundMark x1="53783" y1="19163" x2="53783" y2="22402"/>
                        <a14:foregroundMark x1="57464" y1="29690" x2="57464" y2="29690"/>
                        <a14:foregroundMark x1="58282" y1="32524" x2="57669" y2="33063"/>
                        <a14:foregroundMark x1="58691" y1="36437" x2="61145" y2="39946"/>
                        <a14:foregroundMark x1="43354" y1="28880" x2="40695" y2="28880"/>
                        <a14:foregroundMark x1="39059" y1="28880" x2="39059" y2="29555"/>
                        <a14:foregroundMark x1="36401" y1="34278" x2="37014" y2="36977"/>
                        <a14:foregroundMark x1="37014" y1="37652" x2="37014" y2="37652"/>
                        <a14:foregroundMark x1="26994" y1="57760" x2="26994" y2="57760"/>
                        <a14:foregroundMark x1="17996" y1="73279" x2="19836" y2="71525"/>
                        <a14:foregroundMark x1="20450" y1="69906" x2="20859" y2="68286"/>
                        <a14:foregroundMark x1="22086" y1="66397" x2="23926" y2="69366"/>
                        <a14:foregroundMark x1="23313" y1="84750" x2="25562" y2="86505"/>
                        <a14:foregroundMark x1="25971" y1="87179" x2="27812" y2="89744"/>
                        <a14:foregroundMark x1="14519" y1="80567" x2="16155" y2="78003"/>
                        <a14:foregroundMark x1="14928" y1="75978" x2="14928" y2="75978"/>
                        <a14:backgroundMark x1="19632" y1="91633" x2="19632" y2="91633"/>
                        <a14:backgroundMark x1="10225" y1="92308" x2="10225" y2="92308"/>
                        <a14:backgroundMark x1="12883" y1="87854" x2="13701" y2="87584"/>
                        <a14:backgroundMark x1="17178" y1="85560" x2="17178" y2="85560"/>
                        <a14:backgroundMark x1="18609" y1="91903" x2="17178" y2="92038"/>
                        <a14:backgroundMark x1="12065" y1="91633" x2="11247" y2="91633"/>
                        <a14:backgroundMark x1="7566" y1="90283" x2="7566" y2="90283"/>
                        <a14:backgroundMark x1="10429" y1="87584" x2="12270" y2="89339"/>
                        <a14:backgroundMark x1="19018" y1="87719" x2="22290" y2="89879"/>
                        <a14:backgroundMark x1="22699" y1="89879" x2="22699" y2="89879"/>
                        <a14:backgroundMark x1="23313" y1="90553" x2="17791" y2="91903"/>
                        <a14:backgroundMark x1="14724" y1="89744" x2="5726" y2="92308"/>
                        <a14:backgroundMark x1="19427" y1="88529" x2="19427" y2="88529"/>
                        <a14:backgroundMark x1="19223" y1="87584" x2="16564" y2="87854"/>
                        <a14:backgroundMark x1="13701" y1="86775" x2="12883" y2="87314"/>
                      </a14:backgroundRemoval>
                    </a14:imgEffect>
                  </a14:imgLayer>
                </a14:imgProps>
              </a:ext>
              <a:ext uri="{28A0092B-C50C-407E-A947-70E740481C1C}">
                <a14:useLocalDpi xmlns:a14="http://schemas.microsoft.com/office/drawing/2010/main" val="0"/>
              </a:ext>
            </a:extLst>
          </a:blip>
          <a:srcRect t="7722" r="36339" b="4501"/>
          <a:stretch>
            <a:fillRect/>
          </a:stretch>
        </p:blipFill>
        <p:spPr bwMode="auto">
          <a:xfrm>
            <a:off x="8879004" y="1801505"/>
            <a:ext cx="3312996" cy="530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p:cNvSpPr/>
          <p:nvPr/>
        </p:nvSpPr>
        <p:spPr>
          <a:xfrm>
            <a:off x="1812033" y="1699215"/>
            <a:ext cx="5887463" cy="707886"/>
          </a:xfrm>
          <a:prstGeom prst="rect">
            <a:avLst/>
          </a:prstGeom>
        </p:spPr>
        <p:txBody>
          <a:bodyPr wrap="square">
            <a:spAutoFit/>
          </a:bodyPr>
          <a:lstStyle/>
          <a:p>
            <a:pPr lvl="0"/>
            <a:r>
              <a:rPr lang="uk-UA" sz="2000" b="1" i="1" dirty="0" smtClean="0">
                <a:latin typeface="Bookman Old Style" pitchFamily="18" charset="0"/>
              </a:rPr>
              <a:t>У </a:t>
            </a:r>
            <a:r>
              <a:rPr lang="uk-UA" sz="2000" b="1" i="1" dirty="0">
                <a:latin typeface="Bookman Old Style" pitchFamily="18" charset="0"/>
              </a:rPr>
              <a:t>вірші присутнє лише одне чоловіче ім’я Кирило, а дружина чому без імені</a:t>
            </a:r>
            <a:r>
              <a:rPr lang="uk-UA" sz="2000" b="1" i="1" dirty="0" smtClean="0">
                <a:latin typeface="Bookman Old Style" pitchFamily="18" charset="0"/>
              </a:rPr>
              <a:t>?</a:t>
            </a:r>
            <a:endParaRPr lang="uk-UA" sz="2000" b="1" i="1" dirty="0">
              <a:latin typeface="Bookman Old Style" pitchFamily="18" charset="0"/>
            </a:endParaRPr>
          </a:p>
        </p:txBody>
      </p:sp>
    </p:spTree>
    <p:extLst>
      <p:ext uri="{BB962C8B-B14F-4D97-AF65-F5344CB8AC3E}">
        <p14:creationId xmlns:p14="http://schemas.microsoft.com/office/powerpoint/2010/main" val="2451811883"/>
      </p:ext>
    </p:extLst>
  </p:cSld>
  <p:clrMapOvr>
    <a:masterClrMapping/>
  </p:clrMapOvr>
  <p:transition advTm="45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10"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Скачать бесплатно зимний шаблон для презентаций"/>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Прямоугольник 4"/>
          <p:cNvSpPr/>
          <p:nvPr/>
        </p:nvSpPr>
        <p:spPr>
          <a:xfrm>
            <a:off x="2747748" y="220092"/>
            <a:ext cx="8552597" cy="923330"/>
          </a:xfrm>
          <a:prstGeom prst="rect">
            <a:avLst/>
          </a:prstGeom>
        </p:spPr>
        <p:txBody>
          <a:bodyPr wrap="square">
            <a:spAutoFit/>
          </a:bodyPr>
          <a:lstStyle/>
          <a:p>
            <a:pPr algn="ctr"/>
            <a:r>
              <a:rPr lang="uk-UA" b="1" i="1" dirty="0" smtClean="0">
                <a:latin typeface="Bookman Old Style" pitchFamily="18" charset="0"/>
              </a:rPr>
              <a:t>Балада «Крила» розповідає про те, як Новий рік обдарував людей різними подарунками. Їхній «асортимент» доволі незвичний: від солі «до бараболі» — до «фотонних ракет» і «пушка на рило». </a:t>
            </a:r>
            <a:endParaRPr lang="ru-RU" dirty="0"/>
          </a:p>
        </p:txBody>
      </p:sp>
      <p:pic>
        <p:nvPicPr>
          <p:cNvPr id="7" name="Picture 2" descr="Шапка полковника, ціна 1800 грн — Prom.ua (ID#147259952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47" b="90000" l="625" r="100000">
                        <a14:backgroundMark x1="84896" y1="52734" x2="84896" y2="52734"/>
                        <a14:backgroundMark x1="75521" y1="54609" x2="75208" y2="55234"/>
                        <a14:backgroundMark x1="71667" y1="59375" x2="71667" y2="59375"/>
                        <a14:backgroundMark x1="60417" y1="61641" x2="58229" y2="61641"/>
                        <a14:backgroundMark x1="82083" y1="52109" x2="82083" y2="52109"/>
                        <a14:backgroundMark x1="79896" y1="51953" x2="79896" y2="51953"/>
                      </a14:backgroundRemoval>
                    </a14:imgEffect>
                  </a14:imgLayer>
                </a14:imgProps>
              </a:ext>
              <a:ext uri="{28A0092B-C50C-407E-A947-70E740481C1C}">
                <a14:useLocalDpi xmlns:a14="http://schemas.microsoft.com/office/drawing/2010/main" val="0"/>
              </a:ext>
            </a:extLst>
          </a:blip>
          <a:srcRect/>
          <a:stretch>
            <a:fillRect/>
          </a:stretch>
        </p:blipFill>
        <p:spPr bwMode="auto">
          <a:xfrm>
            <a:off x="0" y="-191069"/>
            <a:ext cx="1962755" cy="2617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Дом\Downloads\загружено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78" b="90667" l="0" r="100000"/>
                    </a14:imgEffect>
                  </a14:imgLayer>
                </a14:imgProps>
              </a:ext>
              <a:ext uri="{28A0092B-C50C-407E-A947-70E740481C1C}">
                <a14:useLocalDpi xmlns:a14="http://schemas.microsoft.com/office/drawing/2010/main" val="0"/>
              </a:ext>
            </a:extLst>
          </a:blip>
          <a:srcRect/>
          <a:stretch>
            <a:fillRect/>
          </a:stretch>
        </p:blipFill>
        <p:spPr bwMode="auto">
          <a:xfrm rot="20729032">
            <a:off x="-132536" y="5969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Дом\Downloads\загружено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78" b="89778" l="0" r="100000"/>
                    </a14:imgEffect>
                  </a14:imgLayer>
                </a14:imgProps>
              </a:ext>
              <a:ext uri="{28A0092B-C50C-407E-A947-70E740481C1C}">
                <a14:useLocalDpi xmlns:a14="http://schemas.microsoft.com/office/drawing/2010/main" val="0"/>
              </a:ext>
            </a:extLst>
          </a:blip>
          <a:srcRect/>
          <a:stretch>
            <a:fillRect/>
          </a:stretch>
        </p:blipFill>
        <p:spPr bwMode="auto">
          <a:xfrm>
            <a:off x="960992" y="1527451"/>
            <a:ext cx="1758365" cy="1758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Дом\Downloads\0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49" b="89794" l="2429" r="93000">
                        <a14:foregroundMark x1="84143" y1="5320" x2="84143" y2="5320"/>
                        <a14:foregroundMark x1="82286" y1="7600" x2="82000" y2="8903"/>
                        <a14:foregroundMark x1="83143" y1="15744" x2="81571" y2="15092"/>
                        <a14:foregroundMark x1="68429" y1="19653" x2="68429" y2="20738"/>
                        <a14:foregroundMark x1="68429" y1="21498" x2="69000" y2="23236"/>
                        <a14:foregroundMark x1="75571" y1="11183" x2="75571" y2="11183"/>
                      </a14:backgroundRemoval>
                    </a14:imgEffect>
                  </a14:imgLayer>
                </a14:imgProps>
              </a:ext>
              <a:ext uri="{28A0092B-C50C-407E-A947-70E740481C1C}">
                <a14:useLocalDpi xmlns:a14="http://schemas.microsoft.com/office/drawing/2010/main" val="0"/>
              </a:ext>
            </a:extLst>
          </a:blip>
          <a:srcRect/>
          <a:stretch>
            <a:fillRect/>
          </a:stretch>
        </p:blipFill>
        <p:spPr bwMode="auto">
          <a:xfrm rot="20825138">
            <a:off x="279095" y="2353699"/>
            <a:ext cx="3931753" cy="5173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Дом\Downloads\3_kartoplia1.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939" b="89755" l="0" r="57755">
                        <a14:foregroundMark x1="48571" y1="44190" x2="50510" y2="39908"/>
                        <a14:foregroundMark x1="50918" y1="38073" x2="50510" y2="36086"/>
                        <a14:foregroundMark x1="49796" y1="31957" x2="48571" y2="28899"/>
                        <a14:foregroundMark x1="48469" y1="27523" x2="46429" y2="26300"/>
                        <a14:foregroundMark x1="30306" y1="39450" x2="30306" y2="39450"/>
                        <a14:foregroundMark x1="27245" y1="46483" x2="28163" y2="51988"/>
                        <a14:foregroundMark x1="28163" y1="51682" x2="29694" y2="52599"/>
                        <a14:foregroundMark x1="50204" y1="59786" x2="50204" y2="59786"/>
                        <a14:foregroundMark x1="50918" y1="57187" x2="51837" y2="56116"/>
                        <a14:foregroundMark x1="51633" y1="54128" x2="52245" y2="53058"/>
                        <a14:foregroundMark x1="52551" y1="52599" x2="52551" y2="52599"/>
                        <a14:foregroundMark x1="50204" y1="60703" x2="49796" y2="62232"/>
                        <a14:foregroundMark x1="48980" y1="63303" x2="48980" y2="63303"/>
                        <a14:foregroundMark x1="27347" y1="29358" x2="26633" y2="29205"/>
                        <a14:foregroundMark x1="18776" y1="23700" x2="18776" y2="23700"/>
                        <a14:backgroundMark x1="6020" y1="18654" x2="6020" y2="19266"/>
                        <a14:backgroundMark x1="5306" y1="21865" x2="4592" y2="24465"/>
                        <a14:backgroundMark x1="4184" y1="28440" x2="4286" y2="29817"/>
                        <a14:backgroundMark x1="4286" y1="31498" x2="4286" y2="31498"/>
                        <a14:backgroundMark x1="1020" y1="40520" x2="1020" y2="40520"/>
                        <a14:backgroundMark x1="26531" y1="23853" x2="26531" y2="23853"/>
                      </a14:backgroundRemoval>
                    </a14:imgEffect>
                  </a14:imgLayer>
                </a14:imgProps>
              </a:ext>
              <a:ext uri="{28A0092B-C50C-407E-A947-70E740481C1C}">
                <a14:useLocalDpi xmlns:a14="http://schemas.microsoft.com/office/drawing/2010/main" val="0"/>
              </a:ext>
            </a:extLst>
          </a:blip>
          <a:srcRect r="45273"/>
          <a:stretch/>
        </p:blipFill>
        <p:spPr bwMode="auto">
          <a:xfrm>
            <a:off x="0" y="2374540"/>
            <a:ext cx="2075398" cy="2150164"/>
          </a:xfrm>
          <a:prstGeom prst="rect">
            <a:avLst/>
          </a:prstGeom>
          <a:noFill/>
          <a:extLst>
            <a:ext uri="{909E8E84-426E-40DD-AFC4-6F175D3DCCD1}">
              <a14:hiddenFill xmlns:a14="http://schemas.microsoft.com/office/drawing/2010/main">
                <a:solidFill>
                  <a:srgbClr val="FFFFFF"/>
                </a:solidFill>
              </a14:hiddenFill>
            </a:ext>
          </a:extLst>
        </p:spPr>
      </p:pic>
      <p:sp>
        <p:nvSpPr>
          <p:cNvPr id="17409" name="Rectangle 1"/>
          <p:cNvSpPr>
            <a:spLocks noChangeArrowheads="1"/>
          </p:cNvSpPr>
          <p:nvPr/>
        </p:nvSpPr>
        <p:spPr bwMode="auto">
          <a:xfrm>
            <a:off x="3657599" y="993422"/>
            <a:ext cx="5722883"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a:t>
            </a: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Кому - шапку смушеву,</a:t>
            </a:r>
            <a:endParaRPr kumimoji="0" lang="ru-RU" b="1" i="1" u="none" strike="noStrike" cap="none" normalizeH="0" baseline="0" dirty="0" smtClean="0">
              <a:ln>
                <a:noFill/>
              </a:ln>
              <a:solidFill>
                <a:srgbClr val="0000CC"/>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     кому - люльку дешеву,</a:t>
            </a:r>
            <a:endParaRPr kumimoji="0" lang="ru-RU" b="1" i="1" u="none" strike="noStrike" cap="none" normalizeH="0" baseline="0" dirty="0" smtClean="0">
              <a:ln>
                <a:noFill/>
              </a:ln>
              <a:solidFill>
                <a:srgbClr val="0000CC"/>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     Кому - модерні кастети,</a:t>
            </a:r>
            <a:endParaRPr kumimoji="0" lang="ru-RU" b="1" i="1" u="none" strike="noStrike" cap="none" normalizeH="0" baseline="0" dirty="0" smtClean="0">
              <a:ln>
                <a:noFill/>
              </a:ln>
              <a:solidFill>
                <a:srgbClr val="0000CC"/>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     кому - фотонні ракети,</a:t>
            </a:r>
            <a:endParaRPr kumimoji="0" lang="ru-RU" b="1" i="1" u="none" strike="noStrike" cap="none" normalizeH="0" baseline="0" dirty="0" smtClean="0">
              <a:ln>
                <a:noFill/>
              </a:ln>
              <a:solidFill>
                <a:srgbClr val="0000CC"/>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     Кому - солі до бараболі,</a:t>
            </a:r>
            <a:endParaRPr kumimoji="0" lang="ru-RU" b="1" i="1" u="none" strike="noStrike" cap="none" normalizeH="0" baseline="0" dirty="0" smtClean="0">
              <a:ln>
                <a:noFill/>
              </a:ln>
              <a:solidFill>
                <a:srgbClr val="0000CC"/>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     кому - три снопи вітру в полі,</a:t>
            </a:r>
            <a:endParaRPr kumimoji="0" lang="ru-RU" b="1" i="1" u="none" strike="noStrike" cap="none" normalizeH="0" baseline="0" dirty="0" smtClean="0">
              <a:ln>
                <a:noFill/>
              </a:ln>
              <a:solidFill>
                <a:srgbClr val="0000CC"/>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CC"/>
                </a:solidFill>
                <a:effectLst/>
                <a:latin typeface="Bookman Old Style" pitchFamily="18" charset="0"/>
                <a:ea typeface="Calibri" pitchFamily="34" charset="0"/>
                <a:cs typeface="Times New Roman" pitchFamily="18" charset="0"/>
              </a:rPr>
              <a:t>     Кому - пушок на рило…</a:t>
            </a:r>
          </a:p>
          <a:p>
            <a:r>
              <a:rPr lang="uk-UA" dirty="0" smtClean="0">
                <a:solidFill>
                  <a:srgbClr val="0000CC"/>
                </a:solidFill>
              </a:rPr>
              <a:t>                     </a:t>
            </a:r>
            <a:r>
              <a:rPr lang="uk-UA" b="1" i="1" dirty="0" smtClean="0">
                <a:solidFill>
                  <a:srgbClr val="0000CC"/>
                </a:solidFill>
                <a:latin typeface="Bookman Old Style" pitchFamily="18" charset="0"/>
              </a:rPr>
              <a:t>Кому - валянки,</a:t>
            </a:r>
            <a:r>
              <a:rPr lang="uk-UA" b="1" i="1" dirty="0" smtClean="0">
                <a:solidFill>
                  <a:srgbClr val="0000CC"/>
                </a:solidFill>
              </a:rPr>
              <a:t> </a:t>
            </a:r>
            <a:endParaRPr lang="ru-RU" b="1" i="1" dirty="0" smtClean="0">
              <a:solidFill>
                <a:srgbClr val="0000CC"/>
              </a:solidFill>
              <a:latin typeface="Bookman Old Style" pitchFamily="18" charset="0"/>
            </a:endParaRPr>
          </a:p>
          <a:p>
            <a:r>
              <a:rPr lang="uk-UA" b="1" i="1" dirty="0" smtClean="0">
                <a:solidFill>
                  <a:srgbClr val="0000CC"/>
                </a:solidFill>
              </a:rPr>
              <a:t>                     </a:t>
            </a:r>
            <a:r>
              <a:rPr lang="uk-UA" b="1" i="1" dirty="0" smtClean="0">
                <a:solidFill>
                  <a:srgbClr val="0000CC"/>
                </a:solidFill>
                <a:latin typeface="Bookman Old Style" pitchFamily="18" charset="0"/>
              </a:rPr>
              <a:t>кому - мед од простуди,</a:t>
            </a:r>
            <a:endParaRPr lang="ru-RU" b="1" i="1" dirty="0" smtClean="0">
              <a:solidFill>
                <a:srgbClr val="0000CC"/>
              </a:solidFill>
              <a:latin typeface="Bookman Old Style" pitchFamily="18" charset="0"/>
            </a:endParaRPr>
          </a:p>
          <a:p>
            <a:r>
              <a:rPr lang="uk-UA" b="1" i="1" dirty="0" smtClean="0">
                <a:solidFill>
                  <a:srgbClr val="0000CC"/>
                </a:solidFill>
                <a:latin typeface="Bookman Old Style" pitchFamily="18" charset="0"/>
              </a:rPr>
              <a:t>             Кому - жом у господу…</a:t>
            </a:r>
          </a:p>
          <a:p>
            <a:r>
              <a:rPr lang="uk-UA" dirty="0" smtClean="0">
                <a:solidFill>
                  <a:srgbClr val="0000CC"/>
                </a:solidFill>
              </a:rPr>
              <a:t>         </a:t>
            </a:r>
            <a:r>
              <a:rPr lang="uk-UA" b="1" i="1" dirty="0" smtClean="0">
                <a:solidFill>
                  <a:srgbClr val="0000CC"/>
                </a:solidFill>
                <a:latin typeface="Bookman Old Style" pitchFamily="18" charset="0"/>
              </a:rPr>
              <a:t>Кому - нові ворота,</a:t>
            </a:r>
            <a:endParaRPr lang="ru-RU" b="1" i="1" dirty="0" smtClean="0">
              <a:solidFill>
                <a:srgbClr val="0000CC"/>
              </a:solidFill>
              <a:latin typeface="Bookman Old Style" pitchFamily="18" charset="0"/>
            </a:endParaRPr>
          </a:p>
          <a:p>
            <a:r>
              <a:rPr lang="uk-UA" b="1" i="1" dirty="0" smtClean="0">
                <a:solidFill>
                  <a:srgbClr val="0000CC"/>
                </a:solidFill>
                <a:latin typeface="Bookman Old Style" pitchFamily="18" charset="0"/>
              </a:rPr>
              <a:t>     кому - ширшого рота,</a:t>
            </a:r>
            <a:endParaRPr lang="ru-RU" b="1" i="1" dirty="0" smtClean="0">
              <a:solidFill>
                <a:srgbClr val="0000CC"/>
              </a:solidFill>
              <a:latin typeface="Bookman Old Style" pitchFamily="18" charset="0"/>
            </a:endParaRPr>
          </a:p>
          <a:p>
            <a:r>
              <a:rPr lang="uk-UA" b="1" i="1" dirty="0" smtClean="0">
                <a:solidFill>
                  <a:srgbClr val="0000CC"/>
                </a:solidFill>
                <a:latin typeface="Bookman Old Style" pitchFamily="18" charset="0"/>
              </a:rPr>
              <a:t>     Кому - сонце в кишеню,</a:t>
            </a:r>
            <a:endParaRPr lang="ru-RU" b="1" i="1" dirty="0" smtClean="0">
              <a:solidFill>
                <a:srgbClr val="0000CC"/>
              </a:solidFill>
              <a:latin typeface="Bookman Old Style" pitchFamily="18" charset="0"/>
            </a:endParaRPr>
          </a:p>
          <a:p>
            <a:r>
              <a:rPr lang="uk-UA" b="1" i="1" dirty="0" smtClean="0">
                <a:solidFill>
                  <a:srgbClr val="0000CC"/>
                </a:solidFill>
                <a:latin typeface="Bookman Old Style" pitchFamily="18" charset="0"/>
              </a:rPr>
              <a:t>     кому - дулю дешеву….</a:t>
            </a:r>
            <a:endParaRPr lang="ru-RU" b="1" i="1" dirty="0" smtClean="0">
              <a:solidFill>
                <a:srgbClr val="0000CC"/>
              </a:solidFill>
              <a:latin typeface="Bookman Old Style" pitchFamily="18" charset="0"/>
            </a:endParaRPr>
          </a:p>
          <a:p>
            <a:endParaRPr lang="ru-RU" b="1" i="1" dirty="0" smtClean="0">
              <a:latin typeface="Bookman Old Style"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b="1" i="1"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17" name="Прямоугольник 16"/>
          <p:cNvSpPr/>
          <p:nvPr/>
        </p:nvSpPr>
        <p:spPr>
          <a:xfrm>
            <a:off x="3189890" y="4882957"/>
            <a:ext cx="6096000" cy="1754326"/>
          </a:xfrm>
          <a:prstGeom prst="rect">
            <a:avLst/>
          </a:prstGeom>
        </p:spPr>
        <p:txBody>
          <a:bodyPr>
            <a:spAutoFit/>
          </a:bodyPr>
          <a:lstStyle/>
          <a:p>
            <a:r>
              <a:rPr lang="uk-UA" b="1" i="1" dirty="0" smtClean="0">
                <a:latin typeface="Bookman Old Style" pitchFamily="18" charset="0"/>
              </a:rPr>
              <a:t>Найдивовижніший подарунок — у Кирила:</a:t>
            </a:r>
          </a:p>
          <a:p>
            <a:r>
              <a:rPr lang="uk-UA" b="1" i="1" dirty="0" smtClean="0">
                <a:solidFill>
                  <a:srgbClr val="0000CC"/>
                </a:solidFill>
                <a:latin typeface="Bookman Old Style" pitchFamily="18" charset="0"/>
              </a:rPr>
              <a:t>Був день як день. </a:t>
            </a:r>
          </a:p>
          <a:p>
            <a:r>
              <a:rPr lang="uk-UA" b="1" i="1" dirty="0" smtClean="0">
                <a:solidFill>
                  <a:srgbClr val="0000CC"/>
                </a:solidFill>
                <a:latin typeface="Bookman Old Style" pitchFamily="18" charset="0"/>
              </a:rPr>
              <a:t>І раптом — непорядок, </a:t>
            </a:r>
          </a:p>
          <a:p>
            <a:r>
              <a:rPr lang="uk-UA" b="1" i="1" dirty="0" smtClean="0">
                <a:solidFill>
                  <a:srgbClr val="0000CC"/>
                </a:solidFill>
                <a:latin typeface="Bookman Old Style" pitchFamily="18" charset="0"/>
              </a:rPr>
              <a:t>Куфайку з-під лопаток як ножем прошило. </a:t>
            </a:r>
          </a:p>
          <a:p>
            <a:r>
              <a:rPr lang="uk-UA" b="1" i="1" dirty="0" smtClean="0">
                <a:solidFill>
                  <a:srgbClr val="0000CC"/>
                </a:solidFill>
                <a:latin typeface="Bookman Old Style" pitchFamily="18" charset="0"/>
              </a:rPr>
              <a:t>Пробивши вату, </a:t>
            </a:r>
            <a:r>
              <a:rPr lang="uk-UA" b="1" i="1" dirty="0" err="1" smtClean="0">
                <a:solidFill>
                  <a:srgbClr val="0000CC"/>
                </a:solidFill>
                <a:latin typeface="Bookman Old Style" pitchFamily="18" charset="0"/>
              </a:rPr>
              <a:t>заряхтіли</a:t>
            </a:r>
            <a:r>
              <a:rPr lang="uk-UA" b="1" i="1" dirty="0" smtClean="0">
                <a:solidFill>
                  <a:srgbClr val="0000CC"/>
                </a:solidFill>
                <a:latin typeface="Bookman Old Style" pitchFamily="18" charset="0"/>
              </a:rPr>
              <a:t> радо, </a:t>
            </a:r>
          </a:p>
          <a:p>
            <a:r>
              <a:rPr lang="uk-UA" b="1" i="1" dirty="0" smtClean="0">
                <a:solidFill>
                  <a:srgbClr val="0000CC"/>
                </a:solidFill>
                <a:latin typeface="Bookman Old Style" pitchFamily="18" charset="0"/>
              </a:rPr>
              <a:t>На сонці закипіли сині крила.</a:t>
            </a:r>
            <a:endParaRPr lang="uk-UA" b="1" i="1" dirty="0">
              <a:solidFill>
                <a:srgbClr val="0000CC"/>
              </a:solidFill>
              <a:latin typeface="Bookman Old Style" pitchFamily="18" charset="0"/>
            </a:endParaRPr>
          </a:p>
        </p:txBody>
      </p:sp>
      <p:pic>
        <p:nvPicPr>
          <p:cNvPr id="20" name="Picture 4" descr="Похожее изображение"/>
          <p:cNvPicPr>
            <a:picLocks noChangeAspect="1" noChangeArrowheads="1"/>
          </p:cNvPicPr>
          <p:nvPr/>
        </p:nvPicPr>
        <p:blipFill>
          <a:blip r:embed="rId13" cstate="print"/>
          <a:srcRect/>
          <a:stretch>
            <a:fillRect/>
          </a:stretch>
        </p:blipFill>
        <p:spPr bwMode="auto">
          <a:xfrm flipH="1">
            <a:off x="8387255" y="3963204"/>
            <a:ext cx="3804745" cy="3210107"/>
          </a:xfrm>
          <a:prstGeom prst="rect">
            <a:avLst/>
          </a:prstGeom>
          <a:noFill/>
        </p:spPr>
      </p:pic>
      <p:pic>
        <p:nvPicPr>
          <p:cNvPr id="21" name="Picture 2" descr="C:\Users\Дом\Downloads\images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524" b="100000" l="333" r="90000"/>
                    </a14:imgEffect>
                  </a14:imgLayer>
                </a14:imgProps>
              </a:ext>
              <a:ext uri="{28A0092B-C50C-407E-A947-70E740481C1C}">
                <a14:useLocalDpi xmlns:a14="http://schemas.microsoft.com/office/drawing/2010/main" val="0"/>
              </a:ext>
            </a:extLst>
          </a:blip>
          <a:srcRect/>
          <a:stretch>
            <a:fillRect/>
          </a:stretch>
        </p:blipFill>
        <p:spPr bwMode="auto">
          <a:xfrm>
            <a:off x="9109313" y="4316475"/>
            <a:ext cx="3366467" cy="18852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Дом\Downloads\images (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7256" y="1462971"/>
            <a:ext cx="3337940" cy="25002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Дом\Downloads\загружено (5).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8197" b="96721" l="0" r="97464">
                        <a14:foregroundMark x1="44565" y1="33333" x2="44565" y2="33333"/>
                        <a14:foregroundMark x1="38406" y1="32787" x2="27899" y2="32787"/>
                        <a14:foregroundMark x1="27899" y1="32787" x2="27899" y2="32787"/>
                        <a14:foregroundMark x1="29348" y1="12022" x2="29348" y2="12022"/>
                      </a14:backgroundRemoval>
                    </a14:imgEffect>
                  </a14:imgLayer>
                </a14:imgProps>
              </a:ext>
              <a:ext uri="{28A0092B-C50C-407E-A947-70E740481C1C}">
                <a14:useLocalDpi xmlns:a14="http://schemas.microsoft.com/office/drawing/2010/main" val="0"/>
              </a:ext>
            </a:extLst>
          </a:blip>
          <a:srcRect/>
          <a:stretch>
            <a:fillRect/>
          </a:stretch>
        </p:blipFill>
        <p:spPr bwMode="auto">
          <a:xfrm>
            <a:off x="7999580" y="2750677"/>
            <a:ext cx="2219466" cy="14716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Дом\Downloads\загружено (4).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9778" b="94667" l="0" r="100000">
                        <a14:foregroundMark x1="72000" y1="29333" x2="71111" y2="27556"/>
                        <a14:foregroundMark x1="67556" y1="16889" x2="66222"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0" y="4882958"/>
            <a:ext cx="1823174" cy="18231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Надежда\Pictures\детский клипарт\солнышко.gif"/>
          <p:cNvPicPr>
            <a:picLocks noChangeAspect="1" noChangeArrowheads="1" noCrop="1"/>
          </p:cNvPicPr>
          <p:nvPr/>
        </p:nvPicPr>
        <p:blipFill>
          <a:blip r:embed="rId21" cstate="print">
            <a:clrChange>
              <a:clrFrom>
                <a:srgbClr val="FFFFFF"/>
              </a:clrFrom>
              <a:clrTo>
                <a:srgbClr val="FFFFFF">
                  <a:alpha val="0"/>
                </a:srgbClr>
              </a:clrTo>
            </a:clrChange>
          </a:blip>
          <a:srcRect/>
          <a:stretch>
            <a:fillRect/>
          </a:stretch>
        </p:blipFill>
        <p:spPr bwMode="auto">
          <a:xfrm>
            <a:off x="10079227" y="1117435"/>
            <a:ext cx="1026676" cy="10266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Скачать бесплатно зимний шаблон для презентаций"/>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4" name="Прямоугольник 13"/>
          <p:cNvSpPr/>
          <p:nvPr/>
        </p:nvSpPr>
        <p:spPr>
          <a:xfrm>
            <a:off x="3264070" y="3473019"/>
            <a:ext cx="10015203" cy="1477328"/>
          </a:xfrm>
          <a:prstGeom prst="rect">
            <a:avLst/>
          </a:prstGeom>
        </p:spPr>
        <p:txBody>
          <a:bodyPr wrap="square">
            <a:spAutoFit/>
          </a:bodyPr>
          <a:lstStyle/>
          <a:p>
            <a:r>
              <a:rPr lang="uk-UA" b="1" i="1" dirty="0">
                <a:latin typeface="Bookman Old Style" pitchFamily="18" charset="0"/>
              </a:rPr>
              <a:t> </a:t>
            </a:r>
            <a:endParaRPr lang="uk-UA" b="1" i="1" dirty="0" smtClean="0">
              <a:latin typeface="Bookman Old Style" pitchFamily="18" charset="0"/>
            </a:endParaRPr>
          </a:p>
          <a:p>
            <a:endParaRPr lang="uk-UA" b="1" i="1" dirty="0" smtClean="0">
              <a:latin typeface="Bookman Old Style" pitchFamily="18" charset="0"/>
            </a:endParaRPr>
          </a:p>
          <a:p>
            <a:endParaRPr lang="uk-UA" b="1" i="1" dirty="0">
              <a:latin typeface="Bookman Old Style" pitchFamily="18" charset="0"/>
            </a:endParaRPr>
          </a:p>
          <a:p>
            <a:endParaRPr lang="uk-UA" b="1" i="1" dirty="0">
              <a:latin typeface="Bookman Old Style" pitchFamily="18" charset="0"/>
            </a:endParaRPr>
          </a:p>
          <a:p>
            <a:r>
              <a:rPr lang="uk-UA" b="1" i="1" dirty="0" smtClean="0">
                <a:latin typeface="Bookman Old Style" pitchFamily="18" charset="0"/>
              </a:rPr>
              <a:t> </a:t>
            </a:r>
            <a:endParaRPr lang="uk-UA" dirty="0"/>
          </a:p>
        </p:txBody>
      </p:sp>
      <p:sp>
        <p:nvSpPr>
          <p:cNvPr id="15" name="Прямоугольник 14"/>
          <p:cNvSpPr/>
          <p:nvPr/>
        </p:nvSpPr>
        <p:spPr>
          <a:xfrm>
            <a:off x="2094824" y="220718"/>
            <a:ext cx="7911152" cy="369332"/>
          </a:xfrm>
          <a:prstGeom prst="rect">
            <a:avLst/>
          </a:prstGeom>
        </p:spPr>
        <p:txBody>
          <a:bodyPr wrap="square">
            <a:spAutoFit/>
          </a:bodyPr>
          <a:lstStyle/>
          <a:p>
            <a:r>
              <a:rPr lang="uk-UA" b="1" i="1" dirty="0">
                <a:latin typeface="Bookman Old Style" pitchFamily="18" charset="0"/>
              </a:rPr>
              <a:t>Отже, дядькові Кирилові дістались крила. </a:t>
            </a:r>
            <a:endParaRPr lang="uk-UA" dirty="0"/>
          </a:p>
        </p:txBody>
      </p:sp>
      <p:sp>
        <p:nvSpPr>
          <p:cNvPr id="16" name="Прямоугольник 3"/>
          <p:cNvSpPr>
            <a:spLocks noChangeArrowheads="1"/>
          </p:cNvSpPr>
          <p:nvPr/>
        </p:nvSpPr>
        <p:spPr bwMode="auto">
          <a:xfrm>
            <a:off x="2554472" y="516921"/>
            <a:ext cx="78792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uk-UA" sz="2000" b="1" dirty="0" smtClean="0">
                <a:solidFill>
                  <a:srgbClr val="C00000"/>
                </a:solidFill>
                <a:latin typeface="Bookman Old Style" pitchFamily="18" charset="0"/>
              </a:rPr>
              <a:t>Якою ж була реакція на цей божественний дар? </a:t>
            </a:r>
            <a:endParaRPr lang="uk-UA" sz="2000" b="1" dirty="0">
              <a:solidFill>
                <a:srgbClr val="C00000"/>
              </a:solidFill>
              <a:latin typeface="Bookman Old Style" pitchFamily="18" charset="0"/>
            </a:endParaRPr>
          </a:p>
        </p:txBody>
      </p:sp>
      <p:sp>
        <p:nvSpPr>
          <p:cNvPr id="17" name="Прямоугольник 16"/>
          <p:cNvSpPr>
            <a:spLocks noChangeArrowheads="1"/>
          </p:cNvSpPr>
          <p:nvPr/>
        </p:nvSpPr>
        <p:spPr bwMode="auto">
          <a:xfrm>
            <a:off x="1797270" y="774392"/>
            <a:ext cx="1008993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2000" dirty="0">
                <a:latin typeface="Arial Black" pitchFamily="34" charset="0"/>
              </a:rPr>
              <a:t> </a:t>
            </a:r>
            <a:r>
              <a:rPr lang="uk-UA" b="1" i="1" dirty="0" smtClean="0">
                <a:latin typeface="Bookman Old Style" pitchFamily="18" charset="0"/>
              </a:rPr>
              <a:t>Туга і тіні в серці від непотрібності крил у Кирила,                                           як і в його дружини:</a:t>
            </a:r>
            <a:endParaRPr lang="uk-UA" b="1" i="1" dirty="0">
              <a:latin typeface="Bookman Old Style" pitchFamily="18" charset="0"/>
            </a:endParaRPr>
          </a:p>
        </p:txBody>
      </p:sp>
      <p:sp>
        <p:nvSpPr>
          <p:cNvPr id="18" name="Прямоугольник 17"/>
          <p:cNvSpPr>
            <a:spLocks noChangeArrowheads="1"/>
          </p:cNvSpPr>
          <p:nvPr/>
        </p:nvSpPr>
        <p:spPr bwMode="auto">
          <a:xfrm>
            <a:off x="2463216" y="1348574"/>
            <a:ext cx="859366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uk-UA" b="1" i="1" dirty="0">
                <a:solidFill>
                  <a:srgbClr val="0000CC"/>
                </a:solidFill>
                <a:latin typeface="Bookman Old Style" pitchFamily="18" charset="0"/>
              </a:rPr>
              <a:t>Жінка голосила: </a:t>
            </a:r>
          </a:p>
          <a:p>
            <a:pPr eaLnBrk="0" hangingPunct="0"/>
            <a:r>
              <a:rPr lang="uk-UA" b="1" i="1" dirty="0">
                <a:solidFill>
                  <a:srgbClr val="0000CC"/>
                </a:solidFill>
                <a:latin typeface="Bookman Old Style" pitchFamily="18" charset="0"/>
              </a:rPr>
              <a:t>«Люди як люди, </a:t>
            </a:r>
          </a:p>
          <a:p>
            <a:pPr eaLnBrk="0" hangingPunct="0"/>
            <a:r>
              <a:rPr lang="uk-UA" b="1" i="1" dirty="0">
                <a:solidFill>
                  <a:srgbClr val="0000CC"/>
                </a:solidFill>
                <a:latin typeface="Bookman Old Style" pitchFamily="18" charset="0"/>
              </a:rPr>
              <a:t>Їм доля маслом </a:t>
            </a:r>
            <a:r>
              <a:rPr lang="uk-UA" b="1" i="1" dirty="0" smtClean="0">
                <a:solidFill>
                  <a:srgbClr val="0000CC"/>
                </a:solidFill>
                <a:latin typeface="Bookman Old Style" pitchFamily="18" charset="0"/>
              </a:rPr>
              <a:t> губи  змастила… </a:t>
            </a:r>
            <a:endParaRPr lang="uk-UA" b="1" i="1" dirty="0">
              <a:solidFill>
                <a:srgbClr val="0000CC"/>
              </a:solidFill>
              <a:latin typeface="Bookman Old Style" pitchFamily="18" charset="0"/>
            </a:endParaRPr>
          </a:p>
          <a:p>
            <a:pPr eaLnBrk="0" hangingPunct="0"/>
            <a:r>
              <a:rPr lang="uk-UA" b="1" i="1" dirty="0" smtClean="0">
                <a:solidFill>
                  <a:srgbClr val="0000CC"/>
                </a:solidFill>
                <a:latin typeface="Bookman Old Style" pitchFamily="18" charset="0"/>
              </a:rPr>
              <a:t>а цьому  </a:t>
            </a:r>
            <a:r>
              <a:rPr lang="uk-UA" b="1" i="1" dirty="0">
                <a:solidFill>
                  <a:srgbClr val="0000CC"/>
                </a:solidFill>
                <a:latin typeface="Bookman Old Style" pitchFamily="18" charset="0"/>
              </a:rPr>
              <a:t>гаспиду, — </a:t>
            </a:r>
          </a:p>
          <a:p>
            <a:pPr eaLnBrk="0" hangingPunct="0"/>
            <a:r>
              <a:rPr lang="uk-UA" b="1" i="1" dirty="0" smtClean="0">
                <a:solidFill>
                  <a:srgbClr val="0000CC"/>
                </a:solidFill>
                <a:latin typeface="Bookman Old Style" pitchFamily="18" charset="0"/>
              </a:rPr>
              <a:t>прости  </a:t>
            </a:r>
            <a:r>
              <a:rPr lang="uk-UA" b="1" i="1" dirty="0">
                <a:solidFill>
                  <a:srgbClr val="0000CC"/>
                </a:solidFill>
                <a:latin typeface="Bookman Old Style" pitchFamily="18" charset="0"/>
              </a:rPr>
              <a:t>Господи, — </a:t>
            </a:r>
          </a:p>
          <a:p>
            <a:pPr eaLnBrk="0" hangingPunct="0"/>
            <a:r>
              <a:rPr lang="uk-UA" b="1" i="1" dirty="0">
                <a:solidFill>
                  <a:srgbClr val="0000CC"/>
                </a:solidFill>
                <a:latin typeface="Bookman Old Style" pitchFamily="18" charset="0"/>
              </a:rPr>
              <a:t>крила</a:t>
            </a:r>
            <a:r>
              <a:rPr lang="uk-UA" b="1" i="1" dirty="0" smtClean="0">
                <a:solidFill>
                  <a:srgbClr val="0000CC"/>
                </a:solidFill>
                <a:latin typeface="Bookman Old Style" pitchFamily="18" charset="0"/>
              </a:rPr>
              <a:t>?!»</a:t>
            </a:r>
            <a:endParaRPr lang="uk-UA" b="1" i="1" dirty="0">
              <a:solidFill>
                <a:srgbClr val="0000CC"/>
              </a:solidFill>
              <a:latin typeface="Bookman Old Style" pitchFamily="18" charset="0"/>
            </a:endParaRPr>
          </a:p>
        </p:txBody>
      </p:sp>
      <p:pic>
        <p:nvPicPr>
          <p:cNvPr id="19" name="Picture 4" descr="Похожее изображение"/>
          <p:cNvPicPr>
            <a:picLocks noChangeAspect="1" noChangeArrowheads="1"/>
          </p:cNvPicPr>
          <p:nvPr/>
        </p:nvPicPr>
        <p:blipFill>
          <a:blip r:embed="rId3" cstate="print"/>
          <a:srcRect/>
          <a:stretch>
            <a:fillRect/>
          </a:stretch>
        </p:blipFill>
        <p:spPr bwMode="auto">
          <a:xfrm flipH="1">
            <a:off x="7910408" y="1040524"/>
            <a:ext cx="4281592" cy="3011214"/>
          </a:xfrm>
          <a:prstGeom prst="rect">
            <a:avLst/>
          </a:prstGeom>
          <a:noFill/>
        </p:spPr>
      </p:pic>
      <p:pic>
        <p:nvPicPr>
          <p:cNvPr id="20" name="Picture 2" descr="C:\Users\Дом\Downloads\images (3).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524" b="100000" l="333" r="90000"/>
                    </a14:imgEffect>
                  </a14:imgLayer>
                </a14:imgProps>
              </a:ext>
              <a:ext uri="{28A0092B-C50C-407E-A947-70E740481C1C}">
                <a14:useLocalDpi xmlns:a14="http://schemas.microsoft.com/office/drawing/2010/main" val="0"/>
              </a:ext>
            </a:extLst>
          </a:blip>
          <a:srcRect/>
          <a:stretch>
            <a:fillRect/>
          </a:stretch>
        </p:blipFill>
        <p:spPr bwMode="auto">
          <a:xfrm>
            <a:off x="7613025" y="816529"/>
            <a:ext cx="4200603" cy="23523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Похожее изображение"/>
          <p:cNvPicPr>
            <a:picLocks noChangeAspect="1" noChangeArrowheads="1"/>
          </p:cNvPicPr>
          <p:nvPr/>
        </p:nvPicPr>
        <p:blipFill>
          <a:blip r:embed="rId3" cstate="print"/>
          <a:srcRect l="18288"/>
          <a:stretch>
            <a:fillRect/>
          </a:stretch>
        </p:blipFill>
        <p:spPr bwMode="auto">
          <a:xfrm flipH="1">
            <a:off x="8897693" y="2517227"/>
            <a:ext cx="3498572" cy="3011214"/>
          </a:xfrm>
          <a:prstGeom prst="rect">
            <a:avLst/>
          </a:prstGeom>
          <a:noFill/>
        </p:spPr>
      </p:pic>
      <p:pic>
        <p:nvPicPr>
          <p:cNvPr id="23" name="Picture 4" descr="Похожее изображение"/>
          <p:cNvPicPr>
            <a:picLocks noChangeAspect="1" noChangeArrowheads="1"/>
          </p:cNvPicPr>
          <p:nvPr/>
        </p:nvPicPr>
        <p:blipFill>
          <a:blip r:embed="rId3" cstate="print"/>
          <a:srcRect l="28475"/>
          <a:stretch>
            <a:fillRect/>
          </a:stretch>
        </p:blipFill>
        <p:spPr bwMode="auto">
          <a:xfrm flipH="1">
            <a:off x="7936682" y="2995448"/>
            <a:ext cx="4255318" cy="4167351"/>
          </a:xfrm>
          <a:prstGeom prst="rect">
            <a:avLst/>
          </a:prstGeom>
          <a:noFill/>
        </p:spPr>
      </p:pic>
      <p:sp>
        <p:nvSpPr>
          <p:cNvPr id="24" name="Прямоугольник 23"/>
          <p:cNvSpPr/>
          <p:nvPr/>
        </p:nvSpPr>
        <p:spPr>
          <a:xfrm>
            <a:off x="1878926" y="2982036"/>
            <a:ext cx="10313074" cy="3662541"/>
          </a:xfrm>
          <a:prstGeom prst="rect">
            <a:avLst/>
          </a:prstGeom>
        </p:spPr>
        <p:txBody>
          <a:bodyPr wrap="square">
            <a:spAutoFit/>
          </a:bodyPr>
          <a:lstStyle/>
          <a:p>
            <a:r>
              <a:rPr lang="ru-RU" b="1" i="1" dirty="0" smtClean="0">
                <a:latin typeface="Bookman Old Style" pitchFamily="18" charset="0"/>
              </a:rPr>
              <a:t>П</a:t>
            </a:r>
            <a:r>
              <a:rPr lang="uk-UA" b="1" i="1" dirty="0" err="1" smtClean="0">
                <a:latin typeface="Bookman Old Style" pitchFamily="18" charset="0"/>
              </a:rPr>
              <a:t>одарунок</a:t>
            </a:r>
            <a:r>
              <a:rPr lang="uk-UA" b="1" i="1" dirty="0" smtClean="0">
                <a:latin typeface="Bookman Old Style" pitchFamily="18" charset="0"/>
              </a:rPr>
              <a:t> </a:t>
            </a:r>
            <a:r>
              <a:rPr lang="uk-UA" b="1" i="1" dirty="0">
                <a:latin typeface="Bookman Old Style" pitchFamily="18" charset="0"/>
              </a:rPr>
              <a:t>не радував ні Кирила, ні його дружину, </a:t>
            </a:r>
            <a:r>
              <a:rPr lang="uk-UA" b="1" i="1" dirty="0" smtClean="0">
                <a:latin typeface="Bookman Old Style" pitchFamily="18" charset="0"/>
              </a:rPr>
              <a:t>                                                                                      бо </a:t>
            </a:r>
            <a:r>
              <a:rPr lang="uk-UA" b="1" i="1" dirty="0">
                <a:latin typeface="Bookman Old Style" pitchFamily="18" charset="0"/>
              </a:rPr>
              <a:t>від такого подарунка </a:t>
            </a:r>
            <a:r>
              <a:rPr lang="uk-UA" b="1" i="1" dirty="0" smtClean="0">
                <a:latin typeface="Bookman Old Style" pitchFamily="18" charset="0"/>
              </a:rPr>
              <a:t> родина </a:t>
            </a:r>
            <a:r>
              <a:rPr lang="uk-UA" b="1" i="1" dirty="0">
                <a:latin typeface="Bookman Old Style" pitchFamily="18" charset="0"/>
              </a:rPr>
              <a:t>не мала ніякої користі. </a:t>
            </a:r>
          </a:p>
          <a:p>
            <a:r>
              <a:rPr lang="uk-UA" b="1" i="1" dirty="0" smtClean="0">
                <a:latin typeface="Bookman Old Style" pitchFamily="18" charset="0"/>
              </a:rPr>
              <a:t>І </a:t>
            </a:r>
            <a:r>
              <a:rPr lang="uk-UA" b="1" i="1" dirty="0">
                <a:latin typeface="Bookman Old Style" pitchFamily="18" charset="0"/>
              </a:rPr>
              <a:t>тоді </a:t>
            </a:r>
            <a:r>
              <a:rPr lang="uk-UA" b="1" i="1" dirty="0" smtClean="0">
                <a:latin typeface="Bookman Old Style" pitchFamily="18" charset="0"/>
              </a:rPr>
              <a:t>він:</a:t>
            </a:r>
            <a:r>
              <a:rPr lang="ru-RU" b="1" i="1" dirty="0">
                <a:latin typeface="Bookman Old Style" pitchFamily="18" charset="0"/>
              </a:rPr>
              <a:t/>
            </a:r>
            <a:br>
              <a:rPr lang="ru-RU" b="1" i="1" dirty="0">
                <a:latin typeface="Bookman Old Style" pitchFamily="18" charset="0"/>
              </a:rPr>
            </a:br>
            <a:r>
              <a:rPr lang="ru-RU" b="1" i="1" dirty="0">
                <a:latin typeface="Bookman Old Style" pitchFamily="18" charset="0"/>
              </a:rPr>
              <a:t>                </a:t>
            </a:r>
            <a:r>
              <a:rPr lang="uk-UA" b="1" i="1" dirty="0">
                <a:solidFill>
                  <a:srgbClr val="0000CC"/>
                </a:solidFill>
                <a:latin typeface="Bookman Old Style" pitchFamily="18" charset="0"/>
              </a:rPr>
              <a:t>…</a:t>
            </a:r>
            <a:r>
              <a:rPr lang="ru-RU" b="1" i="1" dirty="0">
                <a:solidFill>
                  <a:srgbClr val="0000CC"/>
                </a:solidFill>
                <a:latin typeface="Bookman Old Style" pitchFamily="18" charset="0"/>
              </a:rPr>
              <a:t> до </a:t>
            </a:r>
            <a:r>
              <a:rPr lang="ru-RU" b="1" i="1" dirty="0" err="1">
                <a:solidFill>
                  <a:srgbClr val="0000CC"/>
                </a:solidFill>
                <a:latin typeface="Bookman Old Style" pitchFamily="18" charset="0"/>
              </a:rPr>
              <a:t>тями</a:t>
            </a:r>
            <a:r>
              <a:rPr lang="ru-RU" b="1" i="1" dirty="0">
                <a:solidFill>
                  <a:srgbClr val="0000CC"/>
                </a:solidFill>
                <a:latin typeface="Bookman Old Style" pitchFamily="18" charset="0"/>
              </a:rPr>
              <a:t> </a:t>
            </a:r>
            <a:r>
              <a:rPr lang="ru-RU" b="1" i="1" dirty="0" err="1">
                <a:solidFill>
                  <a:srgbClr val="0000CC"/>
                </a:solidFill>
                <a:latin typeface="Bookman Old Style" pitchFamily="18" charset="0"/>
              </a:rPr>
              <a:t>брів</a:t>
            </a:r>
            <a:r>
              <a:rPr lang="ru-RU" b="1" i="1" dirty="0">
                <a:solidFill>
                  <a:srgbClr val="0000CC"/>
                </a:solidFill>
                <a:latin typeface="Bookman Old Style" pitchFamily="18" charset="0"/>
              </a:rPr>
              <a:t>,</a:t>
            </a:r>
            <a:br>
              <a:rPr lang="ru-RU" b="1" i="1" dirty="0">
                <a:solidFill>
                  <a:srgbClr val="0000CC"/>
                </a:solidFill>
                <a:latin typeface="Bookman Old Style" pitchFamily="18" charset="0"/>
              </a:rPr>
            </a:br>
            <a:r>
              <a:rPr lang="ru-RU" b="1" i="1" dirty="0">
                <a:solidFill>
                  <a:srgbClr val="0000CC"/>
                </a:solidFill>
                <a:latin typeface="Bookman Old Style" pitchFamily="18" charset="0"/>
              </a:rPr>
              <a:t>                І</a:t>
            </a:r>
            <a:r>
              <a:rPr lang="uk-UA" b="1" i="1" dirty="0">
                <a:solidFill>
                  <a:srgbClr val="0000CC"/>
                </a:solidFill>
                <a:latin typeface="Bookman Old Style" pitchFamily="18" charset="0"/>
              </a:rPr>
              <a:t>, щоб мати якусь свободу,</a:t>
            </a:r>
            <a:br>
              <a:rPr lang="uk-UA" b="1" i="1" dirty="0">
                <a:solidFill>
                  <a:srgbClr val="0000CC"/>
                </a:solidFill>
                <a:latin typeface="Bookman Old Style" pitchFamily="18" charset="0"/>
              </a:rPr>
            </a:br>
            <a:r>
              <a:rPr lang="uk-UA" b="1" i="1" dirty="0">
                <a:solidFill>
                  <a:srgbClr val="0000CC"/>
                </a:solidFill>
                <a:latin typeface="Bookman Old Style" pitchFamily="18" charset="0"/>
              </a:rPr>
              <a:t>                Сокиру бруском задобрив</a:t>
            </a:r>
            <a:br>
              <a:rPr lang="uk-UA" b="1" i="1" dirty="0">
                <a:solidFill>
                  <a:srgbClr val="0000CC"/>
                </a:solidFill>
                <a:latin typeface="Bookman Old Style" pitchFamily="18" charset="0"/>
              </a:rPr>
            </a:br>
            <a:r>
              <a:rPr lang="uk-UA" b="1" i="1" dirty="0">
                <a:solidFill>
                  <a:srgbClr val="0000CC"/>
                </a:solidFill>
                <a:latin typeface="Bookman Old Style" pitchFamily="18" charset="0"/>
              </a:rPr>
              <a:t>                І крила обтяв об колоду.</a:t>
            </a:r>
            <a:r>
              <a:rPr lang="uk-UA" b="1" i="1" dirty="0">
                <a:latin typeface="Bookman Old Style" pitchFamily="18" charset="0"/>
              </a:rPr>
              <a:t/>
            </a:r>
            <a:br>
              <a:rPr lang="uk-UA" b="1" i="1" dirty="0">
                <a:latin typeface="Bookman Old Style" pitchFamily="18" charset="0"/>
              </a:rPr>
            </a:br>
            <a:r>
              <a:rPr lang="uk-UA" b="1" i="1" dirty="0">
                <a:latin typeface="Bookman Old Style" pitchFamily="18" charset="0"/>
              </a:rPr>
              <a:t>      Але дядькові не пощастило, бо на ранок крила </a:t>
            </a:r>
            <a:endParaRPr lang="uk-UA" b="1" i="1" dirty="0" smtClean="0">
              <a:latin typeface="Bookman Old Style" pitchFamily="18" charset="0"/>
            </a:endParaRPr>
          </a:p>
          <a:p>
            <a:r>
              <a:rPr lang="uk-UA" b="1" i="1" dirty="0" smtClean="0">
                <a:latin typeface="Bookman Old Style" pitchFamily="18" charset="0"/>
              </a:rPr>
              <a:t>знову </a:t>
            </a:r>
            <a:r>
              <a:rPr lang="uk-UA" b="1" i="1" dirty="0">
                <a:latin typeface="Bookman Old Style" pitchFamily="18" charset="0"/>
              </a:rPr>
              <a:t>відросли. </a:t>
            </a:r>
            <a:r>
              <a:rPr lang="uk-UA" b="1" i="1" dirty="0" smtClean="0">
                <a:latin typeface="Bookman Old Style" pitchFamily="18" charset="0"/>
              </a:rPr>
              <a:t>Тоді</a:t>
            </a:r>
            <a:r>
              <a:rPr lang="uk-UA" b="1" i="1" dirty="0">
                <a:latin typeface="Bookman Old Style" pitchFamily="18" charset="0"/>
              </a:rPr>
              <a:t>, щоб мати хоч якусь вигоду, він:</a:t>
            </a:r>
            <a:br>
              <a:rPr lang="uk-UA" b="1" i="1" dirty="0">
                <a:latin typeface="Bookman Old Style" pitchFamily="18" charset="0"/>
              </a:rPr>
            </a:br>
            <a:r>
              <a:rPr lang="uk-UA" b="1" i="1" dirty="0">
                <a:latin typeface="Bookman Old Style" pitchFamily="18" charset="0"/>
              </a:rPr>
              <a:t>                  </a:t>
            </a:r>
            <a:r>
              <a:rPr lang="uk-UA" b="1" i="1" dirty="0">
                <a:solidFill>
                  <a:srgbClr val="0000CC"/>
                </a:solidFill>
                <a:latin typeface="Bookman Old Style" pitchFamily="18" charset="0"/>
              </a:rPr>
              <a:t>На крилах навіть розжився,-</a:t>
            </a:r>
            <a:br>
              <a:rPr lang="uk-UA" b="1" i="1" dirty="0">
                <a:solidFill>
                  <a:srgbClr val="0000CC"/>
                </a:solidFill>
                <a:latin typeface="Bookman Old Style" pitchFamily="18" charset="0"/>
              </a:rPr>
            </a:br>
            <a:r>
              <a:rPr lang="uk-UA" b="1" i="1" dirty="0">
                <a:solidFill>
                  <a:srgbClr val="0000CC"/>
                </a:solidFill>
                <a:latin typeface="Bookman Old Style" pitchFamily="18" charset="0"/>
              </a:rPr>
              <a:t>                  Крилами хату вшив,</a:t>
            </a:r>
            <a:br>
              <a:rPr lang="uk-UA" b="1" i="1" dirty="0">
                <a:solidFill>
                  <a:srgbClr val="0000CC"/>
                </a:solidFill>
                <a:latin typeface="Bookman Old Style" pitchFamily="18" charset="0"/>
              </a:rPr>
            </a:br>
            <a:r>
              <a:rPr lang="uk-UA" b="1" i="1" dirty="0">
                <a:solidFill>
                  <a:srgbClr val="0000CC"/>
                </a:solidFill>
                <a:latin typeface="Bookman Old Style" pitchFamily="18" charset="0"/>
              </a:rPr>
              <a:t>                  Крилами обгородився.</a:t>
            </a:r>
            <a:r>
              <a:rPr lang="ru-RU" sz="1600" dirty="0"/>
              <a:t/>
            </a:r>
            <a:br>
              <a:rPr lang="ru-RU" sz="1600" dirty="0"/>
            </a:br>
            <a:endParaRPr lang="uk-UA" sz="1600" dirty="0"/>
          </a:p>
        </p:txBody>
      </p:sp>
      <p:sp>
        <p:nvSpPr>
          <p:cNvPr id="25" name="Прямоугольник 24"/>
          <p:cNvSpPr/>
          <p:nvPr/>
        </p:nvSpPr>
        <p:spPr>
          <a:xfrm>
            <a:off x="2188472" y="6297311"/>
            <a:ext cx="6064481" cy="369332"/>
          </a:xfrm>
          <a:prstGeom prst="rect">
            <a:avLst/>
          </a:prstGeom>
        </p:spPr>
        <p:txBody>
          <a:bodyPr wrap="none">
            <a:spAutoFit/>
          </a:bodyPr>
          <a:lstStyle/>
          <a:p>
            <a:r>
              <a:rPr lang="uk-UA" b="1" i="1" dirty="0" smtClean="0">
                <a:latin typeface="Bookman Old Style" pitchFamily="18" charset="0"/>
              </a:rPr>
              <a:t>У  цих  словах  поета  звучить  гірка  іронія. </a:t>
            </a:r>
            <a:endParaRPr lang="uk-UA"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Скачать бесплатно зимний шаблон для презентаций"/>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Прямоугольник 4"/>
          <p:cNvSpPr/>
          <p:nvPr/>
        </p:nvSpPr>
        <p:spPr>
          <a:xfrm>
            <a:off x="2690648" y="5972756"/>
            <a:ext cx="9160158" cy="646331"/>
          </a:xfrm>
          <a:prstGeom prst="rect">
            <a:avLst/>
          </a:prstGeom>
        </p:spPr>
        <p:txBody>
          <a:bodyPr wrap="square">
            <a:spAutoFit/>
          </a:bodyPr>
          <a:lstStyle/>
          <a:p>
            <a:pPr algn="ctr"/>
            <a:r>
              <a:rPr lang="uk-UA" b="1" i="1" dirty="0" smtClean="0">
                <a:latin typeface="Bookman Old Style" pitchFamily="18" charset="0"/>
              </a:rPr>
              <a:t/>
            </a:r>
            <a:br>
              <a:rPr lang="uk-UA" b="1" i="1" dirty="0" smtClean="0">
                <a:latin typeface="Bookman Old Style" pitchFamily="18" charset="0"/>
              </a:rPr>
            </a:br>
            <a:endParaRPr lang="uk-UA" b="1" i="1" dirty="0">
              <a:latin typeface="Bookman Old Style" pitchFamily="18" charset="0"/>
            </a:endParaRPr>
          </a:p>
        </p:txBody>
      </p:sp>
      <p:sp>
        <p:nvSpPr>
          <p:cNvPr id="7" name="Прямоугольник 6"/>
          <p:cNvSpPr/>
          <p:nvPr/>
        </p:nvSpPr>
        <p:spPr>
          <a:xfrm>
            <a:off x="3422188" y="0"/>
            <a:ext cx="698300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i="1"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О</a:t>
            </a:r>
            <a:r>
              <a:rPr lang="uk-UA" sz="40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браз  дядька  Кирила </a:t>
            </a:r>
            <a:endParaRPr lang="ru-RU" sz="4000" b="1" cap="none" spc="50" dirty="0">
              <a:ln w="11430"/>
              <a:solidFill>
                <a:srgbClr val="0000CC"/>
              </a:solidFill>
              <a:effectLst>
                <a:outerShdw blurRad="76200" dist="50800" dir="5400000" algn="tl" rotWithShape="0">
                  <a:srgbClr val="000000">
                    <a:alpha val="65000"/>
                  </a:srgbClr>
                </a:outerShdw>
              </a:effectLst>
            </a:endParaRPr>
          </a:p>
        </p:txBody>
      </p:sp>
      <p:sp>
        <p:nvSpPr>
          <p:cNvPr id="8" name="Скругленная прямоугольная выноска 7"/>
          <p:cNvSpPr/>
          <p:nvPr/>
        </p:nvSpPr>
        <p:spPr>
          <a:xfrm flipH="1">
            <a:off x="2129050" y="810632"/>
            <a:ext cx="9703551" cy="1105468"/>
          </a:xfrm>
          <a:prstGeom prst="wedgeRoundRectCallout">
            <a:avLst>
              <a:gd name="adj1" fmla="val 49143"/>
              <a:gd name="adj2" fmla="val 43831"/>
              <a:gd name="adj3" fmla="val 16667"/>
            </a:avLst>
          </a:prstGeom>
          <a:solidFill>
            <a:schemeClr val="accent4">
              <a:lumMod val="40000"/>
              <a:lumOff val="6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solidFill>
                  <a:schemeClr val="tx1"/>
                </a:solidFill>
                <a:latin typeface="Bookman Old Style" pitchFamily="18" charset="0"/>
              </a:rPr>
              <a:t>У баладі  І. Драч через образ дядька Кирила розповідає про невміння людей скористатися своїм, вимріяним віками, щастям, прирікає їх бути  рабами  мізерних  побутових  інтересів.</a:t>
            </a:r>
            <a:endParaRPr lang="uk-UA" b="1" dirty="0">
              <a:solidFill>
                <a:schemeClr val="tx1"/>
              </a:solidFill>
              <a:latin typeface="Bookman Old Style" pitchFamily="18" charset="0"/>
            </a:endParaRPr>
          </a:p>
        </p:txBody>
      </p:sp>
      <p:sp>
        <p:nvSpPr>
          <p:cNvPr id="9" name="Скругленная прямоугольная выноска 8"/>
          <p:cNvSpPr/>
          <p:nvPr/>
        </p:nvSpPr>
        <p:spPr>
          <a:xfrm flipH="1">
            <a:off x="3279227" y="2064265"/>
            <a:ext cx="8523961" cy="1621808"/>
          </a:xfrm>
          <a:prstGeom prst="wedgeRoundRectCallout">
            <a:avLst>
              <a:gd name="adj1" fmla="val 46651"/>
              <a:gd name="adj2" fmla="val 48065"/>
              <a:gd name="adj3" fmla="val 16667"/>
            </a:avLst>
          </a:prstGeom>
          <a:solidFill>
            <a:schemeClr val="accent4">
              <a:lumMod val="40000"/>
              <a:lumOff val="6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solidFill>
                  <a:schemeClr val="tx1"/>
                </a:solidFill>
                <a:latin typeface="Bookman Old Style" pitchFamily="18" charset="0"/>
              </a:rPr>
              <a:t>Божественний дарунок - крила не приносять сподіваної радості Кирилові, бо його обмежений внутрішній світ не готовий  їх прийняти. Із точки зору самого дядька, його дружини, громади, яка їх оточує, цінними  є лише матеріальні блага, а в такому розумінні крила - абсолютно некорисна  річ.</a:t>
            </a:r>
            <a:endParaRPr lang="uk-UA" b="1" dirty="0">
              <a:solidFill>
                <a:schemeClr val="tx1"/>
              </a:solidFill>
              <a:latin typeface="Bookman Old Style" pitchFamily="18" charset="0"/>
            </a:endParaRPr>
          </a:p>
        </p:txBody>
      </p:sp>
      <p:sp>
        <p:nvSpPr>
          <p:cNvPr id="10" name="Скругленная прямоугольная выноска 9"/>
          <p:cNvSpPr/>
          <p:nvPr/>
        </p:nvSpPr>
        <p:spPr>
          <a:xfrm flipH="1">
            <a:off x="3426528" y="3852278"/>
            <a:ext cx="8302389" cy="1105468"/>
          </a:xfrm>
          <a:prstGeom prst="wedgeRoundRectCallout">
            <a:avLst>
              <a:gd name="adj1" fmla="val 47090"/>
              <a:gd name="adj2" fmla="val 48769"/>
              <a:gd name="adj3" fmla="val 16667"/>
            </a:avLst>
          </a:prstGeom>
          <a:solidFill>
            <a:schemeClr val="accent4">
              <a:lumMod val="40000"/>
              <a:lumOff val="6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solidFill>
                  <a:schemeClr val="tx1"/>
                </a:solidFill>
                <a:latin typeface="Bookman Old Style" pitchFamily="18" charset="0"/>
              </a:rPr>
              <a:t>Але балада має доволі оптимістичний  підтекст: духовні пориви - незнищенні, бо крила, які  обтинав Кирило, постійно відростали і зрештою були «розкрадені поетами».</a:t>
            </a:r>
            <a:endParaRPr lang="uk-UA" b="1" dirty="0">
              <a:solidFill>
                <a:schemeClr val="tx1"/>
              </a:solidFill>
              <a:latin typeface="Bookman Old Style" pitchFamily="18" charset="0"/>
            </a:endParaRPr>
          </a:p>
        </p:txBody>
      </p:sp>
      <p:pic>
        <p:nvPicPr>
          <p:cNvPr id="14" name="Picture 2" descr="http://1.bp.blogspot.com/-Qap0WypO3VI/VLAhCigKF9I/AAAAAAAAAJo/H6OC6w3bJT0/s1600/115600418_large_119.png"/>
          <p:cNvPicPr>
            <a:picLocks noChangeAspect="1" noChangeArrowheads="1"/>
          </p:cNvPicPr>
          <p:nvPr/>
        </p:nvPicPr>
        <p:blipFill rotWithShape="1">
          <a:blip r:embed="rId3" cstate="print"/>
          <a:srcRect b="6824"/>
          <a:stretch/>
        </p:blipFill>
        <p:spPr bwMode="auto">
          <a:xfrm>
            <a:off x="0" y="476672"/>
            <a:ext cx="3413976" cy="6381328"/>
          </a:xfrm>
          <a:prstGeom prst="rect">
            <a:avLst/>
          </a:prstGeom>
          <a:noFill/>
        </p:spPr>
      </p:pic>
      <p:sp>
        <p:nvSpPr>
          <p:cNvPr id="15" name="Скругленная прямоугольная выноска 14"/>
          <p:cNvSpPr/>
          <p:nvPr/>
        </p:nvSpPr>
        <p:spPr>
          <a:xfrm flipH="1">
            <a:off x="1324304" y="5083555"/>
            <a:ext cx="10641724" cy="1569493"/>
          </a:xfrm>
          <a:prstGeom prst="wedgeRoundRectCallout">
            <a:avLst>
              <a:gd name="adj1" fmla="val 47090"/>
              <a:gd name="adj2" fmla="val 48769"/>
              <a:gd name="adj3" fmla="val 16667"/>
            </a:avLst>
          </a:prstGeom>
          <a:solidFill>
            <a:schemeClr val="accent4">
              <a:lumMod val="40000"/>
              <a:lumOff val="6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solidFill>
                  <a:schemeClr val="tx1"/>
                </a:solidFill>
                <a:latin typeface="Bookman Old Style" pitchFamily="18" charset="0"/>
              </a:rPr>
              <a:t>Автор не  завершує  цієї  історії, невідомо,- що  далі  сталось  із   дядьком Кирилом. Та й не в цьому полягає  призначення  поезії. Поет  ставить  читачів перед  питанням  духовності, а  висновки  пропонує  зробити  їм  самим.                                                                                                                                                            І. Драч  не  єдиний  з  поетів  та   письменників  української  літератури, хто розкривав  проблему  духовності  й  бездуховності  через  образ  крил.</a:t>
            </a:r>
            <a:endParaRPr lang="uk-UA" b="1" dirty="0">
              <a:solidFill>
                <a:schemeClr val="tx1"/>
              </a:solidFill>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6" descr="Презентация к уроку по теме: Шаблон (фон) презентации. Часть 32 |  Образовательная социальная сеть"/>
          <p:cNvPicPr>
            <a:picLocks noChangeAspect="1" noChangeArrowheads="1"/>
          </p:cNvPicPr>
          <p:nvPr/>
        </p:nvPicPr>
        <p:blipFill>
          <a:blip r:embed="rId2" cstate="print"/>
          <a:srcRect/>
          <a:stretch>
            <a:fillRect/>
          </a:stretch>
        </p:blipFill>
        <p:spPr bwMode="auto">
          <a:xfrm>
            <a:off x="0" y="0"/>
            <a:ext cx="12530555" cy="6858000"/>
          </a:xfrm>
          <a:prstGeom prst="rect">
            <a:avLst/>
          </a:prstGeom>
          <a:noFill/>
          <a:ln w="9525">
            <a:noFill/>
            <a:miter lim="800000"/>
            <a:headEnd/>
            <a:tailEnd/>
          </a:ln>
        </p:spPr>
      </p:pic>
      <p:sp>
        <p:nvSpPr>
          <p:cNvPr id="11" name="Прямоугольник 1"/>
          <p:cNvSpPr>
            <a:spLocks noChangeArrowheads="1"/>
          </p:cNvSpPr>
          <p:nvPr/>
        </p:nvSpPr>
        <p:spPr bwMode="auto">
          <a:xfrm>
            <a:off x="378372" y="2186211"/>
            <a:ext cx="91597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uk-UA" sz="2000" b="1" dirty="0" smtClean="0">
                <a:latin typeface="Bookman Old Style" pitchFamily="18" charset="0"/>
              </a:rPr>
              <a:t>Для </a:t>
            </a:r>
            <a:r>
              <a:rPr lang="uk-UA" sz="2000" b="1" dirty="0">
                <a:latin typeface="Bookman Old Style" pitchFamily="18" charset="0"/>
              </a:rPr>
              <a:t>глибшого розкриття хворобливої несумісності духовного </a:t>
            </a:r>
            <a:r>
              <a:rPr lang="uk-UA" sz="2000" b="1" dirty="0" smtClean="0">
                <a:latin typeface="Bookman Old Style" pitchFamily="18" charset="0"/>
              </a:rPr>
              <a:t>           й </a:t>
            </a:r>
            <a:r>
              <a:rPr lang="uk-UA" sz="2000" b="1" dirty="0">
                <a:latin typeface="Bookman Old Style" pitchFamily="18" charset="0"/>
              </a:rPr>
              <a:t>матеріального світів І.Драч вдається до </a:t>
            </a:r>
            <a:r>
              <a:rPr lang="uk-UA" sz="2000" b="1" dirty="0" smtClean="0">
                <a:latin typeface="Bookman Old Style" pitchFamily="18" charset="0"/>
              </a:rPr>
              <a:t>гротеску.</a:t>
            </a:r>
            <a:endParaRPr lang="uk-UA" sz="2000" b="1" dirty="0">
              <a:latin typeface="Bookman Old Style" pitchFamily="18" charset="0"/>
            </a:endParaRPr>
          </a:p>
        </p:txBody>
      </p:sp>
      <p:pic>
        <p:nvPicPr>
          <p:cNvPr id="5" name="Содержимое 3" descr="1263140354_1768735.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74">
                        <a14:foregroundMark x1="20789" y1="9000" x2="20789" y2="9000"/>
                        <a14:foregroundMark x1="24211" y1="11200" x2="24211" y2="11200"/>
                        <a14:foregroundMark x1="12632" y1="11600" x2="12632" y2="11600"/>
                        <a14:foregroundMark x1="15789" y1="10200" x2="15789" y2="10200"/>
                        <a14:foregroundMark x1="21316" y1="6000" x2="21316" y2="6000"/>
                        <a14:foregroundMark x1="28158" y1="9400" x2="28158" y2="9400"/>
                      </a14:backgroundRemoval>
                    </a14:imgEffect>
                  </a14:imgLayer>
                </a14:imgProps>
              </a:ext>
              <a:ext uri="{28A0092B-C50C-407E-A947-70E740481C1C}">
                <a14:useLocalDpi xmlns:a14="http://schemas.microsoft.com/office/drawing/2010/main" val="0"/>
              </a:ext>
            </a:extLst>
          </a:blip>
          <a:srcRect/>
          <a:stretch>
            <a:fillRect/>
          </a:stretch>
        </p:blipFill>
        <p:spPr>
          <a:xfrm flipH="1">
            <a:off x="8833947" y="220717"/>
            <a:ext cx="3358053" cy="6417226"/>
          </a:xfrm>
          <a:prstGeom prst="rect">
            <a:avLst/>
          </a:prstGeom>
          <a:ln>
            <a:noFill/>
          </a:ln>
          <a:effectLst>
            <a:softEdge rad="112500"/>
          </a:effectLst>
        </p:spPr>
      </p:pic>
      <p:pic>
        <p:nvPicPr>
          <p:cNvPr id="6" name="Picture 4" descr="https://cdn.27.ua/799/77/b6/227254_1.jpeg"/>
          <p:cNvPicPr>
            <a:picLocks noChangeAspect="1" noChangeArrowheads="1"/>
          </p:cNvPicPr>
          <p:nvPr/>
        </p:nvPicPr>
        <p:blipFill>
          <a:blip r:embed="rId5" cstate="print"/>
          <a:srcRect/>
          <a:stretch>
            <a:fillRect/>
          </a:stretch>
        </p:blipFill>
        <p:spPr bwMode="auto">
          <a:xfrm>
            <a:off x="8648260" y="3641835"/>
            <a:ext cx="1441670" cy="23130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Прямоугольник 6"/>
          <p:cNvSpPr/>
          <p:nvPr/>
        </p:nvSpPr>
        <p:spPr>
          <a:xfrm>
            <a:off x="2617076" y="3004657"/>
            <a:ext cx="5754414" cy="1631216"/>
          </a:xfrm>
          <a:prstGeom prst="rect">
            <a:avLst/>
          </a:prstGeom>
        </p:spPr>
        <p:txBody>
          <a:bodyPr wrap="square">
            <a:spAutoFit/>
          </a:bodyPr>
          <a:lstStyle/>
          <a:p>
            <a:pPr algn="ctr"/>
            <a:r>
              <a:rPr lang="uk-UA" sz="2000" b="1" i="1" dirty="0" smtClean="0">
                <a:solidFill>
                  <a:srgbClr val="C00000"/>
                </a:solidFill>
                <a:latin typeface="Bookman Old Style" pitchFamily="18" charset="0"/>
              </a:rPr>
              <a:t>Гротеск – </a:t>
            </a:r>
            <a:r>
              <a:rPr lang="uk-UA" sz="2000" b="1" i="1" dirty="0" smtClean="0">
                <a:solidFill>
                  <a:srgbClr val="30218B"/>
                </a:solidFill>
                <a:latin typeface="Bookman Old Style" pitchFamily="18" charset="0"/>
              </a:rPr>
              <a:t>тип художньої образності, що ґрунтується на фантастиці, гіперболі, контрасті фантастичного й реального, прекрасного і потворного, трагічного і комічного. </a:t>
            </a:r>
            <a:endParaRPr lang="uk-UA" sz="2000" b="1" i="1" dirty="0">
              <a:solidFill>
                <a:srgbClr val="30218B"/>
              </a:solidFill>
              <a:latin typeface="Bookman Old Style" pitchFamily="18" charset="0"/>
            </a:endParaRPr>
          </a:p>
        </p:txBody>
      </p:sp>
      <p:sp>
        <p:nvSpPr>
          <p:cNvPr id="8" name="Прямоугольник 7"/>
          <p:cNvSpPr/>
          <p:nvPr/>
        </p:nvSpPr>
        <p:spPr>
          <a:xfrm>
            <a:off x="2569779" y="4894118"/>
            <a:ext cx="6053958" cy="1323439"/>
          </a:xfrm>
          <a:prstGeom prst="rect">
            <a:avLst/>
          </a:prstGeom>
        </p:spPr>
        <p:txBody>
          <a:bodyPr wrap="square">
            <a:spAutoFit/>
          </a:bodyPr>
          <a:lstStyle/>
          <a:p>
            <a:pPr algn="ctr"/>
            <a:r>
              <a:rPr lang="uk-UA" sz="2000" b="1" dirty="0" smtClean="0">
                <a:latin typeface="Bookman Old Style" pitchFamily="18" charset="0"/>
              </a:rPr>
              <a:t>Внаслідок цього начебто звичайні предмети та явища зазнають неминучого «</a:t>
            </a:r>
            <a:r>
              <a:rPr lang="uk-UA" sz="2000" b="1" dirty="0" err="1" smtClean="0">
                <a:latin typeface="Bookman Old Style" pitchFamily="18" charset="0"/>
              </a:rPr>
              <a:t>одивлення</a:t>
            </a:r>
            <a:r>
              <a:rPr lang="uk-UA" sz="2000" b="1" dirty="0" smtClean="0">
                <a:latin typeface="Bookman Old Style" pitchFamily="18" charset="0"/>
              </a:rPr>
              <a:t>», зображення набуває м’якого іронічного характеру. </a:t>
            </a:r>
            <a:endParaRPr lang="ru-RU" sz="2000" b="1" dirty="0">
              <a:latin typeface="Bookman Old Style" pitchFamily="18" charset="0"/>
            </a:endParaRPr>
          </a:p>
        </p:txBody>
      </p:sp>
      <p:pic>
        <p:nvPicPr>
          <p:cNvPr id="9" name="Picture 2" descr="ÐÐ°ÑÑÐ¸Ð½ÐºÐ¸ Ð¿Ð¾ Ð·Ð°Ð¿ÑÐ¾ÑÑ ÐÐ²Ð°Ð½ ÐÑÐ°Ñ"/>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024" b="99043" l="17044" r="93967">
                        <a14:foregroundMark x1="54299" y1="53828" x2="53695" y2="55742"/>
                        <a14:foregroundMark x1="45249" y1="81340" x2="45249" y2="81340"/>
                        <a14:foregroundMark x1="43741" y1="80861" x2="43439" y2="85885"/>
                        <a14:foregroundMark x1="43741" y1="91866" x2="43741" y2="95215"/>
                        <a14:foregroundMark x1="43741" y1="96651" x2="43741" y2="97847"/>
                        <a14:foregroundMark x1="43741" y1="97847" x2="47210" y2="93301"/>
                        <a14:foregroundMark x1="53394" y1="42344" x2="57466" y2="43541"/>
                        <a14:foregroundMark x1="57466" y1="43541" x2="56863" y2="45455"/>
                        <a14:foregroundMark x1="55958" y1="15311" x2="55958" y2="17703"/>
                        <a14:foregroundMark x1="52790" y1="11722" x2="51282" y2="10766"/>
                        <a14:foregroundMark x1="31976" y1="10287" x2="31976" y2="10287"/>
                        <a14:foregroundMark x1="35897" y1="9330" x2="38763" y2="7416"/>
                        <a14:foregroundMark x1="28808" y1="16746" x2="27300" y2="19617"/>
                        <a14:foregroundMark x1="26697" y1="22249" x2="26697" y2="27512"/>
                        <a14:foregroundMark x1="26697" y1="31579" x2="27300" y2="38038"/>
                        <a14:foregroundMark x1="26697" y1="40431" x2="25943" y2="45455"/>
                        <a14:foregroundMark x1="25943" y1="45455" x2="26998" y2="48325"/>
                        <a14:foregroundMark x1="26998" y1="48804" x2="26998" y2="48804"/>
                        <a14:foregroundMark x1="28808" y1="49761" x2="32278" y2="51435"/>
                        <a14:foregroundMark x1="32278" y1="51435" x2="32278" y2="51435"/>
                        <a14:foregroundMark x1="23831" y1="48325" x2="23831" y2="44976"/>
                        <a14:foregroundMark x1="22926" y1="39474" x2="22926" y2="35885"/>
                        <a14:foregroundMark x1="22926" y1="31579" x2="23228" y2="30144"/>
                        <a14:foregroundMark x1="24133" y1="27512" x2="25943" y2="22727"/>
                        <a14:foregroundMark x1="26546" y1="19139" x2="27602" y2="14354"/>
                        <a14:foregroundMark x1="27903" y1="13397" x2="30015" y2="11244"/>
                        <a14:foregroundMark x1="30920" y1="10766" x2="36199" y2="7416"/>
                        <a14:foregroundMark x1="36953" y1="6938" x2="37858" y2="6938"/>
                        <a14:foregroundMark x1="28808" y1="50239" x2="28808" y2="51435"/>
                        <a14:foregroundMark x1="26697" y1="51435" x2="28507" y2="51435"/>
                        <a14:foregroundMark x1="31373" y1="56699" x2="31373" y2="56699"/>
                        <a14:foregroundMark x1="50226" y1="70096" x2="50226" y2="70096"/>
                        <a14:foregroundMark x1="42534" y1="7416" x2="42836" y2="5981"/>
                        <a14:foregroundMark x1="40875" y1="5981" x2="39668" y2="6459"/>
                        <a14:foregroundMark x1="46305" y1="6938" x2="47813" y2="6938"/>
                        <a14:foregroundMark x1="49020" y1="9330" x2="49020" y2="9330"/>
                        <a14:foregroundMark x1="52941" y1="11962" x2="52790" y2="11005"/>
                        <a14:foregroundMark x1="50980" y1="9091" x2="50980" y2="9091"/>
                        <a14:foregroundMark x1="50830" y1="8373" x2="48869" y2="7895"/>
                        <a14:foregroundMark x1="48869" y1="7656" x2="48265" y2="6459"/>
                        <a14:foregroundMark x1="48265" y1="6459" x2="46456" y2="5742"/>
                        <a14:foregroundMark x1="44193" y1="6220" x2="45098" y2="5742"/>
                        <a14:foregroundMark x1="45400" y1="5742" x2="45400" y2="5742"/>
                      </a14:backgroundRemoval>
                    </a14:imgEffect>
                  </a14:imgLayer>
                </a14:imgProps>
              </a:ext>
            </a:extLst>
          </a:blip>
          <a:srcRect l="18244" r="27024"/>
          <a:stretch>
            <a:fillRect/>
          </a:stretch>
        </p:blipFill>
        <p:spPr bwMode="auto">
          <a:xfrm flipH="1">
            <a:off x="1" y="3753134"/>
            <a:ext cx="2738792" cy="31048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8046087"/>
      </p:ext>
    </p:extLst>
  </p:cSld>
  <p:clrMapOvr>
    <a:masterClrMapping/>
  </p:clrMapOvr>
  <p:transition advTm="457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YSTEM\Downloads\Персеиды-звездопад-песочница-6104698.jpeg"/>
          <p:cNvPicPr>
            <a:picLocks noChangeAspect="1" noChangeArrowheads="1"/>
          </p:cNvPicPr>
          <p:nvPr/>
        </p:nvPicPr>
        <p:blipFill>
          <a:blip r:embed="rId2" cstate="print"/>
          <a:srcRect/>
          <a:stretch>
            <a:fillRect/>
          </a:stretch>
        </p:blipFill>
        <p:spPr bwMode="auto">
          <a:xfrm>
            <a:off x="0" y="0"/>
            <a:ext cx="12192001" cy="6858000"/>
          </a:xfrm>
          <a:prstGeom prst="rect">
            <a:avLst/>
          </a:prstGeom>
          <a:noFill/>
        </p:spPr>
      </p:pic>
      <p:sp>
        <p:nvSpPr>
          <p:cNvPr id="2" name="Прямоугольник 1"/>
          <p:cNvSpPr/>
          <p:nvPr/>
        </p:nvSpPr>
        <p:spPr>
          <a:xfrm>
            <a:off x="420022" y="309672"/>
            <a:ext cx="11163866" cy="1015663"/>
          </a:xfrm>
          <a:prstGeom prst="rect">
            <a:avLst/>
          </a:prstGeom>
        </p:spPr>
        <p:txBody>
          <a:bodyPr wrap="square">
            <a:spAutoFit/>
          </a:bodyPr>
          <a:lstStyle/>
          <a:p>
            <a:pPr algn="r"/>
            <a:r>
              <a:rPr lang="ru-RU" sz="2000" b="1" i="1" dirty="0">
                <a:solidFill>
                  <a:schemeClr val="bg1"/>
                </a:solidFill>
                <a:latin typeface="Bookman Old Style" pitchFamily="18" charset="0"/>
              </a:rPr>
              <a:t> </a:t>
            </a:r>
            <a:r>
              <a:rPr lang="uk-UA" sz="2000" b="1" i="1" dirty="0">
                <a:solidFill>
                  <a:schemeClr val="bg1"/>
                </a:solidFill>
                <a:latin typeface="Bookman Old Style" pitchFamily="18" charset="0"/>
              </a:rPr>
              <a:t>У </a:t>
            </a:r>
            <a:r>
              <a:rPr lang="uk-UA" sz="2000" b="1" i="1" dirty="0" err="1">
                <a:solidFill>
                  <a:schemeClr val="bg1"/>
                </a:solidFill>
                <a:latin typeface="Bookman Old Style" pitchFamily="18" charset="0"/>
              </a:rPr>
              <a:t>притчевій</a:t>
            </a:r>
            <a:r>
              <a:rPr lang="uk-UA" sz="2000" b="1" i="1" dirty="0">
                <a:solidFill>
                  <a:schemeClr val="bg1"/>
                </a:solidFill>
                <a:latin typeface="Bookman Old Style" pitchFamily="18" charset="0"/>
              </a:rPr>
              <a:t> формі поет роздумує про добрі й лихі начала </a:t>
            </a:r>
            <a:endParaRPr lang="uk-UA" sz="2000" b="1" i="1" dirty="0" smtClean="0">
              <a:solidFill>
                <a:schemeClr val="bg1"/>
              </a:solidFill>
              <a:latin typeface="Bookman Old Style" pitchFamily="18" charset="0"/>
            </a:endParaRPr>
          </a:p>
          <a:p>
            <a:pPr algn="r"/>
            <a:r>
              <a:rPr lang="uk-UA" sz="2000" b="1" i="1" dirty="0" smtClean="0">
                <a:solidFill>
                  <a:schemeClr val="bg1"/>
                </a:solidFill>
                <a:latin typeface="Bookman Old Style" pitchFamily="18" charset="0"/>
              </a:rPr>
              <a:t>в </a:t>
            </a:r>
            <a:r>
              <a:rPr lang="uk-UA" sz="2000" b="1" i="1" dirty="0">
                <a:solidFill>
                  <a:schemeClr val="bg1"/>
                </a:solidFill>
                <a:latin typeface="Bookman Old Style" pitchFamily="18" charset="0"/>
              </a:rPr>
              <a:t>людській душі: чи це не злочин — </a:t>
            </a:r>
            <a:r>
              <a:rPr lang="uk-UA" sz="2000" b="1" i="1" dirty="0" err="1">
                <a:solidFill>
                  <a:schemeClr val="bg1"/>
                </a:solidFill>
                <a:latin typeface="Bookman Old Style" pitchFamily="18" charset="0"/>
              </a:rPr>
              <a:t>самообтинання</a:t>
            </a:r>
            <a:r>
              <a:rPr lang="uk-UA" sz="2000" b="1" i="1" dirty="0">
                <a:solidFill>
                  <a:schemeClr val="bg1"/>
                </a:solidFill>
                <a:latin typeface="Bookman Old Style" pitchFamily="18" charset="0"/>
              </a:rPr>
              <a:t> </a:t>
            </a:r>
            <a:endParaRPr lang="uk-UA" sz="2000" b="1" i="1" dirty="0" smtClean="0">
              <a:solidFill>
                <a:schemeClr val="bg1"/>
              </a:solidFill>
              <a:latin typeface="Bookman Old Style" pitchFamily="18" charset="0"/>
            </a:endParaRPr>
          </a:p>
          <a:p>
            <a:pPr algn="r"/>
            <a:r>
              <a:rPr lang="uk-UA" sz="2000" b="1" i="1" dirty="0" smtClean="0">
                <a:solidFill>
                  <a:schemeClr val="bg1"/>
                </a:solidFill>
                <a:latin typeface="Bookman Old Style" pitchFamily="18" charset="0"/>
              </a:rPr>
              <a:t>власного </a:t>
            </a:r>
            <a:r>
              <a:rPr lang="uk-UA" sz="2000" b="1" i="1" dirty="0">
                <a:solidFill>
                  <a:schemeClr val="bg1"/>
                </a:solidFill>
                <a:latin typeface="Bookman Old Style" pitchFamily="18" charset="0"/>
              </a:rPr>
              <a:t>духовного світу? </a:t>
            </a:r>
            <a:r>
              <a:rPr lang="uk-UA" sz="2000" b="1" i="1" dirty="0" smtClean="0">
                <a:solidFill>
                  <a:schemeClr val="bg1"/>
                </a:solidFill>
                <a:latin typeface="Bookman Old Style" pitchFamily="18" charset="0"/>
              </a:rPr>
              <a:t>власного </a:t>
            </a:r>
            <a:r>
              <a:rPr lang="uk-UA" sz="2000" b="1" i="1" dirty="0">
                <a:solidFill>
                  <a:schemeClr val="bg1"/>
                </a:solidFill>
                <a:latin typeface="Bookman Old Style" pitchFamily="18" charset="0"/>
              </a:rPr>
              <a:t>щастя</a:t>
            </a:r>
            <a:r>
              <a:rPr lang="ru-RU" sz="2000" b="1" i="1" dirty="0">
                <a:solidFill>
                  <a:schemeClr val="bg1"/>
                </a:solidFill>
                <a:latin typeface="Bookman Old Style" pitchFamily="18" charset="0"/>
              </a:rPr>
              <a:t>?</a:t>
            </a:r>
            <a:endParaRPr lang="uk-UA" sz="2000" b="1" i="1" dirty="0">
              <a:solidFill>
                <a:schemeClr val="bg1"/>
              </a:solidFill>
              <a:latin typeface="Bookman Old Style" pitchFamily="18" charset="0"/>
            </a:endParaRPr>
          </a:p>
        </p:txBody>
      </p:sp>
      <p:sp>
        <p:nvSpPr>
          <p:cNvPr id="3" name="Прямоугольник 2"/>
          <p:cNvSpPr/>
          <p:nvPr/>
        </p:nvSpPr>
        <p:spPr>
          <a:xfrm>
            <a:off x="246602" y="1593348"/>
            <a:ext cx="6096000" cy="2246769"/>
          </a:xfrm>
          <a:prstGeom prst="rect">
            <a:avLst/>
          </a:prstGeom>
        </p:spPr>
        <p:txBody>
          <a:bodyPr>
            <a:spAutoFit/>
          </a:bodyPr>
          <a:lstStyle/>
          <a:p>
            <a:r>
              <a:rPr lang="uk-UA" sz="2000" b="1" i="1" dirty="0">
                <a:solidFill>
                  <a:schemeClr val="bg1"/>
                </a:solidFill>
                <a:latin typeface="Bookman Old Style" pitchFamily="18" charset="0"/>
              </a:rPr>
              <a:t>Балада «Крила» – це метафоричні роздуми про сенс життя. Крила символізують мрії та вічне прагнення людини творити, а образ Кирила навпаки втілює її нездатність подолати тяжіння мізерних потреб і осягнути високі пориви </a:t>
            </a:r>
            <a:r>
              <a:rPr lang="uk-UA" sz="2000" b="1" i="1" dirty="0" smtClean="0">
                <a:solidFill>
                  <a:schemeClr val="bg1"/>
                </a:solidFill>
                <a:latin typeface="Bookman Old Style" pitchFamily="18" charset="0"/>
              </a:rPr>
              <a:t>духу.</a:t>
            </a:r>
            <a:endParaRPr lang="uk-UA" sz="2000" b="1" i="1" dirty="0">
              <a:solidFill>
                <a:schemeClr val="bg1"/>
              </a:solidFill>
              <a:latin typeface="Bookman Old Style" pitchFamily="18" charset="0"/>
            </a:endParaRPr>
          </a:p>
        </p:txBody>
      </p:sp>
      <p:pic>
        <p:nvPicPr>
          <p:cNvPr id="5" name="Picture 2" descr="C:\Users\Дом\Downloads\images (3).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24" b="100000" l="333" r="90000"/>
                    </a14:imgEffect>
                  </a14:imgLayer>
                </a14:imgProps>
              </a:ext>
              <a:ext uri="{28A0092B-C50C-407E-A947-70E740481C1C}">
                <a14:useLocalDpi xmlns:a14="http://schemas.microsoft.com/office/drawing/2010/main" val="0"/>
              </a:ext>
            </a:extLst>
          </a:blip>
          <a:srcRect/>
          <a:stretch>
            <a:fillRect/>
          </a:stretch>
        </p:blipFill>
        <p:spPr bwMode="auto">
          <a:xfrm>
            <a:off x="8306710" y="1667867"/>
            <a:ext cx="2736666" cy="153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844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150"/>
            <a:ext cx="12192000" cy="691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a:blip r:embed="rId3" cstate="print">
            <a:extLst>
              <a:ext uri="{28A0092B-C50C-407E-A947-70E740481C1C}">
                <a14:useLocalDpi xmlns:a14="http://schemas.microsoft.com/office/drawing/2010/main" val="0"/>
              </a:ext>
            </a:extLst>
          </a:blip>
          <a:srcRect l="62994"/>
          <a:stretch>
            <a:fillRect/>
          </a:stretch>
        </p:blipFill>
        <p:spPr bwMode="auto">
          <a:xfrm>
            <a:off x="1" y="-365125"/>
            <a:ext cx="2074459"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a:off x="207401" y="0"/>
            <a:ext cx="1219264" cy="19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ttps://abrakadabra.fun/uploads/posts/2022-02/1644551968_1-abrakadabra-fun-p-lyudi-s-krilyami-2.jp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4" descr="Человек с крыльями"/>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TextBox 7"/>
          <p:cNvSpPr txBox="1"/>
          <p:nvPr/>
        </p:nvSpPr>
        <p:spPr>
          <a:xfrm>
            <a:off x="2380594" y="204951"/>
            <a:ext cx="9128234" cy="725215"/>
          </a:xfrm>
          <a:prstGeom prst="rect">
            <a:avLst/>
          </a:prstGeom>
          <a:noFill/>
        </p:spPr>
        <p:txBody>
          <a:bodyPr>
            <a:prstTxWarp prst="textDoubleWave1">
              <a:avLst/>
            </a:prstTxWarp>
            <a:spAutoFit/>
          </a:bodyPr>
          <a:lstStyle/>
          <a:p>
            <a:pPr algn="ctr">
              <a:defRPr/>
            </a:pPr>
            <a:r>
              <a:rPr lang="uk-UA" sz="3600" b="1" spc="300" dirty="0" smtClean="0">
                <a:ln>
                  <a:solidFill>
                    <a:srgbClr val="FF0000"/>
                  </a:solidFill>
                </a:ln>
                <a:solidFill>
                  <a:srgbClr val="006600"/>
                </a:solidFill>
                <a:effectLst>
                  <a:glow rad="228600">
                    <a:schemeClr val="accent2">
                      <a:satMod val="175000"/>
                      <a:alpha val="40000"/>
                    </a:schemeClr>
                  </a:glow>
                </a:effectLst>
                <a:latin typeface="Comic Sans MS" pitchFamily="66" charset="0"/>
              </a:rPr>
              <a:t>Метафора  у  творах Драча</a:t>
            </a:r>
            <a:endParaRPr lang="uk-UA" dirty="0"/>
          </a:p>
        </p:txBody>
      </p:sp>
      <p:pic>
        <p:nvPicPr>
          <p:cNvPr id="9" name="Picture 3" descr="C:\Users\Дом\Downloads\drach.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549" b="100000" l="2963" r="99630">
                        <a14:foregroundMark x1="23580" y1="27244" x2="23580" y2="27244"/>
                        <a14:foregroundMark x1="20370" y1="25052" x2="20123" y2="25887"/>
                        <a14:foregroundMark x1="16296" y1="29854" x2="17037" y2="30689"/>
                        <a14:foregroundMark x1="18519" y1="32046" x2="19383" y2="35595"/>
                        <a14:foregroundMark x1="19383" y1="36848" x2="19383" y2="36848"/>
                        <a14:foregroundMark x1="14938" y1="32985" x2="15679" y2="34447"/>
                        <a14:foregroundMark x1="16049" y1="36013" x2="16543" y2="36848"/>
                        <a14:foregroundMark x1="75679" y1="27453" x2="75679" y2="29645"/>
                        <a14:foregroundMark x1="75926" y1="31628" x2="76173" y2="32672"/>
                        <a14:foregroundMark x1="77037" y1="33194" x2="77778" y2="33612"/>
                        <a14:foregroundMark x1="83704" y1="83403" x2="83704" y2="83403"/>
                        <a14:foregroundMark x1="82469" y1="78392" x2="78765" y2="75574"/>
                        <a14:foregroundMark x1="73951" y1="72860" x2="71605" y2="70877"/>
                        <a14:foregroundMark x1="68889" y1="68894" x2="68889" y2="68894"/>
                        <a14:foregroundMark x1="73333" y1="73069" x2="83951" y2="77766"/>
                        <a14:foregroundMark x1="84321" y1="78184" x2="87407" y2="86952"/>
                        <a14:foregroundMark x1="88395" y1="88309" x2="92099" y2="92589"/>
                        <a14:foregroundMark x1="92840" y1="93319" x2="94074" y2="96138"/>
                        <a14:foregroundMark x1="94074" y1="97704" x2="94444" y2="98330"/>
                        <a14:foregroundMark x1="93086" y1="97912" x2="93086" y2="97912"/>
                        <a14:foregroundMark x1="91235" y1="85595" x2="91235" y2="85595"/>
                        <a14:foregroundMark x1="90000" y1="81420" x2="89506" y2="80793"/>
                        <a14:foregroundMark x1="87160" y1="77662" x2="87160" y2="77662"/>
                        <a14:foregroundMark x1="17037" y1="64718" x2="17037" y2="64092"/>
                        <a14:foregroundMark x1="13951" y1="58142" x2="13951" y2="58142"/>
                        <a14:foregroundMark x1="15679" y1="56889" x2="16543" y2="55950"/>
                        <a14:foregroundMark x1="17531" y1="54906" x2="17531" y2="54906"/>
                        <a14:foregroundMark x1="14444" y1="58351" x2="11111" y2="62109"/>
                        <a14:foregroundMark x1="8395" y1="63466" x2="8395" y2="64927"/>
                        <a14:foregroundMark x1="9259" y1="67432" x2="16790" y2="74217"/>
                        <a14:foregroundMark x1="17037" y1="74426" x2="24815" y2="83403"/>
                        <a14:foregroundMark x1="28395" y1="85804" x2="28395" y2="92902"/>
                        <a14:foregroundMark x1="25062" y1="91545" x2="16790" y2="94676"/>
                        <a14:foregroundMark x1="11605" y1="92902" x2="12346" y2="94676"/>
                        <a14:foregroundMark x1="12346" y1="89562" x2="11852" y2="88205"/>
                        <a14:foregroundMark x1="9012" y1="77662" x2="8519" y2="78601"/>
                        <a14:foregroundMark x1="76420" y1="36013" x2="76420" y2="36013"/>
                        <a14:foregroundMark x1="18148" y1="39875" x2="18148" y2="39248"/>
                        <a14:backgroundMark x1="18272" y1="20459" x2="18519" y2="19937"/>
                        <a14:backgroundMark x1="16049" y1="19311" x2="15679" y2="20668"/>
                        <a14:backgroundMark x1="19136" y1="18267" x2="19136" y2="18267"/>
                        <a14:backgroundMark x1="14444" y1="26096" x2="15432" y2="24635"/>
                        <a14:backgroundMark x1="77531" y1="43006" x2="77531" y2="43006"/>
                        <a14:backgroundMark x1="75185" y1="43633" x2="75185" y2="43633"/>
                        <a14:backgroundMark x1="73951" y1="43946" x2="75185" y2="42380"/>
                        <a14:backgroundMark x1="77037" y1="41754" x2="77284" y2="41232"/>
                        <a14:backgroundMark x1="72593" y1="44572" x2="72593" y2="44572"/>
                        <a14:backgroundMark x1="4568" y1="58142" x2="4568" y2="58142"/>
                        <a14:backgroundMark x1="98642" y1="88622" x2="98642" y2="88622"/>
                        <a14:backgroundMark x1="98519" y1="94363" x2="98519" y2="94363"/>
                        <a14:backgroundMark x1="21481" y1="44154" x2="21481" y2="44154"/>
                      </a14:backgroundRemoval>
                    </a14:imgEffect>
                  </a14:imgLayer>
                </a14:imgProps>
              </a:ext>
              <a:ext uri="{28A0092B-C50C-407E-A947-70E740481C1C}">
                <a14:useLocalDpi xmlns:a14="http://schemas.microsoft.com/office/drawing/2010/main" val="0"/>
              </a:ext>
            </a:extLst>
          </a:blip>
          <a:srcRect/>
          <a:stretch>
            <a:fillRect/>
          </a:stretch>
        </p:blipFill>
        <p:spPr bwMode="auto">
          <a:xfrm>
            <a:off x="-19576" y="3140967"/>
            <a:ext cx="3622586" cy="371703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60786" y="1118001"/>
            <a:ext cx="10216055" cy="1785104"/>
          </a:xfrm>
          <a:prstGeom prst="rect">
            <a:avLst/>
          </a:prstGeom>
        </p:spPr>
        <p:txBody>
          <a:bodyPr wrap="square">
            <a:spAutoFit/>
          </a:bodyPr>
          <a:lstStyle/>
          <a:p>
            <a:pPr algn="r"/>
            <a:r>
              <a:rPr lang="uk-UA" sz="2000" b="1" i="1" dirty="0">
                <a:solidFill>
                  <a:srgbClr val="0000CC"/>
                </a:solidFill>
                <a:latin typeface="Bookman Old Style" pitchFamily="18" charset="0"/>
              </a:rPr>
              <a:t>«</a:t>
            </a:r>
            <a:r>
              <a:rPr lang="uk-UA" b="1" i="1" dirty="0">
                <a:solidFill>
                  <a:srgbClr val="0000CC"/>
                </a:solidFill>
                <a:latin typeface="Bookman Old Style" pitchFamily="18" charset="0"/>
              </a:rPr>
              <a:t>На </a:t>
            </a:r>
            <a:r>
              <a:rPr lang="uk-UA" b="1" i="1" dirty="0" smtClean="0">
                <a:solidFill>
                  <a:srgbClr val="0000CC"/>
                </a:solidFill>
                <a:latin typeface="Bookman Old Style" pitchFamily="18" charset="0"/>
              </a:rPr>
              <a:t>поетичному  </a:t>
            </a:r>
            <a:r>
              <a:rPr lang="uk-UA" b="1" i="1" dirty="0">
                <a:solidFill>
                  <a:srgbClr val="0000CC"/>
                </a:solidFill>
                <a:latin typeface="Bookman Old Style" pitchFamily="18" charset="0"/>
              </a:rPr>
              <a:t>прапорі </a:t>
            </a:r>
            <a:r>
              <a:rPr lang="uk-UA" b="1" i="1" dirty="0" smtClean="0">
                <a:solidFill>
                  <a:srgbClr val="0000CC"/>
                </a:solidFill>
                <a:latin typeface="Bookman Old Style" pitchFamily="18" charset="0"/>
              </a:rPr>
              <a:t> Івана  Драча  яскраво </a:t>
            </a:r>
            <a:r>
              <a:rPr lang="uk-UA" b="1" i="1" dirty="0">
                <a:solidFill>
                  <a:srgbClr val="0000CC"/>
                </a:solidFill>
                <a:latin typeface="Bookman Old Style" pitchFamily="18" charset="0"/>
              </a:rPr>
              <a:t>палахкотіло </a:t>
            </a:r>
            <a:r>
              <a:rPr lang="uk-UA" b="1" i="1" dirty="0" smtClean="0">
                <a:solidFill>
                  <a:srgbClr val="0000CC"/>
                </a:solidFill>
                <a:latin typeface="Bookman Old Style" pitchFamily="18" charset="0"/>
              </a:rPr>
              <a:t>                       </a:t>
            </a:r>
            <a:r>
              <a:rPr lang="uk-UA" b="1" i="1" dirty="0" err="1" smtClean="0">
                <a:solidFill>
                  <a:srgbClr val="0000CC"/>
                </a:solidFill>
                <a:latin typeface="Bookman Old Style" pitchFamily="18" charset="0"/>
              </a:rPr>
              <a:t>сліпучосонячне</a:t>
            </a:r>
            <a:r>
              <a:rPr lang="uk-UA" b="1" i="1" dirty="0" smtClean="0">
                <a:solidFill>
                  <a:srgbClr val="0000CC"/>
                </a:solidFill>
                <a:latin typeface="Bookman Old Style" pitchFamily="18" charset="0"/>
              </a:rPr>
              <a:t> </a:t>
            </a:r>
            <a:r>
              <a:rPr lang="uk-UA" b="1" i="1" dirty="0">
                <a:solidFill>
                  <a:srgbClr val="0000CC"/>
                </a:solidFill>
                <a:latin typeface="Bookman Old Style" pitchFamily="18" charset="0"/>
              </a:rPr>
              <a:t>– «Метафора». Саме парадоксальна </a:t>
            </a:r>
            <a:r>
              <a:rPr lang="uk-UA" b="1" i="1" dirty="0" smtClean="0">
                <a:solidFill>
                  <a:srgbClr val="0000CC"/>
                </a:solidFill>
                <a:latin typeface="Bookman Old Style" pitchFamily="18" charset="0"/>
              </a:rPr>
              <a:t>метафоричність </a:t>
            </a:r>
            <a:r>
              <a:rPr lang="uk-UA" b="1" i="1" dirty="0">
                <a:solidFill>
                  <a:srgbClr val="0000CC"/>
                </a:solidFill>
                <a:latin typeface="Bookman Old Style" pitchFamily="18" charset="0"/>
              </a:rPr>
              <a:t>розцвітила сіру звичність та образну застиглість повоєнної поезії. Вона нагадувала дзеркальну кулю, від якої відбивалися тисячі блискотливих промінців, і цією грою яскравого світла творився феєрверк на святі Поезії». </a:t>
            </a:r>
            <a:endParaRPr lang="uk-UA" b="1" i="1" dirty="0" smtClean="0">
              <a:solidFill>
                <a:srgbClr val="0000CC"/>
              </a:solidFill>
              <a:latin typeface="Bookman Old Style" pitchFamily="18" charset="0"/>
            </a:endParaRPr>
          </a:p>
          <a:p>
            <a:pPr algn="r"/>
            <a:r>
              <a:rPr lang="uk-UA" b="1" i="1" dirty="0" smtClean="0">
                <a:latin typeface="Bookman Old Style" pitchFamily="18" charset="0"/>
              </a:rPr>
              <a:t>                                                                  </a:t>
            </a:r>
            <a:r>
              <a:rPr lang="uk-UA" b="1" i="1" dirty="0" smtClean="0">
                <a:solidFill>
                  <a:srgbClr val="006600"/>
                </a:solidFill>
                <a:latin typeface="Bookman Old Style" pitchFamily="18" charset="0"/>
              </a:rPr>
              <a:t>Микола  Жулинський</a:t>
            </a:r>
            <a:endParaRPr lang="uk-UA" b="1" i="1" dirty="0">
              <a:solidFill>
                <a:srgbClr val="006600"/>
              </a:solidFill>
              <a:latin typeface="Bookman Old Style" pitchFamily="18" charset="0"/>
            </a:endParaRPr>
          </a:p>
        </p:txBody>
      </p:sp>
      <p:pic>
        <p:nvPicPr>
          <p:cNvPr id="14" name="Picture 4" descr="Похожее изображение"/>
          <p:cNvPicPr>
            <a:picLocks noChangeAspect="1" noChangeArrowheads="1"/>
          </p:cNvPicPr>
          <p:nvPr/>
        </p:nvPicPr>
        <p:blipFill>
          <a:blip r:embed="rId7" cstate="print"/>
          <a:srcRect l="28475"/>
          <a:stretch>
            <a:fillRect/>
          </a:stretch>
        </p:blipFill>
        <p:spPr bwMode="auto">
          <a:xfrm flipH="1">
            <a:off x="7439364" y="3641834"/>
            <a:ext cx="4752636" cy="3783723"/>
          </a:xfrm>
          <a:prstGeom prst="rect">
            <a:avLst/>
          </a:prstGeom>
          <a:noFill/>
        </p:spPr>
      </p:pic>
      <p:sp>
        <p:nvSpPr>
          <p:cNvPr id="15" name="Прямоугольник 14"/>
          <p:cNvSpPr/>
          <p:nvPr/>
        </p:nvSpPr>
        <p:spPr>
          <a:xfrm>
            <a:off x="3105808" y="2892973"/>
            <a:ext cx="8707819" cy="2308324"/>
          </a:xfrm>
          <a:prstGeom prst="rect">
            <a:avLst/>
          </a:prstGeom>
        </p:spPr>
        <p:txBody>
          <a:bodyPr wrap="square">
            <a:spAutoFit/>
          </a:bodyPr>
          <a:lstStyle/>
          <a:p>
            <a:r>
              <a:rPr lang="uk-UA" b="1" i="1" dirty="0" smtClean="0">
                <a:latin typeface="Bookman Old Style" pitchFamily="18" charset="0"/>
              </a:rPr>
              <a:t>Як бачимо, високий Божий дар (крила у вірші – це символ таланту, найвищої обдарованості, мистецьких здібностей) для Кирила нічого не значить, але лірики й естети (художники, композитори, співаки) змушені в нього відрізані крила потай красти: </a:t>
            </a:r>
          </a:p>
          <a:p>
            <a:r>
              <a:rPr lang="uk-UA" b="1" i="1" dirty="0" smtClean="0">
                <a:latin typeface="Bookman Old Style" pitchFamily="18" charset="0"/>
              </a:rPr>
              <a:t>       </a:t>
            </a:r>
            <a:r>
              <a:rPr lang="uk-UA" b="1" i="1" dirty="0" smtClean="0">
                <a:solidFill>
                  <a:srgbClr val="0000CC"/>
                </a:solidFill>
                <a:latin typeface="Bookman Old Style" pitchFamily="18" charset="0"/>
              </a:rPr>
              <a:t>А ті крила розкрали поети, </a:t>
            </a:r>
          </a:p>
          <a:p>
            <a:r>
              <a:rPr lang="uk-UA" b="1" i="1" dirty="0" smtClean="0">
                <a:solidFill>
                  <a:srgbClr val="0000CC"/>
                </a:solidFill>
                <a:latin typeface="Bookman Old Style" pitchFamily="18" charset="0"/>
              </a:rPr>
              <a:t>       Щоб їх муза була </a:t>
            </a:r>
            <a:r>
              <a:rPr lang="uk-UA" b="1" i="1" dirty="0" err="1" smtClean="0">
                <a:solidFill>
                  <a:srgbClr val="0000CC"/>
                </a:solidFill>
                <a:latin typeface="Bookman Old Style" pitchFamily="18" charset="0"/>
              </a:rPr>
              <a:t>небезкрила</a:t>
            </a:r>
            <a:r>
              <a:rPr lang="uk-UA" b="1" i="1" dirty="0" smtClean="0">
                <a:solidFill>
                  <a:srgbClr val="0000CC"/>
                </a:solidFill>
                <a:latin typeface="Bookman Old Style" pitchFamily="18" charset="0"/>
              </a:rPr>
              <a:t>,</a:t>
            </a:r>
          </a:p>
          <a:p>
            <a:r>
              <a:rPr lang="uk-UA" b="1" i="1" dirty="0" smtClean="0">
                <a:solidFill>
                  <a:srgbClr val="0000CC"/>
                </a:solidFill>
                <a:latin typeface="Bookman Old Style" pitchFamily="18" charset="0"/>
              </a:rPr>
              <a:t>       На ті крила молились естети. </a:t>
            </a:r>
            <a:endParaRPr lang="uk-UA" b="1" i="1" dirty="0">
              <a:solidFill>
                <a:srgbClr val="0000CC"/>
              </a:solidFill>
              <a:latin typeface="Bookman Old Style" pitchFamily="18" charset="0"/>
            </a:endParaRPr>
          </a:p>
        </p:txBody>
      </p:sp>
      <p:pic>
        <p:nvPicPr>
          <p:cNvPr id="16" name="Picture 3" descr="C:\Users\Дом\Downloads\images (1).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605" b="100000" l="0" r="100000">
                        <a14:foregroundMark x1="73944" y1="67797" x2="72535" y2="65537"/>
                        <a14:foregroundMark x1="67254" y1="54237" x2="67254" y2="54237"/>
                        <a14:foregroundMark x1="67254" y1="50847" x2="67958" y2="55932"/>
                        <a14:foregroundMark x1="69014" y1="75706" x2="69014" y2="83051"/>
                        <a14:foregroundMark x1="70423" y1="87571" x2="70423" y2="92090"/>
                        <a14:foregroundMark x1="80282" y1="90395" x2="84155" y2="89831"/>
                        <a14:foregroundMark x1="90141" y1="76271" x2="93310" y2="73446"/>
                        <a14:foregroundMark x1="94718" y1="63842" x2="95775" y2="55367"/>
                        <a14:foregroundMark x1="96479" y1="45763" x2="96479" y2="42938"/>
                        <a14:backgroundMark x1="71479" y1="24294" x2="71479" y2="24294"/>
                        <a14:backgroundMark x1="57394" y1="27684" x2="57394" y2="30508"/>
                        <a14:backgroundMark x1="30634" y1="95480" x2="30634" y2="95480"/>
                        <a14:backgroundMark x1="96127" y1="95480" x2="96127" y2="95480"/>
                      </a14:backgroundRemoval>
                    </a14:imgEffect>
                  </a14:imgLayer>
                </a14:imgProps>
              </a:ext>
              <a:ext uri="{28A0092B-C50C-407E-A947-70E740481C1C}">
                <a14:useLocalDpi xmlns:a14="http://schemas.microsoft.com/office/drawing/2010/main" val="0"/>
              </a:ext>
            </a:extLst>
          </a:blip>
          <a:srcRect/>
          <a:stretch>
            <a:fillRect/>
          </a:stretch>
        </p:blipFill>
        <p:spPr bwMode="auto">
          <a:xfrm>
            <a:off x="8450317" y="4526036"/>
            <a:ext cx="3741683" cy="2331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Похожее изображение"/>
          <p:cNvPicPr>
            <a:picLocks noChangeAspect="1" noChangeArrowheads="1"/>
          </p:cNvPicPr>
          <p:nvPr/>
        </p:nvPicPr>
        <p:blipFill>
          <a:blip r:embed="rId7" cstate="print"/>
          <a:srcRect/>
          <a:stretch>
            <a:fillRect/>
          </a:stretch>
        </p:blipFill>
        <p:spPr bwMode="auto">
          <a:xfrm flipH="1">
            <a:off x="6763408" y="4603975"/>
            <a:ext cx="3240874" cy="2734363"/>
          </a:xfrm>
          <a:prstGeom prst="rect">
            <a:avLst/>
          </a:prstGeom>
          <a:noFill/>
        </p:spPr>
      </p:pic>
    </p:spTree>
    <p:extLst>
      <p:ext uri="{BB962C8B-B14F-4D97-AF65-F5344CB8AC3E}">
        <p14:creationId xmlns:p14="http://schemas.microsoft.com/office/powerpoint/2010/main" val="1187085825"/>
      </p:ext>
    </p:extLst>
  </p:cSld>
  <p:clrMapOvr>
    <a:masterClrMapping/>
  </p:clrMapOvr>
  <p:transition advTm="457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150"/>
            <a:ext cx="12192000" cy="691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a:blip r:embed="rId3" cstate="print">
            <a:extLst>
              <a:ext uri="{28A0092B-C50C-407E-A947-70E740481C1C}">
                <a14:useLocalDpi xmlns:a14="http://schemas.microsoft.com/office/drawing/2010/main" val="0"/>
              </a:ext>
            </a:extLst>
          </a:blip>
          <a:srcRect l="62994"/>
          <a:stretch>
            <a:fillRect/>
          </a:stretch>
        </p:blipFill>
        <p:spPr bwMode="auto">
          <a:xfrm>
            <a:off x="1" y="-365125"/>
            <a:ext cx="2074459"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a:off x="207401" y="0"/>
            <a:ext cx="1219264" cy="19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ttps://abrakadabra.fun/uploads/posts/2022-02/1644551968_1-abrakadabra-fun-p-lyudi-s-krilyami-2.jp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4" descr="Человек с крыльями"/>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TextBox 7"/>
          <p:cNvSpPr txBox="1"/>
          <p:nvPr/>
        </p:nvSpPr>
        <p:spPr>
          <a:xfrm>
            <a:off x="2608214" y="218365"/>
            <a:ext cx="7491130" cy="873455"/>
          </a:xfrm>
          <a:prstGeom prst="rect">
            <a:avLst/>
          </a:prstGeom>
          <a:noFill/>
        </p:spPr>
        <p:txBody>
          <a:bodyPr>
            <a:prstTxWarp prst="textDoubleWave1">
              <a:avLst/>
            </a:prstTxWarp>
            <a:spAutoFit/>
          </a:bodyPr>
          <a:lstStyle/>
          <a:p>
            <a:pPr algn="ctr">
              <a:defRPr/>
            </a:pPr>
            <a:r>
              <a:rPr lang="uk-UA" sz="3600" b="1" spc="300" dirty="0" smtClean="0">
                <a:ln>
                  <a:solidFill>
                    <a:srgbClr val="FF0000"/>
                  </a:solidFill>
                </a:ln>
                <a:solidFill>
                  <a:srgbClr val="006600"/>
                </a:solidFill>
                <a:effectLst>
                  <a:glow rad="228600">
                    <a:schemeClr val="accent2">
                      <a:satMod val="175000"/>
                      <a:alpha val="40000"/>
                    </a:schemeClr>
                  </a:glow>
                </a:effectLst>
                <a:latin typeface="Comic Sans MS" pitchFamily="66" charset="0"/>
              </a:rPr>
              <a:t>Метафора у творах Драча</a:t>
            </a:r>
            <a:endParaRPr lang="uk-UA" dirty="0"/>
          </a:p>
        </p:txBody>
      </p:sp>
      <p:pic>
        <p:nvPicPr>
          <p:cNvPr id="9" name="Picture 3" descr="C:\Users\Дом\Downloads\drach.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549" b="100000" l="2963" r="99630">
                        <a14:foregroundMark x1="23580" y1="27244" x2="23580" y2="27244"/>
                        <a14:foregroundMark x1="20370" y1="25052" x2="20123" y2="25887"/>
                        <a14:foregroundMark x1="16296" y1="29854" x2="17037" y2="30689"/>
                        <a14:foregroundMark x1="18519" y1="32046" x2="19383" y2="35595"/>
                        <a14:foregroundMark x1="19383" y1="36848" x2="19383" y2="36848"/>
                        <a14:foregroundMark x1="14938" y1="32985" x2="15679" y2="34447"/>
                        <a14:foregroundMark x1="16049" y1="36013" x2="16543" y2="36848"/>
                        <a14:foregroundMark x1="75679" y1="27453" x2="75679" y2="29645"/>
                        <a14:foregroundMark x1="75926" y1="31628" x2="76173" y2="32672"/>
                        <a14:foregroundMark x1="77037" y1="33194" x2="77778" y2="33612"/>
                        <a14:foregroundMark x1="83704" y1="83403" x2="83704" y2="83403"/>
                        <a14:foregroundMark x1="82469" y1="78392" x2="78765" y2="75574"/>
                        <a14:foregroundMark x1="73951" y1="72860" x2="71605" y2="70877"/>
                        <a14:foregroundMark x1="68889" y1="68894" x2="68889" y2="68894"/>
                        <a14:foregroundMark x1="73333" y1="73069" x2="83951" y2="77766"/>
                        <a14:foregroundMark x1="84321" y1="78184" x2="87407" y2="86952"/>
                        <a14:foregroundMark x1="88395" y1="88309" x2="92099" y2="92589"/>
                        <a14:foregroundMark x1="92840" y1="93319" x2="94074" y2="96138"/>
                        <a14:foregroundMark x1="94074" y1="97704" x2="94444" y2="98330"/>
                        <a14:foregroundMark x1="93086" y1="97912" x2="93086" y2="97912"/>
                        <a14:foregroundMark x1="91235" y1="85595" x2="91235" y2="85595"/>
                        <a14:foregroundMark x1="90000" y1="81420" x2="89506" y2="80793"/>
                        <a14:foregroundMark x1="87160" y1="77662" x2="87160" y2="77662"/>
                        <a14:foregroundMark x1="17037" y1="64718" x2="17037" y2="64092"/>
                        <a14:foregroundMark x1="13951" y1="58142" x2="13951" y2="58142"/>
                        <a14:foregroundMark x1="15679" y1="56889" x2="16543" y2="55950"/>
                        <a14:foregroundMark x1="17531" y1="54906" x2="17531" y2="54906"/>
                        <a14:foregroundMark x1="14444" y1="58351" x2="11111" y2="62109"/>
                        <a14:foregroundMark x1="8395" y1="63466" x2="8395" y2="64927"/>
                        <a14:foregroundMark x1="9259" y1="67432" x2="16790" y2="74217"/>
                        <a14:foregroundMark x1="17037" y1="74426" x2="24815" y2="83403"/>
                        <a14:foregroundMark x1="28395" y1="85804" x2="28395" y2="92902"/>
                        <a14:foregroundMark x1="25062" y1="91545" x2="16790" y2="94676"/>
                        <a14:foregroundMark x1="11605" y1="92902" x2="12346" y2="94676"/>
                        <a14:foregroundMark x1="12346" y1="89562" x2="11852" y2="88205"/>
                        <a14:foregroundMark x1="9012" y1="77662" x2="8519" y2="78601"/>
                        <a14:foregroundMark x1="76420" y1="36013" x2="76420" y2="36013"/>
                        <a14:foregroundMark x1="18148" y1="39875" x2="18148" y2="39248"/>
                        <a14:backgroundMark x1="18272" y1="20459" x2="18519" y2="19937"/>
                        <a14:backgroundMark x1="16049" y1="19311" x2="15679" y2="20668"/>
                        <a14:backgroundMark x1="19136" y1="18267" x2="19136" y2="18267"/>
                        <a14:backgroundMark x1="14444" y1="26096" x2="15432" y2="24635"/>
                        <a14:backgroundMark x1="77531" y1="43006" x2="77531" y2="43006"/>
                        <a14:backgroundMark x1="75185" y1="43633" x2="75185" y2="43633"/>
                        <a14:backgroundMark x1="73951" y1="43946" x2="75185" y2="42380"/>
                        <a14:backgroundMark x1="77037" y1="41754" x2="77284" y2="41232"/>
                        <a14:backgroundMark x1="72593" y1="44572" x2="72593" y2="44572"/>
                        <a14:backgroundMark x1="4568" y1="58142" x2="4568" y2="58142"/>
                        <a14:backgroundMark x1="98642" y1="88622" x2="98642" y2="88622"/>
                        <a14:backgroundMark x1="98519" y1="94363" x2="98519" y2="94363"/>
                        <a14:backgroundMark x1="21481" y1="44154" x2="21481" y2="44154"/>
                      </a14:backgroundRemoval>
                    </a14:imgEffect>
                  </a14:imgLayer>
                </a14:imgProps>
              </a:ext>
              <a:ext uri="{28A0092B-C50C-407E-A947-70E740481C1C}">
                <a14:useLocalDpi xmlns:a14="http://schemas.microsoft.com/office/drawing/2010/main" val="0"/>
              </a:ext>
            </a:extLst>
          </a:blip>
          <a:srcRect/>
          <a:stretch>
            <a:fillRect/>
          </a:stretch>
        </p:blipFill>
        <p:spPr bwMode="auto">
          <a:xfrm>
            <a:off x="-19576" y="3140967"/>
            <a:ext cx="3622586" cy="37170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a:blip r:embed="rId3" cstate="print">
            <a:extLst>
              <a:ext uri="{28A0092B-C50C-407E-A947-70E740481C1C}">
                <a14:useLocalDpi xmlns:a14="http://schemas.microsoft.com/office/drawing/2010/main" val="0"/>
              </a:ext>
            </a:extLst>
          </a:blip>
          <a:srcRect l="62994"/>
          <a:stretch>
            <a:fillRect/>
          </a:stretch>
        </p:blipFill>
        <p:spPr bwMode="auto">
          <a:xfrm flipH="1">
            <a:off x="10194878" y="-303214"/>
            <a:ext cx="1997122"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flipH="1">
            <a:off x="10863618" y="84634"/>
            <a:ext cx="1289964" cy="218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rot="11214096">
            <a:off x="10993769" y="4802724"/>
            <a:ext cx="1219264" cy="19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443654" y="1157873"/>
            <a:ext cx="7772399" cy="1938992"/>
          </a:xfrm>
          <a:prstGeom prst="rect">
            <a:avLst/>
          </a:prstGeom>
        </p:spPr>
        <p:txBody>
          <a:bodyPr wrap="square">
            <a:spAutoFit/>
          </a:bodyPr>
          <a:lstStyle/>
          <a:p>
            <a:pPr algn="r"/>
            <a:r>
              <a:rPr lang="uk-UA" sz="2000" b="1" i="1" dirty="0" smtClean="0">
                <a:solidFill>
                  <a:srgbClr val="0000CC"/>
                </a:solidFill>
                <a:latin typeface="Bookman Old Style" pitchFamily="18" charset="0"/>
              </a:rPr>
              <a:t>«Метафора </a:t>
            </a:r>
            <a:r>
              <a:rPr lang="uk-UA" sz="2000" b="1" i="1" dirty="0">
                <a:solidFill>
                  <a:srgbClr val="0000CC"/>
                </a:solidFill>
                <a:latin typeface="Bookman Old Style" pitchFamily="18" charset="0"/>
              </a:rPr>
              <a:t>у творах І. Драча – не просто оригінальний </a:t>
            </a:r>
            <a:r>
              <a:rPr lang="uk-UA" sz="2000" b="1" i="1" dirty="0" err="1">
                <a:solidFill>
                  <a:srgbClr val="0000CC"/>
                </a:solidFill>
                <a:latin typeface="Bookman Old Style" pitchFamily="18" charset="0"/>
              </a:rPr>
              <a:t>мовновиражальний</a:t>
            </a:r>
            <a:r>
              <a:rPr lang="uk-UA" sz="2000" b="1" i="1" dirty="0">
                <a:solidFill>
                  <a:srgbClr val="0000CC"/>
                </a:solidFill>
                <a:latin typeface="Bookman Old Style" pitchFamily="18" charset="0"/>
              </a:rPr>
              <a:t> засіб, що орнаментує художній текст. У його стилі це – метафоризація як спосіб поетового проникливого, імпульсивного, уявно-асоціативного мислення». </a:t>
            </a:r>
            <a:endParaRPr lang="uk-UA" sz="2000" b="1" i="1" dirty="0" smtClean="0">
              <a:solidFill>
                <a:srgbClr val="0000CC"/>
              </a:solidFill>
              <a:latin typeface="Bookman Old Style" pitchFamily="18" charset="0"/>
            </a:endParaRPr>
          </a:p>
          <a:p>
            <a:pPr algn="r"/>
            <a:r>
              <a:rPr lang="uk-UA" sz="2000" b="1" i="1" dirty="0" smtClean="0">
                <a:latin typeface="Bookman Old Style" pitchFamily="18" charset="0"/>
              </a:rPr>
              <a:t>                                                        </a:t>
            </a:r>
            <a:r>
              <a:rPr lang="uk-UA" sz="2000" b="1" i="1" dirty="0" smtClean="0">
                <a:solidFill>
                  <a:srgbClr val="006600"/>
                </a:solidFill>
                <a:latin typeface="Bookman Old Style" pitchFamily="18" charset="0"/>
              </a:rPr>
              <a:t>Лілія  </a:t>
            </a:r>
            <a:r>
              <a:rPr lang="uk-UA" sz="2000" b="1" i="1" dirty="0" err="1">
                <a:solidFill>
                  <a:srgbClr val="006600"/>
                </a:solidFill>
                <a:latin typeface="Bookman Old Style" pitchFamily="18" charset="0"/>
              </a:rPr>
              <a:t>Невідомська</a:t>
            </a:r>
            <a:r>
              <a:rPr lang="uk-UA" sz="2000" b="1" i="1" dirty="0">
                <a:solidFill>
                  <a:srgbClr val="006600"/>
                </a:solidFill>
                <a:latin typeface="Bookman Old Style" pitchFamily="18" charset="0"/>
              </a:rPr>
              <a:t> </a:t>
            </a:r>
            <a:endParaRPr lang="uk-UA" sz="2000" b="1" i="1" dirty="0" smtClean="0">
              <a:solidFill>
                <a:srgbClr val="006600"/>
              </a:solidFill>
              <a:latin typeface="Bookman Old Style" pitchFamily="18" charset="0"/>
            </a:endParaRPr>
          </a:p>
        </p:txBody>
      </p:sp>
      <p:sp>
        <p:nvSpPr>
          <p:cNvPr id="14" name="Прямоугольник 13"/>
          <p:cNvSpPr/>
          <p:nvPr/>
        </p:nvSpPr>
        <p:spPr>
          <a:xfrm>
            <a:off x="3862550" y="3550799"/>
            <a:ext cx="6274677" cy="2862322"/>
          </a:xfrm>
          <a:prstGeom prst="rect">
            <a:avLst/>
          </a:prstGeom>
        </p:spPr>
        <p:txBody>
          <a:bodyPr wrap="square">
            <a:spAutoFit/>
          </a:bodyPr>
          <a:lstStyle/>
          <a:p>
            <a:pPr algn="ctr"/>
            <a:r>
              <a:rPr lang="uk-UA" sz="2000" b="1" i="1" dirty="0" smtClean="0">
                <a:latin typeface="Bookman Old Style" pitchFamily="18" charset="0"/>
              </a:rPr>
              <a:t>Балада </a:t>
            </a:r>
            <a:r>
              <a:rPr lang="uk-UA" sz="2000" b="1" i="1" dirty="0">
                <a:latin typeface="Bookman Old Style" pitchFamily="18" charset="0"/>
              </a:rPr>
              <a:t>«Крила» – це метафоричні роздуми про сенс життя. Крила символізують мрії та вічне прагнення людини творити, а образ Кирила навпаки втілює її нездатність подолати тяжіння мізерних потреб і осягнути високі пориви духу. </a:t>
            </a:r>
            <a:endParaRPr lang="uk-UA" sz="2000" b="1" i="1" dirty="0" smtClean="0">
              <a:latin typeface="Bookman Old Style" pitchFamily="18" charset="0"/>
            </a:endParaRPr>
          </a:p>
          <a:p>
            <a:pPr algn="ctr"/>
            <a:r>
              <a:rPr lang="uk-UA" sz="2000" b="1" i="1" dirty="0" smtClean="0">
                <a:latin typeface="Bookman Old Style" pitchFamily="18" charset="0"/>
              </a:rPr>
              <a:t>У </a:t>
            </a:r>
            <a:r>
              <a:rPr lang="uk-UA" sz="2000" b="1" i="1" dirty="0">
                <a:latin typeface="Bookman Old Style" pitchFamily="18" charset="0"/>
              </a:rPr>
              <a:t>цьому творі І. Драч надзвичайно вдало </a:t>
            </a:r>
            <a:r>
              <a:rPr lang="uk-UA" sz="2000" b="1" i="1" dirty="0" err="1">
                <a:latin typeface="Bookman Old Style" pitchFamily="18" charset="0"/>
              </a:rPr>
              <a:t>обігрує</a:t>
            </a:r>
            <a:r>
              <a:rPr lang="uk-UA" sz="2000" b="1" i="1" dirty="0">
                <a:latin typeface="Bookman Old Style" pitchFamily="18" charset="0"/>
              </a:rPr>
              <a:t> ідею «</a:t>
            </a:r>
            <a:r>
              <a:rPr lang="uk-UA" sz="2000" b="1" i="1" dirty="0" err="1">
                <a:latin typeface="Bookman Old Style" pitchFamily="18" charset="0"/>
              </a:rPr>
              <a:t>сродної</a:t>
            </a:r>
            <a:r>
              <a:rPr lang="uk-UA" sz="2000" b="1" i="1" dirty="0">
                <a:latin typeface="Bookman Old Style" pitchFamily="18" charset="0"/>
              </a:rPr>
              <a:t> праці» </a:t>
            </a:r>
            <a:r>
              <a:rPr lang="uk-UA" sz="2000" b="1" i="1" dirty="0" smtClean="0">
                <a:latin typeface="Bookman Old Style" pitchFamily="18" charset="0"/>
              </a:rPr>
              <a:t>                      Григорія </a:t>
            </a:r>
            <a:r>
              <a:rPr lang="uk-UA" sz="2000" b="1" i="1" dirty="0">
                <a:latin typeface="Bookman Old Style" pitchFamily="18" charset="0"/>
              </a:rPr>
              <a:t>Сковороди.</a:t>
            </a:r>
          </a:p>
        </p:txBody>
      </p:sp>
    </p:spTree>
    <p:extLst>
      <p:ext uri="{BB962C8B-B14F-4D97-AF65-F5344CB8AC3E}">
        <p14:creationId xmlns:p14="http://schemas.microsoft.com/office/powerpoint/2010/main" val="4195782186"/>
      </p:ext>
    </p:extLst>
  </p:cSld>
  <p:clrMapOvr>
    <a:masterClrMapping/>
  </p:clrMapOvr>
  <p:transition advTm="457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ace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2" b="100000" l="532" r="100000">
                        <a14:foregroundMark x1="62766" y1="91078" x2="62766" y2="91078"/>
                        <a14:foregroundMark x1="57979" y1="92937" x2="57979" y2="92937"/>
                        <a14:foregroundMark x1="25532" y1="93309" x2="25532" y2="93309"/>
                        <a14:foregroundMark x1="84574" y1="82900" x2="84574" y2="82900"/>
                        <a14:foregroundMark x1="78723" y1="74721" x2="78723" y2="74721"/>
                        <a14:foregroundMark x1="71277" y1="77323" x2="71277" y2="77323"/>
                        <a14:foregroundMark x1="84043" y1="70260" x2="84043" y2="70260"/>
                        <a14:foregroundMark x1="89362" y1="73234" x2="89362" y2="73234"/>
                        <a14:foregroundMark x1="17021" y1="51673" x2="17021" y2="51673"/>
                        <a14:foregroundMark x1="21809" y1="55762" x2="21809" y2="55762"/>
                        <a14:foregroundMark x1="9574" y1="42007" x2="9574" y2="40520"/>
                        <a14:foregroundMark x1="11170" y1="35316" x2="12766" y2="34201"/>
                        <a14:foregroundMark x1="38298" y1="17100" x2="38298" y2="17100"/>
                        <a14:foregroundMark x1="33511" y1="11896" x2="35638" y2="12268"/>
                        <a14:foregroundMark x1="73936" y1="16357" x2="73936" y2="16357"/>
                        <a14:foregroundMark x1="75000" y1="11524" x2="76596" y2="11524"/>
                        <a14:foregroundMark x1="85638" y1="15985" x2="85638" y2="15985"/>
                        <a14:foregroundMark x1="87766" y1="21933" x2="87766" y2="21933"/>
                        <a14:foregroundMark x1="77128" y1="30855" x2="77128" y2="30855"/>
                        <a14:foregroundMark x1="70745" y1="26394" x2="70745" y2="26394"/>
                        <a14:foregroundMark x1="73936" y1="29740" x2="73936" y2="29740"/>
                        <a14:foregroundMark x1="77128" y1="88476" x2="76064" y2="88476"/>
                        <a14:foregroundMark x1="70213" y1="86245" x2="70213" y2="86245"/>
                      </a14:backgroundRemoval>
                    </a14:imgEffect>
                  </a14:imgLayer>
                </a14:imgProps>
              </a:ext>
              <a:ext uri="{28A0092B-C50C-407E-A947-70E740481C1C}">
                <a14:useLocalDpi xmlns:a14="http://schemas.microsoft.com/office/drawing/2010/main" val="0"/>
              </a:ext>
            </a:extLst>
          </a:blip>
          <a:srcRect/>
          <a:stretch>
            <a:fillRect/>
          </a:stretch>
        </p:blipFill>
        <p:spPr bwMode="auto">
          <a:xfrm>
            <a:off x="0" y="-268014"/>
            <a:ext cx="1907628" cy="26013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ace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2" b="100000" l="532" r="100000">
                        <a14:foregroundMark x1="62766" y1="91078" x2="62766" y2="91078"/>
                        <a14:foregroundMark x1="57979" y1="92937" x2="57979" y2="92937"/>
                        <a14:foregroundMark x1="25532" y1="93309" x2="25532" y2="93309"/>
                        <a14:foregroundMark x1="84574" y1="82900" x2="84574" y2="82900"/>
                        <a14:foregroundMark x1="78723" y1="74721" x2="78723" y2="74721"/>
                        <a14:foregroundMark x1="71277" y1="77323" x2="71277" y2="77323"/>
                        <a14:foregroundMark x1="84043" y1="70260" x2="84043" y2="70260"/>
                        <a14:foregroundMark x1="89362" y1="73234" x2="89362" y2="73234"/>
                        <a14:foregroundMark x1="17021" y1="51673" x2="17021" y2="51673"/>
                        <a14:foregroundMark x1="21809" y1="55762" x2="21809" y2="55762"/>
                        <a14:foregroundMark x1="9574" y1="42007" x2="9574" y2="40520"/>
                        <a14:foregroundMark x1="11170" y1="35316" x2="12766" y2="34201"/>
                        <a14:foregroundMark x1="38298" y1="17100" x2="38298" y2="17100"/>
                        <a14:foregroundMark x1="33511" y1="11896" x2="35638" y2="12268"/>
                        <a14:foregroundMark x1="73936" y1="16357" x2="73936" y2="16357"/>
                        <a14:foregroundMark x1="75000" y1="11524" x2="76596" y2="11524"/>
                        <a14:foregroundMark x1="85638" y1="15985" x2="85638" y2="15985"/>
                        <a14:foregroundMark x1="87766" y1="21933" x2="87766" y2="21933"/>
                        <a14:foregroundMark x1="77128" y1="30855" x2="77128" y2="30855"/>
                        <a14:foregroundMark x1="70745" y1="26394" x2="70745" y2="26394"/>
                        <a14:foregroundMark x1="73936" y1="29740" x2="73936" y2="29740"/>
                        <a14:foregroundMark x1="77128" y1="88476" x2="76064" y2="88476"/>
                        <a14:foregroundMark x1="70213" y1="86245" x2="70213" y2="862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4954" y="1962178"/>
            <a:ext cx="1986456" cy="2594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ace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2" b="100000" l="532" r="100000">
                        <a14:foregroundMark x1="62766" y1="91078" x2="62766" y2="91078"/>
                        <a14:foregroundMark x1="57979" y1="92937" x2="57979" y2="92937"/>
                        <a14:foregroundMark x1="25532" y1="93309" x2="25532" y2="93309"/>
                        <a14:foregroundMark x1="84574" y1="82900" x2="84574" y2="82900"/>
                        <a14:foregroundMark x1="78723" y1="74721" x2="78723" y2="74721"/>
                        <a14:foregroundMark x1="71277" y1="77323" x2="71277" y2="77323"/>
                        <a14:foregroundMark x1="84043" y1="70260" x2="84043" y2="70260"/>
                        <a14:foregroundMark x1="89362" y1="73234" x2="89362" y2="73234"/>
                        <a14:foregroundMark x1="17021" y1="51673" x2="17021" y2="51673"/>
                        <a14:foregroundMark x1="21809" y1="55762" x2="21809" y2="55762"/>
                        <a14:foregroundMark x1="9574" y1="42007" x2="9574" y2="40520"/>
                        <a14:foregroundMark x1="11170" y1="35316" x2="12766" y2="34201"/>
                        <a14:foregroundMark x1="38298" y1="17100" x2="38298" y2="17100"/>
                        <a14:foregroundMark x1="33511" y1="11896" x2="35638" y2="12268"/>
                        <a14:foregroundMark x1="73936" y1="16357" x2="73936" y2="16357"/>
                        <a14:foregroundMark x1="75000" y1="11524" x2="76596" y2="11524"/>
                        <a14:foregroundMark x1="85638" y1="15985" x2="85638" y2="15985"/>
                        <a14:foregroundMark x1="87766" y1="21933" x2="87766" y2="21933"/>
                        <a14:foregroundMark x1="77128" y1="30855" x2="77128" y2="30855"/>
                        <a14:foregroundMark x1="70745" y1="26394" x2="70745" y2="26394"/>
                        <a14:foregroundMark x1="73936" y1="29740" x2="73936" y2="29740"/>
                        <a14:foregroundMark x1="77128" y1="88476" x2="76064" y2="88476"/>
                        <a14:foregroundMark x1="70213" y1="86245" x2="70213" y2="86245"/>
                      </a14:backgroundRemoval>
                    </a14:imgEffect>
                  </a14:imgLayer>
                </a14:imgProps>
              </a:ext>
              <a:ext uri="{28A0092B-C50C-407E-A947-70E740481C1C}">
                <a14:useLocalDpi xmlns:a14="http://schemas.microsoft.com/office/drawing/2010/main" val="0"/>
              </a:ext>
            </a:extLst>
          </a:blip>
          <a:srcRect/>
          <a:stretch>
            <a:fillRect/>
          </a:stretch>
        </p:blipFill>
        <p:spPr bwMode="auto">
          <a:xfrm>
            <a:off x="21452" y="3994789"/>
            <a:ext cx="2001054" cy="286321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022506" y="0"/>
            <a:ext cx="9542997" cy="400110"/>
          </a:xfrm>
          <a:prstGeom prst="rect">
            <a:avLst/>
          </a:prstGeom>
        </p:spPr>
        <p:txBody>
          <a:bodyPr wrap="none">
            <a:spAutoFit/>
          </a:bodyPr>
          <a:lstStyle/>
          <a:p>
            <a:r>
              <a:rPr lang="uk-UA" sz="2000" b="1" i="1" dirty="0" smtClean="0">
                <a:solidFill>
                  <a:srgbClr val="C00000"/>
                </a:solidFill>
                <a:latin typeface="Bookman Old Style" pitchFamily="18" charset="0"/>
              </a:rPr>
              <a:t>Портрет  суспільства  у «Новорічній казці»  Івана Драча «Крила» </a:t>
            </a:r>
            <a:endParaRPr lang="ru-RU" sz="2000" i="1" dirty="0">
              <a:solidFill>
                <a:srgbClr val="C00000"/>
              </a:solidFill>
            </a:endParaRPr>
          </a:p>
        </p:txBody>
      </p:sp>
      <p:pic>
        <p:nvPicPr>
          <p:cNvPr id="10" name="Picture 5" descr="C:\Users\Дмитрий\Desktop\yaxdE5rbATc.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000" b="81000" l="14000" r="83750"/>
                    </a14:imgEffect>
                  </a14:imgLayer>
                </a14:imgProps>
              </a:ext>
              <a:ext uri="{28A0092B-C50C-407E-A947-70E740481C1C}">
                <a14:useLocalDpi xmlns:a14="http://schemas.microsoft.com/office/drawing/2010/main" val="0"/>
              </a:ext>
            </a:extLst>
          </a:blip>
          <a:srcRect l="12321" t="24235" r="15087" b="16794"/>
          <a:stretch/>
        </p:blipFill>
        <p:spPr bwMode="auto">
          <a:xfrm>
            <a:off x="5281684" y="1392072"/>
            <a:ext cx="7793186" cy="570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1487214" y="408912"/>
            <a:ext cx="6528490" cy="3139321"/>
          </a:xfrm>
          <a:prstGeom prst="rect">
            <a:avLst/>
          </a:prstGeom>
        </p:spPr>
        <p:txBody>
          <a:bodyPr wrap="square">
            <a:spAutoFit/>
          </a:bodyPr>
          <a:lstStyle/>
          <a:p>
            <a:pPr algn="ctr"/>
            <a:r>
              <a:rPr lang="uk-UA" b="1" i="1" dirty="0" smtClean="0">
                <a:latin typeface="Bookman Old Style" pitchFamily="18" charset="0"/>
                <a:ea typeface="Calibri" pitchFamily="34" charset="0"/>
                <a:cs typeface="Times New Roman" pitchFamily="18" charset="0"/>
              </a:rPr>
              <a:t>Поезію Івана Драча «Крила»  не можна сприймати як іронічну «новорічну казку» — настільки глибинний підтекст криється за її зовні простим казковим сюжетом. Якщо замислитися над прочитаним, то зрозуміємо, настільки влучно викриває алегорія казки характер нашого суспільства. Поет окреслив його дуже своєрідно, показавши під образами-символами бажані новорічні подарунки, різноманіття матеріальних запитів наших сучасників: </a:t>
            </a:r>
            <a:r>
              <a:rPr lang="uk-UA" b="1" i="1" dirty="0" smtClean="0">
                <a:solidFill>
                  <a:srgbClr val="30218B"/>
                </a:solidFill>
                <a:latin typeface="Bookman Old Style" pitchFamily="18" charset="0"/>
                <a:ea typeface="Calibri" pitchFamily="34" charset="0"/>
                <a:cs typeface="Times New Roman" pitchFamily="18" charset="0"/>
              </a:rPr>
              <a:t>Новий рік дарує </a:t>
            </a:r>
            <a:endParaRPr lang="ru-RU" dirty="0">
              <a:solidFill>
                <a:srgbClr val="30218B"/>
              </a:solidFill>
            </a:endParaRPr>
          </a:p>
        </p:txBody>
      </p:sp>
      <p:sp>
        <p:nvSpPr>
          <p:cNvPr id="12" name="Прямоугольник 11"/>
          <p:cNvSpPr/>
          <p:nvPr/>
        </p:nvSpPr>
        <p:spPr>
          <a:xfrm rot="1025017">
            <a:off x="7319428" y="3560125"/>
            <a:ext cx="2343808" cy="3139321"/>
          </a:xfrm>
          <a:prstGeom prst="rect">
            <a:avLst/>
          </a:prstGeom>
        </p:spPr>
        <p:txBody>
          <a:bodyPr wrap="square">
            <a:spAutoFit/>
          </a:bodyPr>
          <a:lstStyle/>
          <a:p>
            <a:pPr lvl="0" algn="ctr" fontAlgn="base">
              <a:spcBef>
                <a:spcPct val="0"/>
              </a:spcBef>
              <a:spcAft>
                <a:spcPct val="0"/>
              </a:spcAft>
            </a:pPr>
            <a:r>
              <a:rPr lang="uk-UA" b="1" i="1" dirty="0" smtClean="0">
                <a:solidFill>
                  <a:schemeClr val="bg1"/>
                </a:solidFill>
                <a:latin typeface="Bookman Old Style" pitchFamily="18" charset="0"/>
                <a:ea typeface="Calibri" pitchFamily="34" charset="0"/>
                <a:cs typeface="Times New Roman" pitchFamily="18" charset="0"/>
              </a:rPr>
              <a:t>й «шапку смушеву», і «люльку дешеву», і «модерні кастети», і «фотонні ракети», і «солі до бараболі», «і валянки», і «мед од простуди».</a:t>
            </a:r>
            <a:endParaRPr lang="ru-RU" dirty="0" smtClean="0">
              <a:solidFill>
                <a:schemeClr val="bg1"/>
              </a:solidFill>
              <a:latin typeface="Bookman Old Style" pitchFamily="18" charset="0"/>
              <a:cs typeface="Arial" pitchFamily="34" charset="0"/>
            </a:endParaRPr>
          </a:p>
        </p:txBody>
      </p:sp>
      <p:pic>
        <p:nvPicPr>
          <p:cNvPr id="13" name="Picture 4" descr="Похожее изображение"/>
          <p:cNvPicPr>
            <a:picLocks noChangeAspect="1" noChangeArrowheads="1"/>
          </p:cNvPicPr>
          <p:nvPr/>
        </p:nvPicPr>
        <p:blipFill>
          <a:blip r:embed="rId7" cstate="print"/>
          <a:srcRect/>
          <a:stretch>
            <a:fillRect/>
          </a:stretch>
        </p:blipFill>
        <p:spPr bwMode="auto">
          <a:xfrm flipH="1">
            <a:off x="8015704" y="0"/>
            <a:ext cx="4176296" cy="2087075"/>
          </a:xfrm>
          <a:prstGeom prst="rect">
            <a:avLst/>
          </a:prstGeom>
          <a:noFill/>
        </p:spPr>
      </p:pic>
      <p:sp>
        <p:nvSpPr>
          <p:cNvPr id="8" name="Стрелка вправо 7"/>
          <p:cNvSpPr/>
          <p:nvPr/>
        </p:nvSpPr>
        <p:spPr>
          <a:xfrm>
            <a:off x="6799427" y="3140316"/>
            <a:ext cx="221190" cy="1103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Rectangle 1"/>
          <p:cNvSpPr>
            <a:spLocks noChangeArrowheads="1"/>
          </p:cNvSpPr>
          <p:nvPr/>
        </p:nvSpPr>
        <p:spPr bwMode="auto">
          <a:xfrm>
            <a:off x="2205996" y="3929457"/>
            <a:ext cx="379447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Сходинками вище над матеріальними подарунки розташовувалися подарунки духовні:</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15" name="Прямоугольник 14"/>
          <p:cNvSpPr/>
          <p:nvPr/>
        </p:nvSpPr>
        <p:spPr>
          <a:xfrm>
            <a:off x="2022506" y="5340137"/>
            <a:ext cx="3374056" cy="1200329"/>
          </a:xfrm>
          <a:prstGeom prst="rect">
            <a:avLst/>
          </a:prstGeom>
        </p:spPr>
        <p:txBody>
          <a:bodyPr wrap="square">
            <a:spAutoFit/>
          </a:bodyPr>
          <a:lstStyle/>
          <a:p>
            <a:pPr lvl="0" algn="ctr" fontAlgn="base">
              <a:spcBef>
                <a:spcPct val="0"/>
              </a:spcBef>
              <a:spcAft>
                <a:spcPct val="0"/>
              </a:spcAft>
            </a:pPr>
            <a:r>
              <a:rPr lang="uk-UA" b="1" i="1" dirty="0">
                <a:solidFill>
                  <a:srgbClr val="30218B"/>
                </a:solidFill>
                <a:latin typeface="Bookman Old Style" pitchFamily="18" charset="0"/>
                <a:ea typeface="Calibri" pitchFamily="34" charset="0"/>
                <a:cs typeface="Times New Roman" pitchFamily="18" charset="0"/>
              </a:rPr>
              <a:t>За цими «подарунками»  не важко впізнати буття наших співвітчизників.</a:t>
            </a:r>
            <a:endParaRPr lang="ru-RU" dirty="0">
              <a:solidFill>
                <a:srgbClr val="30218B"/>
              </a:solidFill>
              <a:latin typeface="Bookman Old Style" pitchFamily="18" charset="0"/>
              <a:cs typeface="Arial" pitchFamily="34" charset="0"/>
            </a:endParaRPr>
          </a:p>
        </p:txBody>
      </p:sp>
      <p:sp>
        <p:nvSpPr>
          <p:cNvPr id="16" name="Rectangle 1"/>
          <p:cNvSpPr>
            <a:spLocks noChangeArrowheads="1"/>
          </p:cNvSpPr>
          <p:nvPr/>
        </p:nvSpPr>
        <p:spPr bwMode="auto">
          <a:xfrm>
            <a:off x="8784838" y="1675169"/>
            <a:ext cx="2133371"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sz="1600"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a:t>
            </a:r>
            <a:r>
              <a:rPr kumimoji="0" lang="uk-UA" sz="1600" b="1" i="1" u="none" strike="noStrike" cap="none" normalizeH="0" baseline="0" dirty="0" smtClean="0">
                <a:ln>
                  <a:noFill/>
                </a:ln>
                <a:solidFill>
                  <a:srgbClr val="FFFF00"/>
                </a:solidFill>
                <a:effectLst/>
                <a:latin typeface="Bookman Old Style" pitchFamily="18" charset="0"/>
                <a:ea typeface="Calibri" pitchFamily="34" charset="0"/>
                <a:cs typeface="Times New Roman" pitchFamily="18" charset="0"/>
              </a:rPr>
              <a:t>«доля багряна»,      «сонце з</a:t>
            </a:r>
            <a:r>
              <a:rPr kumimoji="0" lang="uk-UA" sz="1600" b="1" i="1" u="none" strike="noStrike" cap="none" normalizeH="0" dirty="0" smtClean="0">
                <a:ln>
                  <a:noFill/>
                </a:ln>
                <a:solidFill>
                  <a:srgbClr val="FFFF00"/>
                </a:solidFill>
                <a:effectLst/>
                <a:latin typeface="Bookman Old Style" pitchFamily="18" charset="0"/>
                <a:ea typeface="Calibri" pitchFamily="34" charset="0"/>
                <a:cs typeface="Times New Roman" pitchFamily="18" charset="0"/>
              </a:rPr>
              <a:t> </a:t>
            </a:r>
            <a:r>
              <a:rPr kumimoji="0" lang="uk-UA" sz="1600" b="1" i="1" u="none" strike="noStrike" cap="none" normalizeH="0" baseline="0" dirty="0" err="1" smtClean="0">
                <a:ln>
                  <a:noFill/>
                </a:ln>
                <a:solidFill>
                  <a:srgbClr val="FFFF00"/>
                </a:solidFill>
                <a:effectLst/>
                <a:latin typeface="Bookman Old Style" pitchFamily="18" charset="0"/>
                <a:ea typeface="Calibri" pitchFamily="34" charset="0"/>
                <a:cs typeface="Times New Roman" pitchFamily="18" charset="0"/>
              </a:rPr>
              <a:t>тума-ну</a:t>
            </a:r>
            <a:r>
              <a:rPr kumimoji="0" lang="uk-UA" sz="1600" b="1" i="1" u="none" strike="noStrike" cap="none" normalizeH="0" baseline="0" dirty="0" smtClean="0">
                <a:ln>
                  <a:noFill/>
                </a:ln>
                <a:solidFill>
                  <a:srgbClr val="FFFF00"/>
                </a:solidFill>
                <a:effectLst/>
                <a:latin typeface="Bookman Old Style" pitchFamily="18" charset="0"/>
                <a:ea typeface="Calibri" pitchFamily="34" charset="0"/>
                <a:cs typeface="Times New Roman" pitchFamily="18" charset="0"/>
              </a:rPr>
              <a:t>», тут же — </a:t>
            </a:r>
          </a:p>
          <a:p>
            <a:pPr marL="0" marR="0" lvl="0" indent="0" defTabSz="914400" rtl="0" eaLnBrk="1" fontAlgn="base" latinLnBrk="0" hangingPunct="1">
              <a:lnSpc>
                <a:spcPct val="100000"/>
              </a:lnSpc>
              <a:spcBef>
                <a:spcPct val="0"/>
              </a:spcBef>
              <a:spcAft>
                <a:spcPct val="0"/>
              </a:spcAft>
              <a:buClrTx/>
              <a:buSzTx/>
              <a:buFontTx/>
              <a:buNone/>
              <a:tabLst/>
            </a:pPr>
            <a:r>
              <a:rPr kumimoji="0" lang="uk-UA" sz="1600" b="1" i="1" u="none" strike="noStrike" cap="none" normalizeH="0" baseline="0" dirty="0" smtClean="0">
                <a:ln>
                  <a:noFill/>
                </a:ln>
                <a:solidFill>
                  <a:srgbClr val="FFFF00"/>
                </a:solidFill>
                <a:effectLst/>
                <a:latin typeface="Bookman Old Style" pitchFamily="18" charset="0"/>
                <a:ea typeface="Calibri" pitchFamily="34" charset="0"/>
                <a:cs typeface="Times New Roman" pitchFamily="18" charset="0"/>
              </a:rPr>
              <a:t>і сумні  «три снопи вітру </a:t>
            </a:r>
          </a:p>
          <a:p>
            <a:pPr marL="0" marR="0" lvl="0" indent="0" defTabSz="914400" rtl="0" eaLnBrk="1" fontAlgn="base" latinLnBrk="0" hangingPunct="1">
              <a:lnSpc>
                <a:spcPct val="100000"/>
              </a:lnSpc>
              <a:spcBef>
                <a:spcPct val="0"/>
              </a:spcBef>
              <a:spcAft>
                <a:spcPct val="0"/>
              </a:spcAft>
              <a:buClrTx/>
              <a:buSzTx/>
              <a:buFontTx/>
              <a:buNone/>
              <a:tabLst/>
            </a:pPr>
            <a:r>
              <a:rPr kumimoji="0" lang="uk-UA" sz="1600" b="1" i="1" u="none" strike="noStrike" cap="none" normalizeH="0" baseline="0" dirty="0" smtClean="0">
                <a:ln>
                  <a:noFill/>
                </a:ln>
                <a:solidFill>
                  <a:srgbClr val="FFFF00"/>
                </a:solidFill>
                <a:effectLst/>
                <a:latin typeface="Bookman Old Style" pitchFamily="18" charset="0"/>
                <a:ea typeface="Calibri" pitchFamily="34" charset="0"/>
                <a:cs typeface="Times New Roman" pitchFamily="18" charset="0"/>
              </a:rPr>
              <a:t>в полі», </a:t>
            </a:r>
          </a:p>
          <a:p>
            <a:pPr marL="0" marR="0" lvl="0" indent="0" defTabSz="914400" rtl="0" eaLnBrk="1" fontAlgn="base" latinLnBrk="0" hangingPunct="1">
              <a:lnSpc>
                <a:spcPct val="100000"/>
              </a:lnSpc>
              <a:spcBef>
                <a:spcPct val="0"/>
              </a:spcBef>
              <a:spcAft>
                <a:spcPct val="0"/>
              </a:spcAft>
              <a:buClrTx/>
              <a:buSzTx/>
              <a:buFontTx/>
              <a:buNone/>
              <a:tabLst/>
            </a:pPr>
            <a:r>
              <a:rPr kumimoji="0" lang="uk-UA" sz="1600" b="1" i="1" u="none" strike="noStrike" cap="none" normalizeH="0" baseline="0" dirty="0" smtClean="0">
                <a:ln>
                  <a:noFill/>
                </a:ln>
                <a:solidFill>
                  <a:srgbClr val="FFFF00"/>
                </a:solidFill>
                <a:effectLst/>
                <a:latin typeface="Bookman Old Style" pitchFamily="18" charset="0"/>
                <a:ea typeface="Calibri" pitchFamily="34" charset="0"/>
                <a:cs typeface="Times New Roman" pitchFamily="18" charset="0"/>
              </a:rPr>
              <a:t>«смерть                 серед ночі».  </a:t>
            </a:r>
            <a:endParaRPr kumimoji="0" lang="ru-RU" sz="1600" b="0" i="0" u="none" strike="noStrike" cap="none" normalizeH="0" baseline="0" dirty="0" smtClean="0">
              <a:ln>
                <a:noFill/>
              </a:ln>
              <a:solidFill>
                <a:srgbClr val="FFFF00"/>
              </a:solidFill>
              <a:effectLst/>
              <a:latin typeface="Bookman Old Style" pitchFamily="18" charset="0"/>
              <a:cs typeface="Arial" pitchFamily="34" charset="0"/>
            </a:endParaRPr>
          </a:p>
        </p:txBody>
      </p:sp>
      <p:sp>
        <p:nvSpPr>
          <p:cNvPr id="17" name="Стрелка вправо 16"/>
          <p:cNvSpPr/>
          <p:nvPr/>
        </p:nvSpPr>
        <p:spPr>
          <a:xfrm>
            <a:off x="8152830" y="1971666"/>
            <a:ext cx="221190" cy="1103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8" name="Picture 4" descr="Похожее изображение"/>
          <p:cNvPicPr>
            <a:picLocks noChangeAspect="1" noChangeArrowheads="1"/>
          </p:cNvPicPr>
          <p:nvPr/>
        </p:nvPicPr>
        <p:blipFill>
          <a:blip r:embed="rId7" cstate="print"/>
          <a:srcRect/>
          <a:stretch>
            <a:fillRect/>
          </a:stretch>
        </p:blipFill>
        <p:spPr bwMode="auto">
          <a:xfrm flipH="1">
            <a:off x="9604691" y="2531972"/>
            <a:ext cx="3118356" cy="4572275"/>
          </a:xfrm>
          <a:prstGeom prst="rect">
            <a:avLst/>
          </a:prstGeom>
          <a:noFill/>
        </p:spPr>
      </p:pic>
      <p:pic>
        <p:nvPicPr>
          <p:cNvPr id="19" name="Picture 11" descr="Картинки по запросу кліпарт ліс ялинки"/>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343" b="92713" l="4908" r="65644">
                        <a14:foregroundMark x1="48057" y1="9312" x2="48057" y2="9312"/>
                        <a14:foregroundMark x1="46012" y1="10256" x2="46012" y2="10256"/>
                        <a14:foregroundMark x1="44172" y1="14710" x2="44172" y2="14710"/>
                        <a14:foregroundMark x1="41718" y1="20378" x2="43763" y2="20378"/>
                        <a14:foregroundMark x1="52556" y1="17004" x2="52965" y2="18219"/>
                        <a14:foregroundMark x1="53783" y1="19163" x2="53783" y2="22402"/>
                        <a14:foregroundMark x1="57464" y1="29690" x2="57464" y2="29690"/>
                        <a14:foregroundMark x1="58282" y1="32524" x2="57669" y2="33063"/>
                        <a14:foregroundMark x1="58691" y1="36437" x2="61145" y2="39946"/>
                        <a14:foregroundMark x1="43354" y1="28880" x2="40695" y2="28880"/>
                        <a14:foregroundMark x1="39059" y1="28880" x2="39059" y2="29555"/>
                        <a14:foregroundMark x1="36401" y1="34278" x2="37014" y2="36977"/>
                        <a14:foregroundMark x1="37014" y1="37652" x2="37014" y2="37652"/>
                        <a14:foregroundMark x1="26994" y1="57760" x2="26994" y2="57760"/>
                        <a14:foregroundMark x1="17996" y1="73279" x2="19836" y2="71525"/>
                        <a14:foregroundMark x1="20450" y1="69906" x2="20859" y2="68286"/>
                        <a14:foregroundMark x1="22086" y1="66397" x2="23926" y2="69366"/>
                        <a14:foregroundMark x1="23313" y1="84750" x2="25562" y2="86505"/>
                        <a14:foregroundMark x1="25971" y1="87179" x2="27812" y2="89744"/>
                        <a14:foregroundMark x1="14519" y1="80567" x2="16155" y2="78003"/>
                        <a14:foregroundMark x1="14928" y1="75978" x2="14928" y2="75978"/>
                        <a14:backgroundMark x1="19632" y1="91633" x2="19632" y2="91633"/>
                        <a14:backgroundMark x1="10225" y1="92308" x2="10225" y2="92308"/>
                        <a14:backgroundMark x1="12883" y1="87854" x2="13701" y2="87584"/>
                        <a14:backgroundMark x1="17178" y1="85560" x2="17178" y2="85560"/>
                        <a14:backgroundMark x1="18609" y1="91903" x2="17178" y2="92038"/>
                        <a14:backgroundMark x1="12065" y1="91633" x2="11247" y2="91633"/>
                        <a14:backgroundMark x1="7566" y1="90283" x2="7566" y2="90283"/>
                        <a14:backgroundMark x1="10429" y1="87584" x2="12270" y2="89339"/>
                        <a14:backgroundMark x1="19018" y1="87719" x2="22290" y2="89879"/>
                        <a14:backgroundMark x1="22699" y1="89879" x2="22699" y2="89879"/>
                        <a14:backgroundMark x1="23313" y1="90553" x2="17791" y2="91903"/>
                        <a14:backgroundMark x1="14724" y1="89744" x2="5726" y2="92308"/>
                        <a14:backgroundMark x1="19427" y1="88529" x2="19427" y2="88529"/>
                        <a14:backgroundMark x1="19223" y1="87584" x2="16564" y2="87854"/>
                        <a14:backgroundMark x1="13701" y1="86775" x2="12883" y2="87314"/>
                      </a14:backgroundRemoval>
                    </a14:imgEffect>
                  </a14:imgLayer>
                </a14:imgProps>
              </a:ext>
              <a:ext uri="{28A0092B-C50C-407E-A947-70E740481C1C}">
                <a14:useLocalDpi xmlns:a14="http://schemas.microsoft.com/office/drawing/2010/main" val="0"/>
              </a:ext>
            </a:extLst>
          </a:blip>
          <a:srcRect t="7722" r="36339" b="4501"/>
          <a:stretch>
            <a:fillRect/>
          </a:stretch>
        </p:blipFill>
        <p:spPr bwMode="auto">
          <a:xfrm>
            <a:off x="8879004" y="1792991"/>
            <a:ext cx="3312996" cy="530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1132" y="-978753"/>
            <a:ext cx="3508696" cy="3611593"/>
          </a:xfrm>
          <a:prstGeom prst="ellipse">
            <a:avLst/>
          </a:prstGeom>
          <a:ln>
            <a:noFill/>
          </a:ln>
          <a:effectLst>
            <a:softEdge rad="112500"/>
          </a:effectLst>
          <a:extLst/>
        </p:spPr>
      </p:pic>
      <p:pic>
        <p:nvPicPr>
          <p:cNvPr id="12" name="Picture 2" descr="Українська література 11 клас Слоньовська 2019 підручник"/>
          <p:cNvPicPr>
            <a:picLocks noChangeAspect="1" noChangeArrowheads="1"/>
          </p:cNvPicPr>
          <p:nvPr/>
        </p:nvPicPr>
        <p:blipFill>
          <a:blip r:embed="rId4" cstate="print"/>
          <a:srcRect/>
          <a:stretch>
            <a:fillRect/>
          </a:stretch>
        </p:blipFill>
        <p:spPr bwMode="auto">
          <a:xfrm>
            <a:off x="9963807" y="4294592"/>
            <a:ext cx="1786618" cy="25634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2" descr="http://1.bp.blogspot.com/-Qap0WypO3VI/VLAhCigKF9I/AAAAAAAAAJo/H6OC6w3bJT0/s1600/115600418_large_119.png"/>
          <p:cNvPicPr>
            <a:picLocks noChangeAspect="1" noChangeArrowheads="1"/>
          </p:cNvPicPr>
          <p:nvPr/>
        </p:nvPicPr>
        <p:blipFill>
          <a:blip r:embed="rId5" cstate="print"/>
          <a:srcRect b="37758"/>
          <a:stretch>
            <a:fillRect/>
          </a:stretch>
        </p:blipFill>
        <p:spPr bwMode="auto">
          <a:xfrm>
            <a:off x="276512" y="2142699"/>
            <a:ext cx="3600400" cy="4715301"/>
          </a:xfrm>
          <a:prstGeom prst="rect">
            <a:avLst/>
          </a:prstGeom>
          <a:noFill/>
        </p:spPr>
      </p:pic>
      <p:sp>
        <p:nvSpPr>
          <p:cNvPr id="7" name="Прямоугольник 6"/>
          <p:cNvSpPr/>
          <p:nvPr/>
        </p:nvSpPr>
        <p:spPr>
          <a:xfrm>
            <a:off x="3536302" y="902052"/>
            <a:ext cx="420499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Тема  уроку </a:t>
            </a:r>
            <a:endParaRPr lang="ru-RU" sz="4400" b="1" i="1" cap="none" spc="50" dirty="0">
              <a:ln w="11430"/>
              <a:solidFill>
                <a:srgbClr val="0000CC"/>
              </a:solidFill>
              <a:effectLst>
                <a:outerShdw blurRad="76200" dist="50800" dir="5400000" algn="tl" rotWithShape="0">
                  <a:srgbClr val="000000">
                    <a:alpha val="65000"/>
                  </a:srgbClr>
                </a:outerShdw>
              </a:effectLst>
            </a:endParaRPr>
          </a:p>
        </p:txBody>
      </p:sp>
      <p:sp>
        <p:nvSpPr>
          <p:cNvPr id="8" name="Прямоугольник 7"/>
          <p:cNvSpPr/>
          <p:nvPr/>
        </p:nvSpPr>
        <p:spPr>
          <a:xfrm>
            <a:off x="2076712" y="1986658"/>
            <a:ext cx="8864685" cy="2308324"/>
          </a:xfrm>
          <a:prstGeom prst="rect">
            <a:avLst/>
          </a:prstGeom>
        </p:spPr>
        <p:txBody>
          <a:bodyPr wrap="square">
            <a:spAutoFit/>
          </a:bodyPr>
          <a:lstStyle/>
          <a:p>
            <a:pPr algn="ctr"/>
            <a:r>
              <a:rPr lang="uk-UA" sz="2400" b="1" i="1" dirty="0" smtClean="0">
                <a:solidFill>
                  <a:srgbClr val="FFFF00"/>
                </a:solidFill>
                <a:latin typeface="Bookman Old Style" pitchFamily="18" charset="0"/>
              </a:rPr>
              <a:t>Іван Драч «Крила</a:t>
            </a:r>
            <a:r>
              <a:rPr lang="uk-UA" sz="2400" b="1" i="1" dirty="0">
                <a:solidFill>
                  <a:srgbClr val="FFFF00"/>
                </a:solidFill>
                <a:latin typeface="Bookman Old Style" pitchFamily="18" charset="0"/>
              </a:rPr>
              <a:t>» («Новорічна казка»)</a:t>
            </a:r>
            <a:r>
              <a:rPr lang="uk-UA" sz="2400" b="1" dirty="0">
                <a:solidFill>
                  <a:srgbClr val="FFFF00"/>
                </a:solidFill>
                <a:latin typeface="Bookman Old Style" pitchFamily="18" charset="0"/>
              </a:rPr>
              <a:t> – </a:t>
            </a:r>
            <a:r>
              <a:rPr lang="uk-UA" sz="2400" b="1" dirty="0">
                <a:solidFill>
                  <a:schemeClr val="bg1"/>
                </a:solidFill>
                <a:latin typeface="Bookman Old Style" pitchFamily="18" charset="0"/>
              </a:rPr>
              <a:t>метафоричні роздуми про сенс життя людини; образ крил як вічне прагнення людини до творчої мрії. Образ дядька Кирила як символ нездатності людини осмислити висоту духу, здатність подолати тяжіння мізерних </a:t>
            </a:r>
            <a:r>
              <a:rPr lang="uk-UA" sz="2400" b="1" dirty="0" smtClean="0">
                <a:solidFill>
                  <a:schemeClr val="bg1"/>
                </a:solidFill>
                <a:latin typeface="Bookman Old Style" pitchFamily="18" charset="0"/>
              </a:rPr>
              <a:t>потреб </a:t>
            </a:r>
            <a:endParaRPr lang="uk-UA" sz="2400" b="1" dirty="0">
              <a:solidFill>
                <a:schemeClr val="bg1"/>
              </a:solidFill>
              <a:latin typeface="Bookman Old Style" pitchFamily="18" charset="0"/>
            </a:endParaRPr>
          </a:p>
        </p:txBody>
      </p:sp>
    </p:spTree>
    <p:extLst>
      <p:ext uri="{BB962C8B-B14F-4D97-AF65-F5344CB8AC3E}">
        <p14:creationId xmlns:p14="http://schemas.microsoft.com/office/powerpoint/2010/main" val="272839645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ace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2" b="100000" l="532" r="100000">
                        <a14:foregroundMark x1="62766" y1="91078" x2="62766" y2="91078"/>
                        <a14:foregroundMark x1="57979" y1="92937" x2="57979" y2="92937"/>
                        <a14:foregroundMark x1="25532" y1="93309" x2="25532" y2="93309"/>
                        <a14:foregroundMark x1="84574" y1="82900" x2="84574" y2="82900"/>
                        <a14:foregroundMark x1="78723" y1="74721" x2="78723" y2="74721"/>
                        <a14:foregroundMark x1="71277" y1="77323" x2="71277" y2="77323"/>
                        <a14:foregroundMark x1="84043" y1="70260" x2="84043" y2="70260"/>
                        <a14:foregroundMark x1="89362" y1="73234" x2="89362" y2="73234"/>
                        <a14:foregroundMark x1="17021" y1="51673" x2="17021" y2="51673"/>
                        <a14:foregroundMark x1="21809" y1="55762" x2="21809" y2="55762"/>
                        <a14:foregroundMark x1="9574" y1="42007" x2="9574" y2="40520"/>
                        <a14:foregroundMark x1="11170" y1="35316" x2="12766" y2="34201"/>
                        <a14:foregroundMark x1="38298" y1="17100" x2="38298" y2="17100"/>
                        <a14:foregroundMark x1="33511" y1="11896" x2="35638" y2="12268"/>
                        <a14:foregroundMark x1="73936" y1="16357" x2="73936" y2="16357"/>
                        <a14:foregroundMark x1="75000" y1="11524" x2="76596" y2="11524"/>
                        <a14:foregroundMark x1="85638" y1="15985" x2="85638" y2="15985"/>
                        <a14:foregroundMark x1="87766" y1="21933" x2="87766" y2="21933"/>
                        <a14:foregroundMark x1="77128" y1="30855" x2="77128" y2="30855"/>
                        <a14:foregroundMark x1="70745" y1="26394" x2="70745" y2="26394"/>
                        <a14:foregroundMark x1="73936" y1="29740" x2="73936" y2="29740"/>
                        <a14:foregroundMark x1="77128" y1="88476" x2="76064" y2="88476"/>
                        <a14:foregroundMark x1="70213" y1="86245" x2="70213" y2="86245"/>
                      </a14:backgroundRemoval>
                    </a14:imgEffect>
                  </a14:imgLayer>
                </a14:imgProps>
              </a:ext>
              <a:ext uri="{28A0092B-C50C-407E-A947-70E740481C1C}">
                <a14:useLocalDpi xmlns:a14="http://schemas.microsoft.com/office/drawing/2010/main" val="0"/>
              </a:ext>
            </a:extLst>
          </a:blip>
          <a:srcRect/>
          <a:stretch>
            <a:fillRect/>
          </a:stretch>
        </p:blipFill>
        <p:spPr bwMode="auto">
          <a:xfrm>
            <a:off x="0" y="-268014"/>
            <a:ext cx="1907628" cy="26013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ace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2" b="100000" l="532" r="100000">
                        <a14:foregroundMark x1="62766" y1="91078" x2="62766" y2="91078"/>
                        <a14:foregroundMark x1="57979" y1="92937" x2="57979" y2="92937"/>
                        <a14:foregroundMark x1="25532" y1="93309" x2="25532" y2="93309"/>
                        <a14:foregroundMark x1="84574" y1="82900" x2="84574" y2="82900"/>
                        <a14:foregroundMark x1="78723" y1="74721" x2="78723" y2="74721"/>
                        <a14:foregroundMark x1="71277" y1="77323" x2="71277" y2="77323"/>
                        <a14:foregroundMark x1="84043" y1="70260" x2="84043" y2="70260"/>
                        <a14:foregroundMark x1="89362" y1="73234" x2="89362" y2="73234"/>
                        <a14:foregroundMark x1="17021" y1="51673" x2="17021" y2="51673"/>
                        <a14:foregroundMark x1="21809" y1="55762" x2="21809" y2="55762"/>
                        <a14:foregroundMark x1="9574" y1="42007" x2="9574" y2="40520"/>
                        <a14:foregroundMark x1="11170" y1="35316" x2="12766" y2="34201"/>
                        <a14:foregroundMark x1="38298" y1="17100" x2="38298" y2="17100"/>
                        <a14:foregroundMark x1="33511" y1="11896" x2="35638" y2="12268"/>
                        <a14:foregroundMark x1="73936" y1="16357" x2="73936" y2="16357"/>
                        <a14:foregroundMark x1="75000" y1="11524" x2="76596" y2="11524"/>
                        <a14:foregroundMark x1="85638" y1="15985" x2="85638" y2="15985"/>
                        <a14:foregroundMark x1="87766" y1="21933" x2="87766" y2="21933"/>
                        <a14:foregroundMark x1="77128" y1="30855" x2="77128" y2="30855"/>
                        <a14:foregroundMark x1="70745" y1="26394" x2="70745" y2="26394"/>
                        <a14:foregroundMark x1="73936" y1="29740" x2="73936" y2="29740"/>
                        <a14:foregroundMark x1="77128" y1="88476" x2="76064" y2="88476"/>
                        <a14:foregroundMark x1="70213" y1="86245" x2="70213" y2="862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4954" y="1962178"/>
            <a:ext cx="1986456" cy="2594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ace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02" b="100000" l="532" r="100000">
                        <a14:foregroundMark x1="62766" y1="91078" x2="62766" y2="91078"/>
                        <a14:foregroundMark x1="57979" y1="92937" x2="57979" y2="92937"/>
                        <a14:foregroundMark x1="25532" y1="93309" x2="25532" y2="93309"/>
                        <a14:foregroundMark x1="84574" y1="82900" x2="84574" y2="82900"/>
                        <a14:foregroundMark x1="78723" y1="74721" x2="78723" y2="74721"/>
                        <a14:foregroundMark x1="71277" y1="77323" x2="71277" y2="77323"/>
                        <a14:foregroundMark x1="84043" y1="70260" x2="84043" y2="70260"/>
                        <a14:foregroundMark x1="89362" y1="73234" x2="89362" y2="73234"/>
                        <a14:foregroundMark x1="17021" y1="51673" x2="17021" y2="51673"/>
                        <a14:foregroundMark x1="21809" y1="55762" x2="21809" y2="55762"/>
                        <a14:foregroundMark x1="9574" y1="42007" x2="9574" y2="40520"/>
                        <a14:foregroundMark x1="11170" y1="35316" x2="12766" y2="34201"/>
                        <a14:foregroundMark x1="38298" y1="17100" x2="38298" y2="17100"/>
                        <a14:foregroundMark x1="33511" y1="11896" x2="35638" y2="12268"/>
                        <a14:foregroundMark x1="73936" y1="16357" x2="73936" y2="16357"/>
                        <a14:foregroundMark x1="75000" y1="11524" x2="76596" y2="11524"/>
                        <a14:foregroundMark x1="85638" y1="15985" x2="85638" y2="15985"/>
                        <a14:foregroundMark x1="87766" y1="21933" x2="87766" y2="21933"/>
                        <a14:foregroundMark x1="77128" y1="30855" x2="77128" y2="30855"/>
                        <a14:foregroundMark x1="70745" y1="26394" x2="70745" y2="26394"/>
                        <a14:foregroundMark x1="73936" y1="29740" x2="73936" y2="29740"/>
                        <a14:foregroundMark x1="77128" y1="88476" x2="76064" y2="88476"/>
                        <a14:foregroundMark x1="70213" y1="86245" x2="70213" y2="86245"/>
                      </a14:backgroundRemoval>
                    </a14:imgEffect>
                  </a14:imgLayer>
                </a14:imgProps>
              </a:ext>
              <a:ext uri="{28A0092B-C50C-407E-A947-70E740481C1C}">
                <a14:useLocalDpi xmlns:a14="http://schemas.microsoft.com/office/drawing/2010/main" val="0"/>
              </a:ext>
            </a:extLst>
          </a:blip>
          <a:srcRect/>
          <a:stretch>
            <a:fillRect/>
          </a:stretch>
        </p:blipFill>
        <p:spPr bwMode="auto">
          <a:xfrm>
            <a:off x="0" y="3994789"/>
            <a:ext cx="2001054" cy="2863211"/>
          </a:xfrm>
          <a:prstGeom prst="rect">
            <a:avLst/>
          </a:prstGeom>
          <a:noFill/>
          <a:extLst>
            <a:ext uri="{909E8E84-426E-40DD-AFC4-6F175D3DCCD1}">
              <a14:hiddenFill xmlns:a14="http://schemas.microsoft.com/office/drawing/2010/main">
                <a:solidFill>
                  <a:srgbClr val="FFFFFF"/>
                </a:solidFill>
              </a14:hiddenFill>
            </a:ext>
          </a:extLst>
        </p:spPr>
      </p:pic>
      <p:sp>
        <p:nvSpPr>
          <p:cNvPr id="46081" name="Rectangle 1"/>
          <p:cNvSpPr>
            <a:spLocks noChangeArrowheads="1"/>
          </p:cNvSpPr>
          <p:nvPr/>
        </p:nvSpPr>
        <p:spPr bwMode="auto">
          <a:xfrm>
            <a:off x="1781501" y="433685"/>
            <a:ext cx="6669211"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Та ось серед них — сократична постать Кирила, у якого</a:t>
            </a:r>
            <a:endParaRPr kumimoji="0" lang="ru-RU" sz="20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30218B"/>
                </a:solidFill>
                <a:effectLst/>
                <a:latin typeface="Bookman Old Style" pitchFamily="18" charset="0"/>
                <a:ea typeface="Calibri" pitchFamily="34" charset="0"/>
                <a:cs typeface="Times New Roman" pitchFamily="18" charset="0"/>
              </a:rPr>
              <a:t>Куфайку з-під лопаток як ножем прошило.</a:t>
            </a:r>
            <a:endParaRPr kumimoji="0" lang="ru-RU" sz="2000" b="0" i="0" u="none" strike="noStrike" cap="none" normalizeH="0" baseline="0" dirty="0" smtClean="0">
              <a:ln>
                <a:noFill/>
              </a:ln>
              <a:solidFill>
                <a:srgbClr val="30218B"/>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30218B"/>
                </a:solidFill>
                <a:effectLst/>
                <a:latin typeface="Bookman Old Style" pitchFamily="18" charset="0"/>
                <a:ea typeface="Calibri" pitchFamily="34" charset="0"/>
                <a:cs typeface="Times New Roman" pitchFamily="18" charset="0"/>
              </a:rPr>
              <a:t>Пробивши вату, </a:t>
            </a:r>
            <a:r>
              <a:rPr kumimoji="0" lang="uk-UA" sz="2000" b="1" i="1" u="none" strike="noStrike" cap="none" normalizeH="0" baseline="0" dirty="0" err="1" smtClean="0">
                <a:ln>
                  <a:noFill/>
                </a:ln>
                <a:solidFill>
                  <a:srgbClr val="30218B"/>
                </a:solidFill>
                <a:effectLst/>
                <a:latin typeface="Bookman Old Style" pitchFamily="18" charset="0"/>
                <a:ea typeface="Calibri" pitchFamily="34" charset="0"/>
                <a:cs typeface="Times New Roman" pitchFamily="18" charset="0"/>
              </a:rPr>
              <a:t>заряхтіли</a:t>
            </a:r>
            <a:r>
              <a:rPr kumimoji="0" lang="uk-UA" sz="2000" b="1" i="1" u="none" strike="noStrike" cap="none" normalizeH="0" baseline="0" dirty="0" smtClean="0">
                <a:ln>
                  <a:noFill/>
                </a:ln>
                <a:solidFill>
                  <a:srgbClr val="30218B"/>
                </a:solidFill>
                <a:effectLst/>
                <a:latin typeface="Bookman Old Style" pitchFamily="18" charset="0"/>
                <a:ea typeface="Calibri" pitchFamily="34" charset="0"/>
                <a:cs typeface="Times New Roman" pitchFamily="18" charset="0"/>
              </a:rPr>
              <a:t> радо,</a:t>
            </a:r>
            <a:endParaRPr kumimoji="0" lang="ru-RU" sz="2000" b="0" i="0" u="none" strike="noStrike" cap="none" normalizeH="0" baseline="0" dirty="0" smtClean="0">
              <a:ln>
                <a:noFill/>
              </a:ln>
              <a:solidFill>
                <a:srgbClr val="30218B"/>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30218B"/>
                </a:solidFill>
                <a:effectLst/>
                <a:latin typeface="Bookman Old Style" pitchFamily="18" charset="0"/>
                <a:ea typeface="Calibri" pitchFamily="34" charset="0"/>
                <a:cs typeface="Times New Roman" pitchFamily="18" charset="0"/>
              </a:rPr>
              <a:t>На сонці закипіли сині крила.</a:t>
            </a:r>
            <a:endParaRPr kumimoji="0" lang="ru-RU" sz="2000" b="0" i="0" u="none" strike="noStrike" cap="none" normalizeH="0" baseline="0" dirty="0" smtClean="0">
              <a:ln>
                <a:noFill/>
              </a:ln>
              <a:solidFill>
                <a:srgbClr val="30218B"/>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30218B"/>
                </a:solidFill>
                <a:effectLst/>
                <a:latin typeface="Bookman Old Style" pitchFamily="18" charset="0"/>
                <a:ea typeface="Calibri" pitchFamily="34" charset="0"/>
                <a:cs typeface="Times New Roman" pitchFamily="18" charset="0"/>
              </a:rPr>
              <a:t>Голодні небом, випростались туго,</a:t>
            </a:r>
            <a:endParaRPr kumimoji="0" lang="ru-RU" sz="2000" b="0" i="0" u="none" strike="noStrike" cap="none" normalizeH="0" baseline="0" dirty="0" smtClean="0">
              <a:ln>
                <a:noFill/>
              </a:ln>
              <a:solidFill>
                <a:srgbClr val="30218B"/>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30218B"/>
                </a:solidFill>
                <a:effectLst/>
                <a:latin typeface="Bookman Old Style" pitchFamily="18" charset="0"/>
                <a:ea typeface="Calibri" pitchFamily="34" charset="0"/>
                <a:cs typeface="Times New Roman" pitchFamily="18" charset="0"/>
              </a:rPr>
              <a:t>Ковтали з неба синє мерехтіння...</a:t>
            </a:r>
            <a:endParaRPr kumimoji="0" lang="ru-RU" sz="2000" b="0" i="0" u="none" strike="noStrike" cap="none" normalizeH="0" baseline="0" dirty="0" smtClean="0">
              <a:ln>
                <a:noFill/>
              </a:ln>
              <a:solidFill>
                <a:srgbClr val="30218B"/>
              </a:solidFill>
              <a:effectLst/>
              <a:latin typeface="Bookman Old Style" pitchFamily="18" charset="0"/>
              <a:cs typeface="Arial" pitchFamily="34" charset="0"/>
            </a:endParaRPr>
          </a:p>
        </p:txBody>
      </p:sp>
      <p:sp>
        <p:nvSpPr>
          <p:cNvPr id="10" name="Прямоугольник 9"/>
          <p:cNvSpPr/>
          <p:nvPr/>
        </p:nvSpPr>
        <p:spPr>
          <a:xfrm>
            <a:off x="2022506" y="0"/>
            <a:ext cx="9542997" cy="400110"/>
          </a:xfrm>
          <a:prstGeom prst="rect">
            <a:avLst/>
          </a:prstGeom>
        </p:spPr>
        <p:txBody>
          <a:bodyPr wrap="none">
            <a:spAutoFit/>
          </a:bodyPr>
          <a:lstStyle/>
          <a:p>
            <a:r>
              <a:rPr lang="uk-UA" sz="2000" b="1" i="1" dirty="0" smtClean="0">
                <a:solidFill>
                  <a:srgbClr val="C00000"/>
                </a:solidFill>
                <a:latin typeface="Bookman Old Style" pitchFamily="18" charset="0"/>
              </a:rPr>
              <a:t>Портрет  суспільства  у «Новорічній казці»  Івана Драча «Крила» </a:t>
            </a:r>
            <a:endParaRPr lang="ru-RU" sz="2000" i="1" dirty="0">
              <a:solidFill>
                <a:srgbClr val="C00000"/>
              </a:solidFill>
            </a:endParaRPr>
          </a:p>
        </p:txBody>
      </p:sp>
      <p:pic>
        <p:nvPicPr>
          <p:cNvPr id="11" name="Picture 4" descr="Похожее изображение"/>
          <p:cNvPicPr>
            <a:picLocks noChangeAspect="1" noChangeArrowheads="1"/>
          </p:cNvPicPr>
          <p:nvPr/>
        </p:nvPicPr>
        <p:blipFill>
          <a:blip r:embed="rId5" cstate="print"/>
          <a:srcRect l="28475"/>
          <a:stretch>
            <a:fillRect/>
          </a:stretch>
        </p:blipFill>
        <p:spPr bwMode="auto">
          <a:xfrm flipH="1">
            <a:off x="7936682" y="0"/>
            <a:ext cx="4255318" cy="3429000"/>
          </a:xfrm>
          <a:prstGeom prst="rect">
            <a:avLst/>
          </a:prstGeom>
          <a:noFill/>
        </p:spPr>
      </p:pic>
      <p:pic>
        <p:nvPicPr>
          <p:cNvPr id="12" name="Picture 2" descr="C:\Users\Дом\Downloads\images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524" b="100000" l="333" r="90000"/>
                    </a14:imgEffect>
                  </a14:imgLayer>
                </a14:imgProps>
              </a:ext>
              <a:ext uri="{28A0092B-C50C-407E-A947-70E740481C1C}">
                <a14:useLocalDpi xmlns:a14="http://schemas.microsoft.com/office/drawing/2010/main" val="0"/>
              </a:ext>
            </a:extLst>
          </a:blip>
          <a:srcRect/>
          <a:stretch>
            <a:fillRect/>
          </a:stretch>
        </p:blipFill>
        <p:spPr bwMode="auto">
          <a:xfrm>
            <a:off x="8450711" y="95063"/>
            <a:ext cx="4200603" cy="235233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781502" y="2796847"/>
            <a:ext cx="10201232" cy="2031325"/>
          </a:xfrm>
          <a:prstGeom prst="rect">
            <a:avLst/>
          </a:prstGeom>
        </p:spPr>
        <p:txBody>
          <a:bodyPr wrap="square">
            <a:spAutoFit/>
          </a:bodyPr>
          <a:lstStyle/>
          <a:p>
            <a:pPr lvl="0" algn="just"/>
            <a:r>
              <a:rPr lang="uk-UA" b="1" i="1" dirty="0">
                <a:latin typeface="Bookman Old Style" pitchFamily="18" charset="0"/>
                <a:ea typeface="Calibri" pitchFamily="34" charset="0"/>
                <a:cs typeface="Times New Roman" pitchFamily="18" charset="0"/>
              </a:rPr>
              <a:t> </a:t>
            </a:r>
            <a:r>
              <a:rPr lang="uk-UA" b="1" i="1" dirty="0" smtClean="0">
                <a:latin typeface="Bookman Old Style" pitchFamily="18" charset="0"/>
                <a:ea typeface="Calibri" pitchFamily="34" charset="0"/>
                <a:cs typeface="Times New Roman" pitchFamily="18" charset="0"/>
              </a:rPr>
              <a:t>   Як </a:t>
            </a:r>
            <a:r>
              <a:rPr lang="uk-UA" b="1" i="1" dirty="0">
                <a:latin typeface="Bookman Old Style" pitchFamily="18" charset="0"/>
                <a:ea typeface="Calibri" pitchFamily="34" charset="0"/>
                <a:cs typeface="Times New Roman" pitchFamily="18" charset="0"/>
              </a:rPr>
              <a:t>це: у звичайного чоловіка — і крила?! Хіба таке буває? Ось і в </a:t>
            </a:r>
            <a:r>
              <a:rPr lang="uk-UA" b="1" i="1" dirty="0" err="1" smtClean="0">
                <a:latin typeface="Bookman Old Style" pitchFamily="18" charset="0"/>
                <a:ea typeface="Calibri" pitchFamily="34" charset="0"/>
                <a:cs typeface="Times New Roman" pitchFamily="18" charset="0"/>
              </a:rPr>
              <a:t>спанте-личеного</a:t>
            </a:r>
            <a:r>
              <a:rPr lang="uk-UA" b="1" i="1" dirty="0" smtClean="0">
                <a:latin typeface="Bookman Old Style" pitchFamily="18" charset="0"/>
                <a:ea typeface="Calibri" pitchFamily="34" charset="0"/>
                <a:cs typeface="Times New Roman" pitchFamily="18" charset="0"/>
              </a:rPr>
              <a:t> </a:t>
            </a:r>
            <a:r>
              <a:rPr lang="uk-UA" b="1" i="1" dirty="0">
                <a:latin typeface="Bookman Old Style" pitchFamily="18" charset="0"/>
                <a:ea typeface="Calibri" pitchFamily="34" charset="0"/>
                <a:cs typeface="Times New Roman" pitchFamily="18" charset="0"/>
              </a:rPr>
              <a:t>Кирила, якому «доля маслом губи» не «змастила», тільки «туча» та «тіні» на серці. І давай він їх рубати сокирою та прилаштовувати у господарстві! А вони знов ростуть і ростуть на зрубаних!.. І тоді стає зрозумілим, що Кирило — то десь і уособлення нашого народу, якому Бог від народження дав «сині крила», що радо підносять його над буденним світом</a:t>
            </a:r>
            <a:r>
              <a:rPr lang="uk-UA" b="1" i="1" dirty="0" smtClean="0">
                <a:latin typeface="Bookman Old Style" pitchFamily="18" charset="0"/>
                <a:ea typeface="Calibri" pitchFamily="34" charset="0"/>
                <a:cs typeface="Times New Roman" pitchFamily="18" charset="0"/>
              </a:rPr>
              <a:t>.</a:t>
            </a:r>
            <a:r>
              <a:rPr lang="uk-UA" b="1" i="1" dirty="0">
                <a:latin typeface="Bookman Old Style" pitchFamily="18" charset="0"/>
                <a:ea typeface="Calibri" pitchFamily="34" charset="0"/>
                <a:cs typeface="Times New Roman" pitchFamily="18" charset="0"/>
              </a:rPr>
              <a:t> Підносять у піснях, у традиціях, у таланті, у праці і волелюбнім характері</a:t>
            </a:r>
            <a:r>
              <a:rPr lang="uk-UA" b="1" i="1" dirty="0" smtClean="0">
                <a:latin typeface="Bookman Old Style" pitchFamily="18" charset="0"/>
                <a:ea typeface="Calibri" pitchFamily="34" charset="0"/>
                <a:cs typeface="Times New Roman" pitchFamily="18" charset="0"/>
              </a:rPr>
              <a:t>. </a:t>
            </a:r>
            <a:endParaRPr lang="uk-UA" dirty="0"/>
          </a:p>
        </p:txBody>
      </p:sp>
      <p:sp>
        <p:nvSpPr>
          <p:cNvPr id="14" name="Rectangle 1"/>
          <p:cNvSpPr>
            <a:spLocks noChangeArrowheads="1"/>
          </p:cNvSpPr>
          <p:nvPr/>
        </p:nvSpPr>
        <p:spPr bwMode="auto">
          <a:xfrm>
            <a:off x="2001054" y="4782005"/>
            <a:ext cx="986921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Та </a:t>
            </a:r>
            <a:r>
              <a:rPr kumimoji="0" lang="uk-UA"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цей приземлений погляд на світ не дає випростатися духовним крилам (може, тому Кирило — і «гаспид»?). Цей погляд заганяє нас у рамки бути «люди як люди». Але хіба це життя Людини?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рямоугольник 12"/>
          <p:cNvSpPr/>
          <p:nvPr/>
        </p:nvSpPr>
        <p:spPr>
          <a:xfrm>
            <a:off x="2068106" y="5888526"/>
            <a:ext cx="9802162" cy="646331"/>
          </a:xfrm>
          <a:prstGeom prst="rect">
            <a:avLst/>
          </a:prstGeom>
        </p:spPr>
        <p:txBody>
          <a:bodyPr wrap="square">
            <a:spAutoFit/>
          </a:bodyPr>
          <a:lstStyle/>
          <a:p>
            <a:pPr lvl="0" algn="ctr" eaLnBrk="0" fontAlgn="base" hangingPunct="0">
              <a:spcBef>
                <a:spcPct val="0"/>
              </a:spcBef>
              <a:spcAft>
                <a:spcPct val="0"/>
              </a:spcAft>
            </a:pPr>
            <a:r>
              <a:rPr lang="uk-UA" b="1" i="1" dirty="0">
                <a:solidFill>
                  <a:srgbClr val="C00000"/>
                </a:solidFill>
                <a:latin typeface="Bookman Old Style" pitchFamily="18" charset="0"/>
                <a:ea typeface="Calibri" pitchFamily="34" charset="0"/>
                <a:cs typeface="Times New Roman" pitchFamily="18" charset="0"/>
              </a:rPr>
              <a:t>Думаю, нам треба припинити обтинати «красиве» на догоду «корисному» і закинути ту безжальну сокиру в небуття. </a:t>
            </a:r>
            <a:endParaRPr lang="ru-RU" dirty="0">
              <a:solidFill>
                <a:srgbClr val="C00000"/>
              </a:solidFill>
              <a:latin typeface="Bookman Old Style" pitchFamily="18"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a:blip r:embed="rId3" cstate="print">
            <a:extLst>
              <a:ext uri="{28A0092B-C50C-407E-A947-70E740481C1C}">
                <a14:useLocalDpi xmlns:a14="http://schemas.microsoft.com/office/drawing/2010/main" val="0"/>
              </a:ext>
            </a:extLst>
          </a:blip>
          <a:srcRect l="62994"/>
          <a:stretch>
            <a:fillRect/>
          </a:stretch>
        </p:blipFill>
        <p:spPr bwMode="auto">
          <a:xfrm>
            <a:off x="1" y="-365125"/>
            <a:ext cx="2191406"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a:off x="0" y="204951"/>
            <a:ext cx="1355834" cy="28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ttps://abrakadabra.fun/uploads/posts/2022-02/1644551968_1-abrakadabra-fun-p-lyudi-s-krilyami-2.jp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 name="AutoShape 4" descr="Человек с крыльями"/>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 name="Прямоугольник 1"/>
          <p:cNvSpPr/>
          <p:nvPr/>
        </p:nvSpPr>
        <p:spPr>
          <a:xfrm>
            <a:off x="1623848" y="268014"/>
            <a:ext cx="10247585" cy="5909310"/>
          </a:xfrm>
          <a:prstGeom prst="rect">
            <a:avLst/>
          </a:prstGeom>
        </p:spPr>
        <p:txBody>
          <a:bodyPr wrap="square">
            <a:spAutoFit/>
          </a:bodyPr>
          <a:lstStyle/>
          <a:p>
            <a:pPr algn="just"/>
            <a:r>
              <a:rPr lang="uk-UA" sz="2000" b="1" i="1" dirty="0" smtClean="0">
                <a:latin typeface="Bookman Old Style" pitchFamily="18" charset="0"/>
              </a:rPr>
              <a:t>     В </a:t>
            </a:r>
            <a:r>
              <a:rPr lang="uk-UA" sz="2000" b="1" i="1" dirty="0">
                <a:latin typeface="Bookman Old Style" pitchFamily="18" charset="0"/>
              </a:rPr>
              <a:t>усіх культурних традиціях </a:t>
            </a:r>
            <a:r>
              <a:rPr lang="uk-UA" sz="2000" b="1" i="1" dirty="0">
                <a:solidFill>
                  <a:srgbClr val="C00000"/>
                </a:solidFill>
                <a:latin typeface="Bookman Old Style" pitchFamily="18" charset="0"/>
              </a:rPr>
              <a:t>крила — </a:t>
            </a:r>
            <a:r>
              <a:rPr lang="uk-UA" sz="2000" b="1" i="1" dirty="0">
                <a:latin typeface="Bookman Old Style" pitchFamily="18" charset="0"/>
              </a:rPr>
              <a:t>це, перш за все, символ духу. Крилами наділяється той, хто подолав довгий, важкий та небезпечний шлях пізнання навколишнього світу і, зрештою, зумів звільнитися, вийти за межі земного світу, за межі фізичних обмежень. Про це свідчать алегоричні казки, притчі й легенди християнських містиків, гностиків, даоських мудреців, суфіїв, шаманів.</a:t>
            </a:r>
          </a:p>
          <a:p>
            <a:pPr algn="r"/>
            <a:r>
              <a:rPr lang="uk-UA" sz="2000" b="1" i="1" dirty="0">
                <a:solidFill>
                  <a:srgbClr val="0000CC"/>
                </a:solidFill>
                <a:latin typeface="Bookman Old Style" pitchFamily="18" charset="0"/>
              </a:rPr>
              <a:t>«Вміння літати, володіння крилами стає символічною формулою перевищення людського статусу; здатність підноситися вгору вказує на доступ до вищої </a:t>
            </a:r>
            <a:r>
              <a:rPr lang="uk-UA" sz="2000" b="1" i="1" dirty="0" smtClean="0">
                <a:solidFill>
                  <a:srgbClr val="0000CC"/>
                </a:solidFill>
                <a:latin typeface="Bookman Old Style" pitchFamily="18" charset="0"/>
              </a:rPr>
              <a:t>реальності».</a:t>
            </a:r>
            <a:endParaRPr lang="uk-UA" sz="2000" b="1" i="1" dirty="0">
              <a:solidFill>
                <a:srgbClr val="0000CC"/>
              </a:solidFill>
              <a:latin typeface="Bookman Old Style" pitchFamily="18" charset="0"/>
            </a:endParaRPr>
          </a:p>
          <a:p>
            <a:pPr algn="r"/>
            <a:r>
              <a:rPr lang="uk-UA" b="1" i="1" dirty="0" err="1">
                <a:solidFill>
                  <a:srgbClr val="006600"/>
                </a:solidFill>
                <a:latin typeface="Bookman Old Style" pitchFamily="18" charset="0"/>
              </a:rPr>
              <a:t>Еліаде</a:t>
            </a:r>
            <a:r>
              <a:rPr lang="uk-UA" b="1" i="1" dirty="0">
                <a:solidFill>
                  <a:srgbClr val="006600"/>
                </a:solidFill>
                <a:latin typeface="Bookman Old Style" pitchFamily="18" charset="0"/>
              </a:rPr>
              <a:t> М. Нариси порівняльного релігієзнавства</a:t>
            </a:r>
            <a:br>
              <a:rPr lang="uk-UA" b="1" i="1" dirty="0">
                <a:solidFill>
                  <a:srgbClr val="006600"/>
                </a:solidFill>
                <a:latin typeface="Bookman Old Style" pitchFamily="18" charset="0"/>
              </a:rPr>
            </a:br>
            <a:r>
              <a:rPr lang="uk-UA" sz="2000" b="1" i="1" dirty="0">
                <a:latin typeface="Bookman Old Style" pitchFamily="18" charset="0"/>
              </a:rPr>
              <a:t> </a:t>
            </a:r>
          </a:p>
          <a:p>
            <a:r>
              <a:rPr lang="uk-UA" sz="2000" b="1" i="1" dirty="0">
                <a:latin typeface="Bookman Old Style" pitchFamily="18" charset="0"/>
              </a:rPr>
              <a:t>Символізм крил тісно пов'язаний із символізмом сходження, польоту, адже політ — це вихід у невідоме, здатність поглянути на себе і світ згори, з нової точки зору.</a:t>
            </a:r>
          </a:p>
          <a:p>
            <a:pPr algn="r"/>
            <a:r>
              <a:rPr lang="uk-UA" sz="2000" b="1" i="1" dirty="0">
                <a:solidFill>
                  <a:srgbClr val="0000CC"/>
                </a:solidFill>
                <a:latin typeface="Bookman Old Style" pitchFamily="18" charset="0"/>
              </a:rPr>
              <a:t>«Ідея польоту — це один із найбільш розповсюджених і, мабуть, найбільш архаїчних виразів прагнення до виходу за межі людського стану і перетворення на духовну </a:t>
            </a:r>
            <a:r>
              <a:rPr lang="uk-UA" sz="2000" b="1" i="1" dirty="0" smtClean="0">
                <a:solidFill>
                  <a:srgbClr val="0000CC"/>
                </a:solidFill>
                <a:latin typeface="Bookman Old Style" pitchFamily="18" charset="0"/>
              </a:rPr>
              <a:t>істоту».</a:t>
            </a:r>
            <a:endParaRPr lang="uk-UA" sz="2000" b="1" i="1" dirty="0">
              <a:solidFill>
                <a:srgbClr val="0000CC"/>
              </a:solidFill>
              <a:latin typeface="Bookman Old Style" pitchFamily="18" charset="0"/>
            </a:endParaRPr>
          </a:p>
          <a:p>
            <a:pPr algn="r"/>
            <a:r>
              <a:rPr lang="uk-UA" sz="2000" b="1" i="1" dirty="0" err="1">
                <a:solidFill>
                  <a:srgbClr val="006600"/>
                </a:solidFill>
                <a:latin typeface="Bookman Old Style" pitchFamily="18" charset="0"/>
              </a:rPr>
              <a:t>Еліаде</a:t>
            </a:r>
            <a:r>
              <a:rPr lang="uk-UA" sz="2000" b="1" i="1" dirty="0">
                <a:solidFill>
                  <a:srgbClr val="006600"/>
                </a:solidFill>
                <a:latin typeface="Bookman Old Style" pitchFamily="18" charset="0"/>
              </a:rPr>
              <a:t> М. Релігії </a:t>
            </a:r>
            <a:r>
              <a:rPr lang="uk-UA" sz="2000" b="1" i="1" dirty="0" smtClean="0">
                <a:solidFill>
                  <a:srgbClr val="006600"/>
                </a:solidFill>
                <a:latin typeface="Bookman Old Style" pitchFamily="18" charset="0"/>
              </a:rPr>
              <a:t>Австралії</a:t>
            </a:r>
            <a:endParaRPr lang="uk-UA" sz="2000" b="1" i="1" dirty="0">
              <a:solidFill>
                <a:srgbClr val="006600"/>
              </a:solidFill>
              <a:latin typeface="Bookman Old Style" pitchFamily="18" charset="0"/>
            </a:endParaRPr>
          </a:p>
        </p:txBody>
      </p:sp>
      <p:pic>
        <p:nvPicPr>
          <p:cNvPr id="8"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rot="10800000">
            <a:off x="246994" y="4011286"/>
            <a:ext cx="1355834" cy="28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384399"/>
      </p:ext>
    </p:extLst>
  </p:cSld>
  <p:clrMapOvr>
    <a:masterClrMapping/>
  </p:clrMapOvr>
  <p:transition advTm="4578"/>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4" y="-90488"/>
            <a:ext cx="12232943"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a:blip r:embed="rId3" cstate="print">
            <a:extLst>
              <a:ext uri="{28A0092B-C50C-407E-A947-70E740481C1C}">
                <a14:useLocalDpi xmlns:a14="http://schemas.microsoft.com/office/drawing/2010/main" val="0"/>
              </a:ext>
            </a:extLst>
          </a:blip>
          <a:srcRect l="62994"/>
          <a:stretch>
            <a:fillRect/>
          </a:stretch>
        </p:blipFill>
        <p:spPr bwMode="auto">
          <a:xfrm>
            <a:off x="1" y="-365125"/>
            <a:ext cx="2191406"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a:off x="0" y="204951"/>
            <a:ext cx="1355834" cy="28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ttps://abrakadabra.fun/uploads/posts/2022-02/1644551968_1-abrakadabra-fun-p-lyudi-s-krilyami-2.jp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 name="AutoShape 4" descr="Человек с крыльями"/>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2" name="Прямоугольник 1"/>
          <p:cNvSpPr/>
          <p:nvPr/>
        </p:nvSpPr>
        <p:spPr>
          <a:xfrm>
            <a:off x="3411942" y="204952"/>
            <a:ext cx="8443726" cy="2339102"/>
          </a:xfrm>
          <a:prstGeom prst="rect">
            <a:avLst/>
          </a:prstGeom>
        </p:spPr>
        <p:txBody>
          <a:bodyPr wrap="square">
            <a:spAutoFit/>
          </a:bodyPr>
          <a:lstStyle/>
          <a:p>
            <a:r>
              <a:rPr lang="uk-UA" sz="2000" b="1" i="1" dirty="0" smtClean="0">
                <a:latin typeface="Bookman Old Style" pitchFamily="18" charset="0"/>
              </a:rPr>
              <a:t>     </a:t>
            </a:r>
            <a:r>
              <a:rPr lang="uk-UA" b="1" i="1" dirty="0" smtClean="0">
                <a:latin typeface="Bookman Old Style" pitchFamily="18" charset="0"/>
              </a:rPr>
              <a:t>Багатьом </a:t>
            </a:r>
            <a:r>
              <a:rPr lang="uk-UA" b="1" i="1" dirty="0">
                <a:latin typeface="Bookman Old Style" pitchFamily="18" charset="0"/>
              </a:rPr>
              <a:t>культурним традиціям властиве уявлення про птаха-душу. Так, у діалозі «</a:t>
            </a:r>
            <a:r>
              <a:rPr lang="uk-UA" b="1" i="1" dirty="0" err="1">
                <a:latin typeface="Bookman Old Style" pitchFamily="18" charset="0"/>
              </a:rPr>
              <a:t>Федр</a:t>
            </a:r>
            <a:r>
              <a:rPr lang="uk-UA" b="1" i="1" dirty="0">
                <a:latin typeface="Bookman Old Style" pitchFamily="18" charset="0"/>
              </a:rPr>
              <a:t>» Платон говорить про крила душі: </a:t>
            </a:r>
            <a:r>
              <a:rPr lang="uk-UA" b="1" i="1" dirty="0">
                <a:solidFill>
                  <a:srgbClr val="0000CC"/>
                </a:solidFill>
                <a:latin typeface="Bookman Old Style" pitchFamily="18" charset="0"/>
              </a:rPr>
              <a:t>«…Крилу від природи властива здатність піднімати важке вгору, туди, де перебуває рід богів. А з усього, що пов’язане з тілом, душа більше прилучилася до божественного — божественне є прекрасним, мудрим, відважним і так далі; цим живляться і зрощуються крила душі…»</a:t>
            </a:r>
          </a:p>
          <a:p>
            <a:pPr algn="just"/>
            <a:r>
              <a:rPr lang="uk-UA" b="1" i="1" dirty="0" smtClean="0">
                <a:latin typeface="Bookman Old Style" pitchFamily="18" charset="0"/>
              </a:rPr>
              <a:t>    </a:t>
            </a:r>
            <a:endParaRPr lang="uk-UA" b="1" i="1" dirty="0">
              <a:latin typeface="Bookman Old Style" pitchFamily="18" charset="0"/>
            </a:endParaRPr>
          </a:p>
        </p:txBody>
      </p:sp>
      <p:pic>
        <p:nvPicPr>
          <p:cNvPr id="8"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rot="10800000">
            <a:off x="246994" y="4011286"/>
            <a:ext cx="1355834" cy="28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Дом\Downloads\images (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8097" y="160338"/>
            <a:ext cx="1523844" cy="23921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 name="Picture 4" descr="Похожее изображение"/>
          <p:cNvPicPr>
            <a:picLocks noChangeAspect="1" noChangeArrowheads="1"/>
          </p:cNvPicPr>
          <p:nvPr/>
        </p:nvPicPr>
        <p:blipFill rotWithShape="1">
          <a:blip r:embed="rId6" cstate="print"/>
          <a:srcRect l="5312"/>
          <a:stretch/>
        </p:blipFill>
        <p:spPr bwMode="auto">
          <a:xfrm>
            <a:off x="1602829" y="2296786"/>
            <a:ext cx="5926219" cy="3429000"/>
          </a:xfrm>
          <a:prstGeom prst="rect">
            <a:avLst/>
          </a:prstGeom>
          <a:noFill/>
        </p:spPr>
      </p:pic>
      <p:pic>
        <p:nvPicPr>
          <p:cNvPr id="16" name="Picture 4" descr="Похожее изображение"/>
          <p:cNvPicPr>
            <a:picLocks noChangeAspect="1" noChangeArrowheads="1"/>
          </p:cNvPicPr>
          <p:nvPr/>
        </p:nvPicPr>
        <p:blipFill>
          <a:blip r:embed="rId6" cstate="print"/>
          <a:srcRect l="28475"/>
          <a:stretch>
            <a:fillRect/>
          </a:stretch>
        </p:blipFill>
        <p:spPr bwMode="auto">
          <a:xfrm flipH="1">
            <a:off x="5540990" y="2101755"/>
            <a:ext cx="6651007" cy="3429000"/>
          </a:xfrm>
          <a:prstGeom prst="rect">
            <a:avLst/>
          </a:prstGeom>
          <a:noFill/>
        </p:spPr>
      </p:pic>
      <p:pic>
        <p:nvPicPr>
          <p:cNvPr id="17" name="Picture 6" descr="C:\Users\Дом\Downloads\thumb_l_3295.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494" b="89930" l="1692" r="99204">
                        <a14:foregroundMark x1="85274" y1="45667" x2="85274" y2="45667"/>
                        <a14:foregroundMark x1="87562" y1="41218" x2="87562" y2="39813"/>
                      </a14:backgroundRemoval>
                    </a14:imgEffect>
                  </a14:imgLayer>
                </a14:imgProps>
              </a:ext>
              <a:ext uri="{28A0092B-C50C-407E-A947-70E740481C1C}">
                <a14:useLocalDpi xmlns:a14="http://schemas.microsoft.com/office/drawing/2010/main" val="0"/>
              </a:ext>
            </a:extLst>
          </a:blip>
          <a:srcRect/>
          <a:stretch>
            <a:fillRect/>
          </a:stretch>
        </p:blipFill>
        <p:spPr bwMode="auto">
          <a:xfrm>
            <a:off x="2237584" y="1658611"/>
            <a:ext cx="9572625" cy="4067175"/>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1888097" y="5225916"/>
            <a:ext cx="10012908" cy="1477328"/>
          </a:xfrm>
          <a:prstGeom prst="rect">
            <a:avLst/>
          </a:prstGeom>
        </p:spPr>
        <p:txBody>
          <a:bodyPr wrap="square">
            <a:spAutoFit/>
          </a:bodyPr>
          <a:lstStyle/>
          <a:p>
            <a:pPr algn="ctr"/>
            <a:r>
              <a:rPr lang="uk-UA" b="1" i="1" dirty="0">
                <a:latin typeface="Bookman Old Style" pitchFamily="18" charset="0"/>
              </a:rPr>
              <a:t>Крила — це духовність, мудрість, знання, звільнення, перемога, сила волі, швидкість. Вони асоціюються з вищим, активним, чоловічим началом. Як атрибут верховних богів крила мають солярну символіку. Крилате сонце або диск є символом сили, що спустилася з Неба, перемоги світла над темрявою, невпинної подорожі Сонця на небосхилі.</a:t>
            </a:r>
            <a:endParaRPr lang="uk-UA" b="1" i="1" dirty="0">
              <a:latin typeface="Bookman Old Style" pitchFamily="18" charset="0"/>
            </a:endParaRPr>
          </a:p>
        </p:txBody>
      </p:sp>
      <p:pic>
        <p:nvPicPr>
          <p:cNvPr id="19" name="Picture 5" descr="C:\Users\Надежда\Pictures\детский клипарт\солнышко.gif"/>
          <p:cNvPicPr>
            <a:picLocks noChangeAspect="1" noChangeArrowheads="1" noCrop="1"/>
          </p:cNvPicPr>
          <p:nvPr/>
        </p:nvPicPr>
        <p:blipFill>
          <a:blip r:embed="rId9" cstate="print">
            <a:clrChange>
              <a:clrFrom>
                <a:srgbClr val="FFFFFF"/>
              </a:clrFrom>
              <a:clrTo>
                <a:srgbClr val="FFFFFF">
                  <a:alpha val="0"/>
                </a:srgbClr>
              </a:clrTo>
            </a:clrChange>
          </a:blip>
          <a:srcRect/>
          <a:stretch>
            <a:fillRect/>
          </a:stretch>
        </p:blipFill>
        <p:spPr bwMode="auto">
          <a:xfrm>
            <a:off x="6310407" y="2302309"/>
            <a:ext cx="1426977" cy="1426977"/>
          </a:xfrm>
          <a:prstGeom prst="rect">
            <a:avLst/>
          </a:prstGeom>
          <a:noFill/>
          <a:ln w="9525">
            <a:noFill/>
            <a:miter lim="800000"/>
            <a:headEnd/>
            <a:tailEnd/>
          </a:ln>
        </p:spPr>
      </p:pic>
    </p:spTree>
    <p:extLst>
      <p:ext uri="{BB962C8B-B14F-4D97-AF65-F5344CB8AC3E}">
        <p14:creationId xmlns:p14="http://schemas.microsoft.com/office/powerpoint/2010/main" val="3210384399"/>
      </p:ext>
    </p:extLst>
  </p:cSld>
  <p:clrMapOvr>
    <a:masterClrMapping/>
  </p:clrMapOvr>
  <p:transition advTm="4578"/>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Нейтральный фон - 85 фото для презентаций и картинок на рабочий стол"/>
          <p:cNvPicPr>
            <a:picLocks noChangeAspect="1" noChangeArrowheads="1"/>
          </p:cNvPicPr>
          <p:nvPr/>
        </p:nvPicPr>
        <p:blipFill>
          <a:blip r:embed="rId3" cstate="print"/>
          <a:srcRect/>
          <a:stretch>
            <a:fillRect/>
          </a:stretch>
        </p:blipFill>
        <p:spPr bwMode="auto">
          <a:xfrm>
            <a:off x="-62635" y="0"/>
            <a:ext cx="12254635" cy="6858000"/>
          </a:xfrm>
          <a:prstGeom prst="rect">
            <a:avLst/>
          </a:prstGeom>
          <a:noFill/>
        </p:spPr>
      </p:pic>
      <p:sp>
        <p:nvSpPr>
          <p:cNvPr id="56321" name="Rectangle 1"/>
          <p:cNvSpPr>
            <a:spLocks noChangeArrowheads="1"/>
          </p:cNvSpPr>
          <p:nvPr/>
        </p:nvSpPr>
        <p:spPr bwMode="auto">
          <a:xfrm>
            <a:off x="239349" y="2300632"/>
            <a:ext cx="11647851"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uk-UA" sz="1400" b="1" dirty="0" smtClean="0">
                <a:latin typeface="Arial Black" pitchFamily="34" charset="0"/>
              </a:rPr>
              <a:t>                                            </a:t>
            </a:r>
            <a:r>
              <a:rPr lang="uk-UA" sz="2000" b="1" dirty="0" smtClean="0">
                <a:solidFill>
                  <a:srgbClr val="C00000"/>
                </a:solidFill>
                <a:latin typeface="Arial Black" pitchFamily="34" charset="0"/>
              </a:rPr>
              <a:t>ІНТЕРНЕТ-РЕСУРСИ</a:t>
            </a:r>
            <a:r>
              <a:rPr lang="uk-UA" sz="2000" b="1" dirty="0">
                <a:solidFill>
                  <a:srgbClr val="C00000"/>
                </a:solidFill>
                <a:latin typeface="Arial Black" pitchFamily="34" charset="0"/>
              </a:rPr>
              <a:t>:</a:t>
            </a:r>
          </a:p>
          <a:p>
            <a:pPr>
              <a:buFontTx/>
              <a:buChar char="-"/>
            </a:pPr>
            <a:endParaRPr lang="en-US" u="sng" dirty="0" smtClean="0">
              <a:solidFill>
                <a:srgbClr val="3333FF"/>
              </a:solidFill>
              <a:latin typeface="Arial Black" pitchFamily="34" charset="0"/>
            </a:endParaRPr>
          </a:p>
          <a:p>
            <a:r>
              <a:rPr lang="uk-UA" u="sng" dirty="0" smtClean="0">
                <a:solidFill>
                  <a:srgbClr val="3333FF"/>
                </a:solidFill>
                <a:latin typeface="Arial Black" pitchFamily="34" charset="0"/>
              </a:rPr>
              <a:t> </a:t>
            </a:r>
            <a:r>
              <a:rPr lang="uk-UA" u="sng" dirty="0">
                <a:solidFill>
                  <a:srgbClr val="3333FF"/>
                </a:solidFill>
                <a:latin typeface="Arial Black" pitchFamily="34" charset="0"/>
              </a:rPr>
              <a:t>- </a:t>
            </a:r>
            <a:r>
              <a:rPr lang="en-US" u="sng" dirty="0">
                <a:solidFill>
                  <a:srgbClr val="3333FF"/>
                </a:solidFill>
                <a:latin typeface="Arial Black" pitchFamily="34" charset="0"/>
              </a:rPr>
              <a:t>URL:</a:t>
            </a:r>
            <a:r>
              <a:rPr lang="uk-UA" u="sng" dirty="0">
                <a:solidFill>
                  <a:srgbClr val="3333FF"/>
                </a:solidFill>
                <a:latin typeface="Arial Black" pitchFamily="34" charset="0"/>
              </a:rPr>
              <a:t> </a:t>
            </a:r>
            <a:r>
              <a:rPr lang="en-US" u="sng" dirty="0" smtClean="0">
                <a:solidFill>
                  <a:srgbClr val="3333FF"/>
                </a:solidFill>
                <a:latin typeface="Arial Black" pitchFamily="34" charset="0"/>
                <a:hlinkClick r:id="rId4"/>
              </a:rPr>
              <a:t>https://www.google.com/search?q</a:t>
            </a:r>
            <a:endParaRPr lang="uk-UA" u="sng" dirty="0" smtClean="0">
              <a:solidFill>
                <a:srgbClr val="3333FF"/>
              </a:solidFill>
              <a:latin typeface="Arial Black" pitchFamily="34" charset="0"/>
            </a:endParaRPr>
          </a:p>
          <a:p>
            <a:r>
              <a:rPr lang="uk-UA" u="sng" dirty="0" smtClean="0">
                <a:solidFill>
                  <a:srgbClr val="3333FF"/>
                </a:solidFill>
                <a:latin typeface="Arial Black" pitchFamily="34" charset="0"/>
              </a:rPr>
              <a:t> - </a:t>
            </a:r>
            <a:r>
              <a:rPr lang="en-US" u="sng" dirty="0" smtClean="0">
                <a:solidFill>
                  <a:srgbClr val="3333FF"/>
                </a:solidFill>
                <a:latin typeface="Arial Black" pitchFamily="34" charset="0"/>
              </a:rPr>
              <a:t>URL:</a:t>
            </a:r>
            <a:r>
              <a:rPr lang="uk-UA" u="sng" dirty="0" smtClean="0">
                <a:solidFill>
                  <a:srgbClr val="3333FF"/>
                </a:solidFill>
                <a:latin typeface="Arial Black" pitchFamily="34" charset="0"/>
              </a:rPr>
              <a:t> </a:t>
            </a:r>
            <a:r>
              <a:rPr lang="en-US" b="1" dirty="0" smtClean="0">
                <a:latin typeface="Arial Black" pitchFamily="34" charset="0"/>
                <a:hlinkClick r:id="rId5"/>
              </a:rPr>
              <a:t>https</a:t>
            </a:r>
            <a:r>
              <a:rPr lang="en-US" b="1" dirty="0">
                <a:latin typeface="Arial Black" pitchFamily="34" charset="0"/>
                <a:hlinkClick r:id="rId5"/>
              </a:rPr>
              <a:t>://uahistory.co/pidruchniki/slonyovska-ukraine-literature-11-class-2019-profile-level/26.php</a:t>
            </a:r>
            <a:endParaRPr lang="uk-UA" b="1" dirty="0">
              <a:latin typeface="Arial Black" pitchFamily="34" charset="0"/>
            </a:endParaRPr>
          </a:p>
          <a:p>
            <a:r>
              <a:rPr lang="uk-UA" u="sng" dirty="0">
                <a:solidFill>
                  <a:srgbClr val="3333FF"/>
                </a:solidFill>
                <a:latin typeface="Arial Black" pitchFamily="34" charset="0"/>
              </a:rPr>
              <a:t> </a:t>
            </a:r>
            <a:r>
              <a:rPr lang="uk-UA" u="sng" dirty="0" smtClean="0">
                <a:solidFill>
                  <a:srgbClr val="3333FF"/>
                </a:solidFill>
                <a:latin typeface="Arial Black" pitchFamily="34" charset="0"/>
              </a:rPr>
              <a:t> </a:t>
            </a:r>
            <a:r>
              <a:rPr lang="uk-UA" u="sng" dirty="0">
                <a:solidFill>
                  <a:srgbClr val="3333FF"/>
                </a:solidFill>
                <a:latin typeface="Arial Black" pitchFamily="34" charset="0"/>
              </a:rPr>
              <a:t>- </a:t>
            </a:r>
            <a:r>
              <a:rPr lang="en-US" u="sng" dirty="0">
                <a:solidFill>
                  <a:srgbClr val="3333FF"/>
                </a:solidFill>
                <a:latin typeface="Arial Black" pitchFamily="34" charset="0"/>
              </a:rPr>
              <a:t>URL:</a:t>
            </a:r>
            <a:r>
              <a:rPr lang="uk-UA" u="sng" dirty="0">
                <a:solidFill>
                  <a:srgbClr val="3333FF"/>
                </a:solidFill>
                <a:latin typeface="Arial Black" pitchFamily="34" charset="0"/>
              </a:rPr>
              <a:t> </a:t>
            </a:r>
            <a:r>
              <a:rPr lang="en-US" dirty="0" smtClean="0">
                <a:latin typeface="Arial Black" pitchFamily="34" charset="0"/>
                <a:hlinkClick r:id="rId6" action="ppaction://hlinkfile"/>
              </a:rPr>
              <a:t>file</a:t>
            </a:r>
            <a:r>
              <a:rPr lang="en-US" dirty="0">
                <a:latin typeface="Arial Black" pitchFamily="34" charset="0"/>
                <a:hlinkClick r:id="rId6" action="ppaction://hlinkfile"/>
              </a:rPr>
              <a:t>:///C:/Users/%</a:t>
            </a:r>
            <a:r>
              <a:rPr lang="en-US" dirty="0" smtClean="0">
                <a:latin typeface="Arial Black" pitchFamily="34" charset="0"/>
                <a:hlinkClick r:id="rId6" action="ppaction://hlinkfile"/>
              </a:rPr>
              <a:t>D0%94%D0%BE%D0%BC/Downloads/grade-11-4-Drach.pdf</a:t>
            </a:r>
            <a:endParaRPr lang="uk-UA" dirty="0" smtClean="0">
              <a:latin typeface="Arial Black" pitchFamily="34" charset="0"/>
            </a:endParaRPr>
          </a:p>
          <a:p>
            <a:r>
              <a:rPr lang="uk-UA" u="sng" dirty="0">
                <a:solidFill>
                  <a:srgbClr val="3333FF"/>
                </a:solidFill>
                <a:latin typeface="Arial Black" pitchFamily="34" charset="0"/>
              </a:rPr>
              <a:t>- </a:t>
            </a:r>
            <a:r>
              <a:rPr lang="en-US" u="sng" dirty="0">
                <a:solidFill>
                  <a:srgbClr val="3333FF"/>
                </a:solidFill>
                <a:latin typeface="Arial Black" pitchFamily="34" charset="0"/>
              </a:rPr>
              <a:t>URL:</a:t>
            </a:r>
            <a:r>
              <a:rPr lang="uk-UA" u="sng" dirty="0">
                <a:solidFill>
                  <a:srgbClr val="3333FF"/>
                </a:solidFill>
                <a:latin typeface="Arial Black" pitchFamily="34" charset="0"/>
              </a:rPr>
              <a:t> </a:t>
            </a:r>
            <a:r>
              <a:rPr lang="en-US" dirty="0" smtClean="0">
                <a:latin typeface="Arial Black" pitchFamily="34" charset="0"/>
                <a:hlinkClick r:id="rId7"/>
              </a:rPr>
              <a:t>https</a:t>
            </a:r>
            <a:r>
              <a:rPr lang="en-US" dirty="0">
                <a:latin typeface="Arial Black" pitchFamily="34" charset="0"/>
                <a:hlinkClick r:id="rId7"/>
              </a:rPr>
              <a:t>://</a:t>
            </a:r>
            <a:r>
              <a:rPr lang="en-US" dirty="0" smtClean="0">
                <a:latin typeface="Arial Black" pitchFamily="34" charset="0"/>
                <a:hlinkClick r:id="rId7"/>
              </a:rPr>
              <a:t>newacropolis.org.ua/articles/kryla</a:t>
            </a:r>
            <a:endParaRPr lang="uk-UA" dirty="0" smtClean="0">
              <a:latin typeface="Arial Black" pitchFamily="34" charset="0"/>
            </a:endParaRPr>
          </a:p>
          <a:p>
            <a:r>
              <a:rPr lang="uk-UA" u="sng" dirty="0">
                <a:solidFill>
                  <a:srgbClr val="3333FF"/>
                </a:solidFill>
                <a:latin typeface="Arial Black" pitchFamily="34" charset="0"/>
              </a:rPr>
              <a:t>- </a:t>
            </a:r>
            <a:r>
              <a:rPr lang="en-US" u="sng" dirty="0">
                <a:solidFill>
                  <a:srgbClr val="3333FF"/>
                </a:solidFill>
                <a:latin typeface="Arial Black" pitchFamily="34" charset="0"/>
              </a:rPr>
              <a:t>URL:</a:t>
            </a:r>
            <a:r>
              <a:rPr lang="uk-UA" u="sng" dirty="0">
                <a:solidFill>
                  <a:srgbClr val="3333FF"/>
                </a:solidFill>
                <a:latin typeface="Arial Black" pitchFamily="34" charset="0"/>
              </a:rPr>
              <a:t> </a:t>
            </a:r>
            <a:r>
              <a:rPr lang="en-US" dirty="0" smtClean="0">
                <a:latin typeface="Arial Black" pitchFamily="34" charset="0"/>
                <a:hlinkClick r:id="rId8"/>
              </a:rPr>
              <a:t>https</a:t>
            </a:r>
            <a:r>
              <a:rPr lang="en-US" dirty="0">
                <a:latin typeface="Arial Black" pitchFamily="34" charset="0"/>
                <a:hlinkClick r:id="rId8"/>
              </a:rPr>
              <a:t>://</a:t>
            </a:r>
            <a:r>
              <a:rPr lang="en-US" dirty="0" smtClean="0">
                <a:latin typeface="Arial Black" pitchFamily="34" charset="0"/>
                <a:hlinkClick r:id="rId8"/>
              </a:rPr>
              <a:t>www.ukrlib.com.ua/tvory/printit.php?tid=6914</a:t>
            </a:r>
            <a:endParaRPr lang="uk-UA" dirty="0" smtClean="0">
              <a:latin typeface="Arial Black" pitchFamily="34" charset="0"/>
            </a:endParaRPr>
          </a:p>
          <a:p>
            <a:r>
              <a:rPr lang="uk-UA" u="sng" dirty="0">
                <a:solidFill>
                  <a:srgbClr val="3333FF"/>
                </a:solidFill>
                <a:latin typeface="Arial Black" pitchFamily="34" charset="0"/>
              </a:rPr>
              <a:t>- </a:t>
            </a:r>
            <a:r>
              <a:rPr lang="en-US" u="sng" dirty="0">
                <a:solidFill>
                  <a:srgbClr val="3333FF"/>
                </a:solidFill>
                <a:latin typeface="Arial Black" pitchFamily="34" charset="0"/>
              </a:rPr>
              <a:t>URL:</a:t>
            </a:r>
            <a:r>
              <a:rPr lang="uk-UA" u="sng" dirty="0">
                <a:solidFill>
                  <a:srgbClr val="3333FF"/>
                </a:solidFill>
                <a:latin typeface="Arial Black" pitchFamily="34" charset="0"/>
              </a:rPr>
              <a:t> </a:t>
            </a:r>
            <a:r>
              <a:rPr lang="en-US" dirty="0" smtClean="0">
                <a:latin typeface="Arial Black" pitchFamily="34" charset="0"/>
                <a:hlinkClick r:id="rId9"/>
              </a:rPr>
              <a:t>https</a:t>
            </a:r>
            <a:r>
              <a:rPr lang="en-US" dirty="0">
                <a:latin typeface="Arial Black" pitchFamily="34" charset="0"/>
                <a:hlinkClick r:id="rId9"/>
              </a:rPr>
              <a:t>://uk.wikipedia.org/wiki/</a:t>
            </a:r>
            <a:r>
              <a:rPr lang="uk-UA" dirty="0" smtClean="0">
                <a:latin typeface="Arial Black" pitchFamily="34" charset="0"/>
                <a:hlinkClick r:id="rId9"/>
              </a:rPr>
              <a:t>Казка</a:t>
            </a:r>
            <a:endParaRPr lang="uk-UA" dirty="0" smtClean="0">
              <a:latin typeface="Arial Black" pitchFamily="34" charset="0"/>
            </a:endParaRPr>
          </a:p>
          <a:p>
            <a:r>
              <a:rPr lang="uk-UA" u="sng" dirty="0">
                <a:solidFill>
                  <a:srgbClr val="3333FF"/>
                </a:solidFill>
                <a:latin typeface="Arial Black" pitchFamily="34" charset="0"/>
              </a:rPr>
              <a:t>- </a:t>
            </a:r>
            <a:r>
              <a:rPr lang="en-US" u="sng" dirty="0">
                <a:solidFill>
                  <a:srgbClr val="3333FF"/>
                </a:solidFill>
                <a:latin typeface="Arial Black" pitchFamily="34" charset="0"/>
              </a:rPr>
              <a:t>URL:</a:t>
            </a:r>
            <a:r>
              <a:rPr lang="uk-UA" u="sng" dirty="0">
                <a:solidFill>
                  <a:srgbClr val="3333FF"/>
                </a:solidFill>
                <a:latin typeface="Arial Black" pitchFamily="34" charset="0"/>
              </a:rPr>
              <a:t> </a:t>
            </a:r>
            <a:r>
              <a:rPr lang="en-US" dirty="0" smtClean="0">
                <a:latin typeface="Arial Black" pitchFamily="34" charset="0"/>
                <a:hlinkClick r:id="rId10"/>
              </a:rPr>
              <a:t>https</a:t>
            </a:r>
            <a:r>
              <a:rPr lang="en-US" dirty="0">
                <a:latin typeface="Arial Black" pitchFamily="34" charset="0"/>
                <a:hlinkClick r:id="rId10"/>
              </a:rPr>
              <a:t>://</a:t>
            </a:r>
            <a:r>
              <a:rPr lang="en-US" dirty="0" smtClean="0">
                <a:latin typeface="Arial Black" pitchFamily="34" charset="0"/>
                <a:hlinkClick r:id="rId10"/>
              </a:rPr>
              <a:t>naurok.com.ua/ivan-drach-balada-pro-sonyashnik-krila-balada-pro-vuzlik-142361.html</a:t>
            </a:r>
            <a:endParaRPr lang="uk-UA" dirty="0" smtClean="0">
              <a:latin typeface="Arial Black" pitchFamily="34" charset="0"/>
            </a:endParaRPr>
          </a:p>
          <a:p>
            <a:endParaRPr lang="uk-UA" sz="1400" dirty="0" smtClean="0"/>
          </a:p>
          <a:p>
            <a:endParaRPr lang="uk-UA" sz="1400" dirty="0" smtClean="0"/>
          </a:p>
          <a:p>
            <a:endParaRPr lang="uk-UA" sz="1400" dirty="0"/>
          </a:p>
          <a:p>
            <a:endParaRPr lang="uk-UA" sz="1400" dirty="0" smtClean="0">
              <a:latin typeface="Arial Black" pitchFamily="34" charset="0"/>
            </a:endParaRPr>
          </a:p>
          <a:p>
            <a:endParaRPr lang="uk-UA" sz="1400" b="1" dirty="0">
              <a:latin typeface="Bookman Old Style" pitchFamily="18" charset="0"/>
            </a:endParaRPr>
          </a:p>
          <a:p>
            <a:pPr>
              <a:buFontTx/>
              <a:buChar char="-"/>
            </a:pPr>
            <a:endParaRPr lang="uk-UA" sz="1400" dirty="0"/>
          </a:p>
        </p:txBody>
      </p:sp>
      <p:pic>
        <p:nvPicPr>
          <p:cNvPr id="3" name="Picture 3"/>
          <p:cNvPicPr>
            <a:picLocks noChangeAspect="1" noChangeArrowheads="1"/>
          </p:cNvPicPr>
          <p:nvPr/>
        </p:nvPicPr>
        <p:blipFill>
          <a:blip r:embed="rId11" cstate="print"/>
          <a:srcRect/>
          <a:stretch>
            <a:fillRect/>
          </a:stretch>
        </p:blipFill>
        <p:spPr bwMode="auto">
          <a:xfrm>
            <a:off x="335839" y="0"/>
            <a:ext cx="2337695" cy="1804799"/>
          </a:xfrm>
          <a:prstGeom prst="rect">
            <a:avLst/>
          </a:prstGeom>
          <a:noFill/>
        </p:spPr>
      </p:pic>
      <p:pic>
        <p:nvPicPr>
          <p:cNvPr id="4" name="Picture 4"/>
          <p:cNvPicPr>
            <a:picLocks noChangeAspect="1" noChangeArrowheads="1"/>
          </p:cNvPicPr>
          <p:nvPr/>
        </p:nvPicPr>
        <p:blipFill>
          <a:blip r:embed="rId12" cstate="print"/>
          <a:srcRect/>
          <a:stretch>
            <a:fillRect/>
          </a:stretch>
        </p:blipFill>
        <p:spPr bwMode="auto">
          <a:xfrm>
            <a:off x="0" y="324083"/>
            <a:ext cx="1877193" cy="1480716"/>
          </a:xfrm>
          <a:prstGeom prst="rect">
            <a:avLst/>
          </a:prstGeom>
          <a:noFill/>
        </p:spPr>
      </p:pic>
      <p:sp>
        <p:nvSpPr>
          <p:cNvPr id="5" name="Rectangle 1"/>
          <p:cNvSpPr>
            <a:spLocks noChangeArrowheads="1"/>
          </p:cNvSpPr>
          <p:nvPr/>
        </p:nvSpPr>
        <p:spPr bwMode="auto">
          <a:xfrm>
            <a:off x="2673534" y="528433"/>
            <a:ext cx="9213666" cy="15388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C00000"/>
                </a:solidFill>
                <a:effectLst/>
                <a:latin typeface="Arial Black" pitchFamily="34" charset="0"/>
                <a:ea typeface="Calibri" pitchFamily="34" charset="0"/>
                <a:cs typeface="Times New Roman" pitchFamily="18" charset="0"/>
              </a:rPr>
              <a:t>СПИСОК ВИКОРИСТАНИХ ДЖЕРЕЛ:</a:t>
            </a:r>
            <a:endParaRPr kumimoji="0" lang="ru-RU" sz="2000" b="0" i="0" u="none" strike="noStrike" cap="none" normalizeH="0" baseline="0" dirty="0" smtClean="0">
              <a:ln>
                <a:noFill/>
              </a:ln>
              <a:solidFill>
                <a:srgbClr val="C00000"/>
              </a:solidFill>
              <a:effectLst/>
              <a:latin typeface="Arial Black"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C00000"/>
                </a:solidFill>
                <a:effectLst/>
                <a:latin typeface="Arial Black" pitchFamily="34" charset="0"/>
                <a:ea typeface="Calibri" pitchFamily="34" charset="0"/>
                <a:cs typeface="Times New Roman" pitchFamily="18" charset="0"/>
              </a:rPr>
              <a:t>ЛІТЕРАТУРА:</a:t>
            </a:r>
            <a:endParaRPr kumimoji="0" lang="ru-RU" sz="2000" b="0" i="0" u="none" strike="noStrike" cap="none" normalizeH="0" baseline="0" dirty="0" smtClean="0">
              <a:ln>
                <a:noFill/>
              </a:ln>
              <a:solidFill>
                <a:srgbClr val="C00000"/>
              </a:solidFill>
              <a:effectLst/>
              <a:latin typeface="Arial Black" pitchFamily="34" charset="0"/>
              <a:cs typeface="Arial" pitchFamily="34" charset="0"/>
            </a:endParaRPr>
          </a:p>
          <a:p>
            <a:r>
              <a:rPr lang="uk-UA" dirty="0">
                <a:latin typeface="Arial Black" pitchFamily="34" charset="0"/>
              </a:rPr>
              <a:t>1. </a:t>
            </a:r>
            <a:r>
              <a:rPr lang="uk-UA" dirty="0" smtClean="0">
                <a:latin typeface="Arial Black" pitchFamily="34" charset="0"/>
              </a:rPr>
              <a:t> </a:t>
            </a:r>
            <a:r>
              <a:rPr lang="uk-UA" dirty="0" err="1">
                <a:latin typeface="Arial Black" pitchFamily="34" charset="0"/>
              </a:rPr>
              <a:t>Слоньовська</a:t>
            </a:r>
            <a:r>
              <a:rPr lang="uk-UA" dirty="0">
                <a:latin typeface="Arial Black" pitchFamily="34" charset="0"/>
              </a:rPr>
              <a:t> О.В., Марфин Н.В., Вівчарик Н.М. Українська література. Підручник для 11 кл.. закладів загальної середньої освіти (профільний рівень).-К.: Літера ЛТД - 2019.- 320 с.</a:t>
            </a:r>
            <a:endParaRPr lang="uk-UA" dirty="0" smtClean="0">
              <a:latin typeface="Arial Black" pitchFamily="34" charset="0"/>
            </a:endParaRPr>
          </a:p>
        </p:txBody>
      </p:sp>
      <p:sp>
        <p:nvSpPr>
          <p:cNvPr id="7" name="Прямоугольник 6"/>
          <p:cNvSpPr/>
          <p:nvPr/>
        </p:nvSpPr>
        <p:spPr>
          <a:xfrm>
            <a:off x="2286000" y="3105835"/>
            <a:ext cx="4572000" cy="369332"/>
          </a:xfrm>
          <a:prstGeom prst="rect">
            <a:avLst/>
          </a:prstGeom>
        </p:spPr>
        <p:txBody>
          <a:bodyPr>
            <a:spAutoFit/>
          </a:bodyPr>
          <a:lstStyle/>
          <a:p>
            <a:endParaRPr lang="uk-UA" dirty="0" smtClean="0"/>
          </a:p>
        </p:txBody>
      </p:sp>
    </p:spTree>
    <p:extLst>
      <p:ext uri="{BB962C8B-B14F-4D97-AF65-F5344CB8AC3E}">
        <p14:creationId xmlns:p14="http://schemas.microsoft.com/office/powerpoint/2010/main" val="18392200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Нейтральный фон - 85 фото для презентаций и картинок на рабочий сто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Vitamin_SV - мастерская рукоделия&amp;#39;s photos | Закладки, вышитые крестиком,  Цветы, вышитые крестиком, Ткачество бисером"/>
          <p:cNvPicPr>
            <a:picLocks noChangeAspect="1" noChangeArrowheads="1"/>
          </p:cNvPicPr>
          <p:nvPr/>
        </p:nvPicPr>
        <p:blipFill>
          <a:blip r:embed="rId3" cstate="print">
            <a:extLst>
              <a:ext uri="{28A0092B-C50C-407E-A947-70E740481C1C}">
                <a14:useLocalDpi xmlns:a14="http://schemas.microsoft.com/office/drawing/2010/main" val="0"/>
              </a:ext>
            </a:extLst>
          </a:blip>
          <a:srcRect l="62994"/>
          <a:stretch>
            <a:fillRect/>
          </a:stretch>
        </p:blipFill>
        <p:spPr bwMode="auto">
          <a:xfrm>
            <a:off x="1" y="-365125"/>
            <a:ext cx="2222937"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a:off x="0" y="0"/>
            <a:ext cx="1277007" cy="26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ttps://abrakadabra.fun/uploads/posts/2022-02/1644551968_1-abrakadabra-fun-p-lyudi-s-krilyami-2.jp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5" name="AutoShape 4" descr="Человек с крыльями"/>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 name="Прямоугольник 7"/>
          <p:cNvSpPr/>
          <p:nvPr/>
        </p:nvSpPr>
        <p:spPr>
          <a:xfrm>
            <a:off x="3310760" y="2744414"/>
            <a:ext cx="8607972" cy="3477875"/>
          </a:xfrm>
          <a:prstGeom prst="rect">
            <a:avLst/>
          </a:prstGeom>
        </p:spPr>
        <p:txBody>
          <a:bodyPr wrap="square">
            <a:spAutoFit/>
          </a:bodyPr>
          <a:lstStyle/>
          <a:p>
            <a:pPr algn="r"/>
            <a:r>
              <a:rPr lang="uk-UA" sz="2200" b="1" i="1" dirty="0">
                <a:latin typeface="Bookman Old Style" pitchFamily="18" charset="0"/>
              </a:rPr>
              <a:t> </a:t>
            </a:r>
            <a:r>
              <a:rPr lang="uk-UA" sz="2200" b="1" i="1" dirty="0" smtClean="0">
                <a:latin typeface="Bookman Old Style" pitchFamily="18" charset="0"/>
              </a:rPr>
              <a:t>  Є </a:t>
            </a:r>
            <a:r>
              <a:rPr lang="uk-UA" sz="2200" b="1" i="1" dirty="0">
                <a:latin typeface="Bookman Old Style" pitchFamily="18" charset="0"/>
              </a:rPr>
              <a:t>тільки дві речі, які ми можемо дати у спадок своїм дітям, перша – коріння, друга – </a:t>
            </a:r>
            <a:r>
              <a:rPr lang="uk-UA" sz="2200" b="1" i="1" dirty="0" smtClean="0">
                <a:latin typeface="Bookman Old Style" pitchFamily="18" charset="0"/>
              </a:rPr>
              <a:t>крила.</a:t>
            </a:r>
          </a:p>
          <a:p>
            <a:pPr algn="r"/>
            <a:r>
              <a:rPr lang="uk-UA" sz="2200" b="1" i="1" dirty="0" smtClean="0">
                <a:solidFill>
                  <a:srgbClr val="0000CC"/>
                </a:solidFill>
                <a:latin typeface="Bookman Old Style" pitchFamily="18" charset="0"/>
              </a:rPr>
              <a:t>                                    Англійське прислів’я </a:t>
            </a:r>
          </a:p>
          <a:p>
            <a:pPr algn="r"/>
            <a:r>
              <a:rPr lang="uk-UA" sz="2200" b="1" i="1" dirty="0" smtClean="0">
                <a:latin typeface="Bookman Old Style" pitchFamily="18" charset="0"/>
              </a:rPr>
              <a:t>У </a:t>
            </a:r>
            <a:r>
              <a:rPr lang="uk-UA" sz="2200" b="1" i="1" dirty="0">
                <a:latin typeface="Bookman Old Style" pitchFamily="18" charset="0"/>
              </a:rPr>
              <a:t>щастя людського два рівних є крила: </a:t>
            </a:r>
            <a:r>
              <a:rPr lang="uk-UA" sz="2200" b="1" i="1" dirty="0" smtClean="0">
                <a:latin typeface="Bookman Old Style" pitchFamily="18" charset="0"/>
              </a:rPr>
              <a:t> </a:t>
            </a:r>
          </a:p>
          <a:p>
            <a:pPr algn="r"/>
            <a:r>
              <a:rPr lang="uk-UA" sz="2200" b="1" i="1" dirty="0" smtClean="0">
                <a:latin typeface="Bookman Old Style" pitchFamily="18" charset="0"/>
              </a:rPr>
              <a:t>Троянди </a:t>
            </a:r>
            <a:r>
              <a:rPr lang="uk-UA" sz="2200" b="1" i="1" dirty="0">
                <a:latin typeface="Bookman Old Style" pitchFamily="18" charset="0"/>
              </a:rPr>
              <a:t>й виноград – красиве і корисне». </a:t>
            </a:r>
            <a:endParaRPr lang="uk-UA" sz="2200" b="1" i="1" dirty="0" smtClean="0">
              <a:latin typeface="Bookman Old Style" pitchFamily="18" charset="0"/>
            </a:endParaRPr>
          </a:p>
          <a:p>
            <a:pPr algn="r"/>
            <a:r>
              <a:rPr lang="uk-UA" sz="2200" b="1" i="1" dirty="0" smtClean="0">
                <a:solidFill>
                  <a:srgbClr val="0000CC"/>
                </a:solidFill>
                <a:latin typeface="Bookman Old Style" pitchFamily="18" charset="0"/>
              </a:rPr>
              <a:t>М</a:t>
            </a:r>
            <a:r>
              <a:rPr lang="uk-UA" sz="2200" b="1" i="1" dirty="0">
                <a:solidFill>
                  <a:srgbClr val="0000CC"/>
                </a:solidFill>
                <a:latin typeface="Bookman Old Style" pitchFamily="18" charset="0"/>
              </a:rPr>
              <a:t>. </a:t>
            </a:r>
            <a:r>
              <a:rPr lang="uk-UA" sz="2200" b="1" i="1" dirty="0" smtClean="0">
                <a:solidFill>
                  <a:srgbClr val="0000CC"/>
                </a:solidFill>
                <a:latin typeface="Bookman Old Style" pitchFamily="18" charset="0"/>
              </a:rPr>
              <a:t>Рильський</a:t>
            </a:r>
          </a:p>
          <a:p>
            <a:pPr algn="r"/>
            <a:r>
              <a:rPr lang="uk-UA" sz="2200" b="1" i="1" dirty="0" smtClean="0">
                <a:latin typeface="Bookman Old Style" pitchFamily="18" charset="0"/>
              </a:rPr>
              <a:t>Якщо </a:t>
            </a:r>
            <a:r>
              <a:rPr lang="uk-UA" sz="2200" b="1" i="1" dirty="0">
                <a:latin typeface="Bookman Old Style" pitchFamily="18" charset="0"/>
              </a:rPr>
              <a:t>раб має в душі крила – рано чи пізно він </a:t>
            </a:r>
            <a:endParaRPr lang="uk-UA" sz="2200" b="1" i="1" dirty="0" smtClean="0">
              <a:latin typeface="Bookman Old Style" pitchFamily="18" charset="0"/>
            </a:endParaRPr>
          </a:p>
          <a:p>
            <a:pPr algn="r"/>
            <a:r>
              <a:rPr lang="uk-UA" sz="2200" b="1" i="1" dirty="0" smtClean="0">
                <a:latin typeface="Bookman Old Style" pitchFamily="18" charset="0"/>
              </a:rPr>
              <a:t>стане </a:t>
            </a:r>
            <a:r>
              <a:rPr lang="uk-UA" sz="2200" b="1" i="1" dirty="0">
                <a:latin typeface="Bookman Old Style" pitchFamily="18" charset="0"/>
              </a:rPr>
              <a:t>вільним. Якщо вільна людина носить у душі кайдани, то рано чи пізно стане </a:t>
            </a:r>
            <a:r>
              <a:rPr lang="uk-UA" sz="2200" b="1" i="1" dirty="0" smtClean="0">
                <a:latin typeface="Bookman Old Style" pitchFamily="18" charset="0"/>
              </a:rPr>
              <a:t>рабом.</a:t>
            </a:r>
          </a:p>
          <a:p>
            <a:pPr algn="r"/>
            <a:r>
              <a:rPr lang="uk-UA" sz="2200" b="1" i="1" dirty="0" smtClean="0">
                <a:solidFill>
                  <a:srgbClr val="0000CC"/>
                </a:solidFill>
                <a:latin typeface="Bookman Old Style" pitchFamily="18" charset="0"/>
              </a:rPr>
              <a:t>С</a:t>
            </a:r>
            <a:r>
              <a:rPr lang="uk-UA" sz="2200" b="1" i="1" dirty="0">
                <a:solidFill>
                  <a:srgbClr val="0000CC"/>
                </a:solidFill>
                <a:latin typeface="Bookman Old Style" pitchFamily="18" charset="0"/>
              </a:rPr>
              <a:t>. </a:t>
            </a:r>
            <a:r>
              <a:rPr lang="uk-UA" sz="2200" b="1" i="1" dirty="0" smtClean="0">
                <a:solidFill>
                  <a:srgbClr val="0000CC"/>
                </a:solidFill>
                <a:latin typeface="Bookman Old Style" pitchFamily="18" charset="0"/>
              </a:rPr>
              <a:t>Вакарчук</a:t>
            </a:r>
            <a:endParaRPr lang="uk-UA" sz="2200" b="1" i="1" dirty="0">
              <a:solidFill>
                <a:srgbClr val="0000CC"/>
              </a:solidFill>
              <a:latin typeface="Bookman Old Style" pitchFamily="18" charset="0"/>
            </a:endParaRPr>
          </a:p>
        </p:txBody>
      </p:sp>
      <p:pic>
        <p:nvPicPr>
          <p:cNvPr id="9" name="Picture 2" descr="Идеи на тему «Гердани і схеми» (690) | ткачество бисером, ткачество,  бисероплетение"/>
          <p:cNvPicPr>
            <a:picLocks noChangeAspect="1" noChangeArrowheads="1"/>
          </p:cNvPicPr>
          <p:nvPr/>
        </p:nvPicPr>
        <p:blipFill>
          <a:blip r:embed="rId4" cstate="print">
            <a:extLst>
              <a:ext uri="{28A0092B-C50C-407E-A947-70E740481C1C}">
                <a14:useLocalDpi xmlns:a14="http://schemas.microsoft.com/office/drawing/2010/main" val="0"/>
              </a:ext>
            </a:extLst>
          </a:blip>
          <a:srcRect l="-4633" t="3738" r="50000" b="34479"/>
          <a:stretch>
            <a:fillRect/>
          </a:stretch>
        </p:blipFill>
        <p:spPr bwMode="auto">
          <a:xfrm rot="10800000">
            <a:off x="220717" y="3983422"/>
            <a:ext cx="1277007" cy="26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system files\Мои документы\100437860_3085196_1_81.jpg"/>
          <p:cNvPicPr>
            <a:picLocks noChangeAspect="1" noChangeArrowheads="1"/>
          </p:cNvPicPr>
          <p:nvPr/>
        </p:nvPicPr>
        <p:blipFill>
          <a:blip r:embed="rId5" cstate="print">
            <a:extLst/>
          </a:blip>
          <a:srcRect/>
          <a:stretch>
            <a:fillRect/>
          </a:stretch>
        </p:blipFill>
        <p:spPr bwMode="auto">
          <a:xfrm flipH="1">
            <a:off x="5801710" y="214903"/>
            <a:ext cx="5896304" cy="3373456"/>
          </a:xfrm>
          <a:prstGeom prst="rect">
            <a:avLst/>
          </a:prstGeom>
          <a:ln>
            <a:noFill/>
          </a:ln>
          <a:effectLst>
            <a:outerShdw blurRad="292100" dist="139700" dir="2700000" algn="tl" rotWithShape="0">
              <a:srgbClr val="333333">
                <a:alpha val="65000"/>
              </a:srgbClr>
            </a:outerShdw>
          </a:effectLst>
          <a:extLst/>
        </p:spPr>
      </p:pic>
      <p:pic>
        <p:nvPicPr>
          <p:cNvPr id="11" name="Picture 2" descr="http://1.bp.blogspot.com/-Qap0WypO3VI/VLAhCigKF9I/AAAAAAAAAJo/H6OC6w3bJT0/s1600/115600418_large_119.png"/>
          <p:cNvPicPr>
            <a:picLocks noChangeAspect="1" noChangeArrowheads="1"/>
          </p:cNvPicPr>
          <p:nvPr/>
        </p:nvPicPr>
        <p:blipFill>
          <a:blip r:embed="rId6" cstate="print"/>
          <a:srcRect b="37758"/>
          <a:stretch>
            <a:fillRect/>
          </a:stretch>
        </p:blipFill>
        <p:spPr bwMode="auto">
          <a:xfrm>
            <a:off x="276512" y="2142699"/>
            <a:ext cx="3600400" cy="4715301"/>
          </a:xfrm>
          <a:prstGeom prst="rect">
            <a:avLst/>
          </a:prstGeom>
          <a:noFill/>
        </p:spPr>
      </p:pic>
    </p:spTree>
    <p:extLst>
      <p:ext uri="{BB962C8B-B14F-4D97-AF65-F5344CB8AC3E}">
        <p14:creationId xmlns:p14="http://schemas.microsoft.com/office/powerpoint/2010/main" val="3210384399"/>
      </p:ext>
    </p:extLst>
  </p:cSld>
  <p:clrMapOvr>
    <a:masterClrMapping/>
  </p:clrMapOvr>
  <p:transition advTm="457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Picture 2" descr="ÐÐ°ÑÑÐ¸Ð½ÐºÐ¸ Ð¿Ð¾ Ð·Ð°Ð¿ÑÐ¾ÑÑ Ð°Ð½ÑÐ¼Ð°ÑÑÑ ÐºÑÐ¸Ð»Ð°"/>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96" y="-29352"/>
            <a:ext cx="12311796" cy="688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988102" y="312593"/>
            <a:ext cx="6096000" cy="3016210"/>
          </a:xfrm>
          <a:prstGeom prst="rect">
            <a:avLst/>
          </a:prstGeom>
        </p:spPr>
        <p:txBody>
          <a:bodyPr>
            <a:spAutoFit/>
          </a:bodyPr>
          <a:lstStyle/>
          <a:p>
            <a:pPr algn="ctr"/>
            <a:r>
              <a:rPr lang="uk-UA" sz="1900" b="1" i="1" dirty="0">
                <a:solidFill>
                  <a:schemeClr val="bg1"/>
                </a:solidFill>
                <a:latin typeface="Bookman Old Style" pitchFamily="18" charset="0"/>
              </a:rPr>
              <a:t>Питання польоту цікавило людей із давнини. Просторінь неба притягувала погляд, а думки давніх людей </a:t>
            </a:r>
            <a:r>
              <a:rPr lang="uk-UA" sz="1900" b="1" i="1" dirty="0" err="1">
                <a:solidFill>
                  <a:schemeClr val="bg1"/>
                </a:solidFill>
                <a:latin typeface="Bookman Old Style" pitchFamily="18" charset="0"/>
              </a:rPr>
              <a:t>ширяли</a:t>
            </a:r>
            <a:r>
              <a:rPr lang="uk-UA" sz="1900" b="1" i="1" dirty="0">
                <a:solidFill>
                  <a:schemeClr val="bg1"/>
                </a:solidFill>
                <a:latin typeface="Bookman Old Style" pitchFamily="18" charset="0"/>
              </a:rPr>
              <a:t> там, попід хмарами, а то й сягали вище. Споконвічне питання </a:t>
            </a:r>
            <a:r>
              <a:rPr lang="uk-UA" sz="1900" b="1" i="1" dirty="0">
                <a:solidFill>
                  <a:srgbClr val="FFFF00"/>
                </a:solidFill>
                <a:latin typeface="Bookman Old Style" pitchFamily="18" charset="0"/>
              </a:rPr>
              <a:t>«Чи могла б людина літати, як птах?» </a:t>
            </a:r>
            <a:r>
              <a:rPr lang="uk-UA" sz="1900" b="1" i="1" dirty="0">
                <a:solidFill>
                  <a:schemeClr val="bg1"/>
                </a:solidFill>
                <a:latin typeface="Bookman Old Style" pitchFamily="18" charset="0"/>
              </a:rPr>
              <a:t>стало мрією, навіть сенсом </a:t>
            </a:r>
            <a:r>
              <a:rPr lang="uk-UA" sz="1900" b="1" i="1" dirty="0" smtClean="0">
                <a:solidFill>
                  <a:schemeClr val="bg1"/>
                </a:solidFill>
                <a:latin typeface="Bookman Old Style" pitchFamily="18" charset="0"/>
              </a:rPr>
              <a:t> життя давніх  </a:t>
            </a:r>
            <a:r>
              <a:rPr lang="uk-UA" sz="1900" b="1" i="1" dirty="0">
                <a:solidFill>
                  <a:schemeClr val="bg1"/>
                </a:solidFill>
                <a:latin typeface="Bookman Old Style" pitchFamily="18" charset="0"/>
              </a:rPr>
              <a:t>людей, бажанням </a:t>
            </a:r>
            <a:r>
              <a:rPr lang="uk-UA" sz="1900" b="1" i="1" dirty="0" smtClean="0">
                <a:solidFill>
                  <a:schemeClr val="bg1"/>
                </a:solidFill>
                <a:latin typeface="Bookman Old Style" pitchFamily="18" charset="0"/>
              </a:rPr>
              <a:t> яких</a:t>
            </a:r>
            <a:r>
              <a:rPr lang="uk-UA" sz="1900" b="1" i="1" dirty="0">
                <a:solidFill>
                  <a:schemeClr val="bg1"/>
                </a:solidFill>
                <a:latin typeface="Bookman Old Style" pitchFamily="18" charset="0"/>
              </a:rPr>
              <a:t>, чи не найголовнішим, було піднятися в небо. </a:t>
            </a:r>
            <a:endParaRPr lang="uk-UA" sz="1900" b="1" i="1" dirty="0" smtClean="0">
              <a:solidFill>
                <a:schemeClr val="bg1"/>
              </a:solidFill>
              <a:latin typeface="Bookman Old Style" pitchFamily="18" charset="0"/>
            </a:endParaRPr>
          </a:p>
          <a:p>
            <a:pPr algn="ctr"/>
            <a:r>
              <a:rPr lang="uk-UA" sz="1900" b="1" i="1" dirty="0" smtClean="0">
                <a:solidFill>
                  <a:schemeClr val="bg1"/>
                </a:solidFill>
                <a:latin typeface="Bookman Old Style" pitchFamily="18" charset="0"/>
              </a:rPr>
              <a:t>І </a:t>
            </a:r>
            <a:r>
              <a:rPr lang="uk-UA" sz="1900" b="1" i="1" dirty="0">
                <a:solidFill>
                  <a:schemeClr val="bg1"/>
                </a:solidFill>
                <a:latin typeface="Bookman Old Style" pitchFamily="18" charset="0"/>
              </a:rPr>
              <a:t>літати… </a:t>
            </a:r>
            <a:r>
              <a:rPr lang="uk-UA" sz="1900" b="1" i="1" dirty="0" err="1">
                <a:solidFill>
                  <a:schemeClr val="bg1"/>
                </a:solidFill>
                <a:latin typeface="Bookman Old Style" pitchFamily="18" charset="0"/>
              </a:rPr>
              <a:t>літати</a:t>
            </a:r>
            <a:r>
              <a:rPr lang="uk-UA" sz="1900" b="1" i="1" dirty="0" smtClean="0">
                <a:solidFill>
                  <a:schemeClr val="bg1"/>
                </a:solidFill>
                <a:latin typeface="Bookman Old Style" pitchFamily="18" charset="0"/>
              </a:rPr>
              <a:t>…</a:t>
            </a:r>
            <a:endParaRPr lang="uk-UA" sz="1900" b="1" i="1" dirty="0">
              <a:solidFill>
                <a:schemeClr val="bg1"/>
              </a:solidFill>
              <a:latin typeface="Bookman Old Style" pitchFamily="18" charset="0"/>
            </a:endParaRPr>
          </a:p>
        </p:txBody>
      </p:sp>
      <p:sp>
        <p:nvSpPr>
          <p:cNvPr id="6" name="Прямоугольник 5"/>
          <p:cNvSpPr/>
          <p:nvPr/>
        </p:nvSpPr>
        <p:spPr>
          <a:xfrm>
            <a:off x="1282889" y="5423932"/>
            <a:ext cx="9034817" cy="954107"/>
          </a:xfrm>
          <a:prstGeom prst="rect">
            <a:avLst/>
          </a:prstGeom>
        </p:spPr>
        <p:txBody>
          <a:bodyPr wrap="square">
            <a:spAutoFit/>
          </a:bodyPr>
          <a:lstStyle/>
          <a:p>
            <a:pPr algn="ctr"/>
            <a:r>
              <a:rPr lang="uk-UA" sz="2800" b="1" i="1" dirty="0"/>
              <a:t> </a:t>
            </a:r>
            <a:r>
              <a:rPr lang="uk-UA" sz="2800" b="1" i="1" dirty="0" smtClean="0">
                <a:solidFill>
                  <a:schemeClr val="bg1"/>
                </a:solidFill>
                <a:latin typeface="Bookman Old Style" pitchFamily="18" charset="0"/>
              </a:rPr>
              <a:t>Проблемне </a:t>
            </a:r>
            <a:r>
              <a:rPr lang="uk-UA" sz="2800" b="1" i="1" dirty="0">
                <a:solidFill>
                  <a:schemeClr val="bg1"/>
                </a:solidFill>
                <a:latin typeface="Bookman Old Style" pitchFamily="18" charset="0"/>
              </a:rPr>
              <a:t>запитання уроку:</a:t>
            </a:r>
            <a:endParaRPr lang="uk-UA" sz="2800" dirty="0">
              <a:solidFill>
                <a:schemeClr val="bg1"/>
              </a:solidFill>
              <a:latin typeface="Bookman Old Style" pitchFamily="18" charset="0"/>
            </a:endParaRPr>
          </a:p>
          <a:p>
            <a:pPr algn="ctr"/>
            <a:r>
              <a:rPr lang="uk-UA" sz="2800" b="1" dirty="0">
                <a:solidFill>
                  <a:srgbClr val="00B0F0"/>
                </a:solidFill>
                <a:latin typeface="Bookman Old Style" pitchFamily="18" charset="0"/>
              </a:rPr>
              <a:t>       </a:t>
            </a:r>
            <a:r>
              <a:rPr lang="uk-UA" sz="2800" b="1" dirty="0" smtClean="0">
                <a:solidFill>
                  <a:srgbClr val="00B0F0"/>
                </a:solidFill>
                <a:latin typeface="Bookman Old Style" pitchFamily="18" charset="0"/>
              </a:rPr>
              <a:t>Для </a:t>
            </a:r>
            <a:r>
              <a:rPr lang="uk-UA" sz="2800" b="1" dirty="0">
                <a:solidFill>
                  <a:srgbClr val="00B0F0"/>
                </a:solidFill>
                <a:latin typeface="Bookman Old Style" pitchFamily="18" charset="0"/>
              </a:rPr>
              <a:t>чого обдарованій людині крила ? </a:t>
            </a:r>
            <a:endParaRPr lang="uk-UA" sz="2800" dirty="0">
              <a:solidFill>
                <a:srgbClr val="00B0F0"/>
              </a:solidFill>
              <a:latin typeface="Bookman Old Style" pitchFamily="18" charset="0"/>
            </a:endParaRPr>
          </a:p>
        </p:txBody>
      </p:sp>
    </p:spTree>
    <p:extLst>
      <p:ext uri="{BB962C8B-B14F-4D97-AF65-F5344CB8AC3E}">
        <p14:creationId xmlns:p14="http://schemas.microsoft.com/office/powerpoint/2010/main" val="6884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Picture 2" descr="ÐÐ°ÑÑÐ¸Ð½ÐºÐ¸ Ð¿Ð¾ Ð·Ð°Ð¿ÑÐ¾ÑÑ Ð°Ð½ÑÐ¼Ð°ÑÑÑ ÐºÑÐ¸Ð»Ð°"/>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96" y="-29352"/>
            <a:ext cx="12311796" cy="688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988102" y="360001"/>
            <a:ext cx="6096000" cy="3416320"/>
          </a:xfrm>
          <a:prstGeom prst="rect">
            <a:avLst/>
          </a:prstGeom>
        </p:spPr>
        <p:txBody>
          <a:bodyPr>
            <a:spAutoFit/>
          </a:bodyPr>
          <a:lstStyle/>
          <a:p>
            <a:pPr algn="ctr"/>
            <a:r>
              <a:rPr lang="uk-UA" sz="2400" b="1" i="1" dirty="0" smtClean="0">
                <a:solidFill>
                  <a:srgbClr val="00B0F0"/>
                </a:solidFill>
                <a:latin typeface="Bookman Old Style" pitchFamily="18" charset="0"/>
              </a:rPr>
              <a:t>«</a:t>
            </a:r>
            <a:r>
              <a:rPr lang="uk-UA" sz="2400" b="1" i="1" dirty="0">
                <a:solidFill>
                  <a:srgbClr val="00B0F0"/>
                </a:solidFill>
                <a:latin typeface="Bookman Old Style" pitchFamily="18" charset="0"/>
              </a:rPr>
              <a:t>Чому люди не літають? Я кажу, чому люди не літають так, як птахи? Знаєш, мені іноді здається, що я птаха. Коли стоїш на горі, так тебе й тягне летіти. Ось так би розбіглася, підняла руки і полетіла. Спробувати </a:t>
            </a:r>
            <a:r>
              <a:rPr lang="uk-UA" sz="2400" b="1" i="1" dirty="0" smtClean="0">
                <a:solidFill>
                  <a:srgbClr val="00B0F0"/>
                </a:solidFill>
                <a:latin typeface="Bookman Old Style" pitchFamily="18" charset="0"/>
              </a:rPr>
              <a:t>хіба</a:t>
            </a:r>
          </a:p>
          <a:p>
            <a:pPr algn="ctr"/>
            <a:r>
              <a:rPr lang="uk-UA" sz="2400" b="1" i="1" dirty="0" smtClean="0">
                <a:solidFill>
                  <a:srgbClr val="00B0F0"/>
                </a:solidFill>
                <a:latin typeface="Bookman Old Style" pitchFamily="18" charset="0"/>
              </a:rPr>
              <a:t> </a:t>
            </a:r>
            <a:r>
              <a:rPr lang="uk-UA" sz="2400" b="1" i="1" dirty="0">
                <a:solidFill>
                  <a:srgbClr val="00B0F0"/>
                </a:solidFill>
                <a:latin typeface="Bookman Old Style" pitchFamily="18" charset="0"/>
              </a:rPr>
              <a:t>що зараз</a:t>
            </a:r>
            <a:r>
              <a:rPr lang="uk-UA" sz="2400" b="1" i="1" dirty="0" smtClean="0">
                <a:solidFill>
                  <a:srgbClr val="00B0F0"/>
                </a:solidFill>
                <a:latin typeface="Bookman Old Style" pitchFamily="18" charset="0"/>
              </a:rPr>
              <a:t>?»</a:t>
            </a:r>
            <a:endParaRPr lang="uk-UA" sz="2400" b="1" i="1" dirty="0">
              <a:solidFill>
                <a:schemeClr val="bg1"/>
              </a:solidFill>
              <a:latin typeface="Bookman Old Style" pitchFamily="18" charset="0"/>
            </a:endParaRPr>
          </a:p>
        </p:txBody>
      </p:sp>
      <p:sp>
        <p:nvSpPr>
          <p:cNvPr id="6" name="Прямоугольник 5"/>
          <p:cNvSpPr/>
          <p:nvPr/>
        </p:nvSpPr>
        <p:spPr>
          <a:xfrm>
            <a:off x="409073" y="5583795"/>
            <a:ext cx="11333748" cy="1015663"/>
          </a:xfrm>
          <a:prstGeom prst="rect">
            <a:avLst/>
          </a:prstGeom>
        </p:spPr>
        <p:txBody>
          <a:bodyPr wrap="square">
            <a:spAutoFit/>
          </a:bodyPr>
          <a:lstStyle/>
          <a:p>
            <a:pPr algn="ctr"/>
            <a:r>
              <a:rPr lang="uk-UA" sz="2000" b="1" i="1" dirty="0" smtClean="0">
                <a:solidFill>
                  <a:schemeClr val="bg1"/>
                </a:solidFill>
                <a:latin typeface="Bookman Old Style" pitchFamily="18" charset="0"/>
              </a:rPr>
              <a:t>– ці відомі слова героїні п’єси О. Островського «Гроза» Катерини стали символічними в аспекті визначення польоту. Проблема крилатості та безкрилості людини хвилювала і продовжує хвилювати митців різних епох. </a:t>
            </a:r>
            <a:endParaRPr lang="uk-UA" sz="2000" b="1" i="1" dirty="0">
              <a:solidFill>
                <a:schemeClr val="bg1"/>
              </a:solidFill>
              <a:latin typeface="Bookman Old Style" pitchFamily="18" charset="0"/>
            </a:endParaRPr>
          </a:p>
        </p:txBody>
      </p:sp>
    </p:spTree>
    <p:extLst>
      <p:ext uri="{BB962C8B-B14F-4D97-AF65-F5344CB8AC3E}">
        <p14:creationId xmlns:p14="http://schemas.microsoft.com/office/powerpoint/2010/main" val="1012180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Дом\Downloads\1644551968_1-abrakadabra-fun-p-lyudi-s-krilyami-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1" y="0"/>
            <a:ext cx="1223094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627949" y="3401216"/>
            <a:ext cx="5345373" cy="1200329"/>
          </a:xfrm>
          <a:prstGeom prst="rect">
            <a:avLst/>
          </a:prstGeom>
        </p:spPr>
        <p:txBody>
          <a:bodyPr wrap="square">
            <a:spAutoFit/>
          </a:bodyPr>
          <a:lstStyle/>
          <a:p>
            <a:pPr algn="r"/>
            <a:r>
              <a:rPr lang="uk-UA" b="1" i="1" dirty="0" smtClean="0">
                <a:solidFill>
                  <a:schemeClr val="bg1"/>
                </a:solidFill>
                <a:latin typeface="Bookman Old Style" pitchFamily="18" charset="0"/>
              </a:rPr>
              <a:t>Цей  символічний   образ  </a:t>
            </a:r>
            <a:r>
              <a:rPr lang="uk-UA" b="1" i="1" dirty="0">
                <a:solidFill>
                  <a:schemeClr val="bg1"/>
                </a:solidFill>
                <a:latin typeface="Bookman Old Style" pitchFamily="18" charset="0"/>
              </a:rPr>
              <a:t>у </a:t>
            </a:r>
            <a:r>
              <a:rPr lang="uk-UA" b="1" i="1" dirty="0" smtClean="0">
                <a:solidFill>
                  <a:schemeClr val="bg1"/>
                </a:solidFill>
                <a:latin typeface="Bookman Old Style" pitchFamily="18" charset="0"/>
              </a:rPr>
              <a:t> творах</a:t>
            </a:r>
          </a:p>
          <a:p>
            <a:pPr algn="r"/>
            <a:r>
              <a:rPr lang="uk-UA" b="1" i="1" dirty="0" smtClean="0">
                <a:solidFill>
                  <a:schemeClr val="bg1"/>
                </a:solidFill>
                <a:latin typeface="Bookman Old Style" pitchFamily="18" charset="0"/>
              </a:rPr>
              <a:t> </a:t>
            </a:r>
            <a:r>
              <a:rPr lang="uk-UA" b="1" i="1" dirty="0">
                <a:solidFill>
                  <a:schemeClr val="bg1"/>
                </a:solidFill>
                <a:latin typeface="Bookman Old Style" pitchFamily="18" charset="0"/>
              </a:rPr>
              <a:t>різних поетів </a:t>
            </a:r>
            <a:r>
              <a:rPr lang="uk-UA" b="1" i="1" dirty="0" smtClean="0">
                <a:solidFill>
                  <a:schemeClr val="bg1"/>
                </a:solidFill>
                <a:latin typeface="Bookman Old Style" pitchFamily="18" charset="0"/>
              </a:rPr>
              <a:t> має   різні  </a:t>
            </a:r>
            <a:r>
              <a:rPr lang="uk-UA" b="1" i="1" dirty="0">
                <a:solidFill>
                  <a:schemeClr val="bg1"/>
                </a:solidFill>
                <a:latin typeface="Bookman Old Style" pitchFamily="18" charset="0"/>
              </a:rPr>
              <a:t>значення. </a:t>
            </a:r>
            <a:endParaRPr lang="uk-UA" b="1" i="1" dirty="0" smtClean="0">
              <a:solidFill>
                <a:schemeClr val="bg1"/>
              </a:solidFill>
              <a:latin typeface="Bookman Old Style" pitchFamily="18" charset="0"/>
            </a:endParaRPr>
          </a:p>
          <a:p>
            <a:pPr algn="r"/>
            <a:r>
              <a:rPr lang="uk-UA" b="1" i="1" dirty="0" smtClean="0">
                <a:solidFill>
                  <a:schemeClr val="bg1"/>
                </a:solidFill>
                <a:latin typeface="Bookman Old Style" pitchFamily="18" charset="0"/>
              </a:rPr>
              <a:t>Образ  </a:t>
            </a:r>
            <a:r>
              <a:rPr lang="uk-UA" b="1" i="1" dirty="0">
                <a:solidFill>
                  <a:schemeClr val="bg1"/>
                </a:solidFill>
                <a:latin typeface="Bookman Old Style" pitchFamily="18" charset="0"/>
              </a:rPr>
              <a:t>крил </a:t>
            </a:r>
            <a:r>
              <a:rPr lang="uk-UA" b="1" i="1" dirty="0" smtClean="0">
                <a:solidFill>
                  <a:schemeClr val="bg1"/>
                </a:solidFill>
                <a:latin typeface="Bookman Old Style" pitchFamily="18" charset="0"/>
              </a:rPr>
              <a:t> наскрізний  у  поезії                         В</a:t>
            </a:r>
            <a:r>
              <a:rPr lang="uk-UA" b="1" i="1" dirty="0">
                <a:solidFill>
                  <a:schemeClr val="bg1"/>
                </a:solidFill>
                <a:latin typeface="Bookman Old Style" pitchFamily="18" charset="0"/>
              </a:rPr>
              <a:t>. Симоненка. </a:t>
            </a:r>
          </a:p>
        </p:txBody>
      </p:sp>
      <p:sp>
        <p:nvSpPr>
          <p:cNvPr id="4" name="Прямоугольник 3"/>
          <p:cNvSpPr/>
          <p:nvPr/>
        </p:nvSpPr>
        <p:spPr>
          <a:xfrm>
            <a:off x="99346" y="2609884"/>
            <a:ext cx="3053288" cy="4247317"/>
          </a:xfrm>
          <a:prstGeom prst="rect">
            <a:avLst/>
          </a:prstGeom>
        </p:spPr>
        <p:txBody>
          <a:bodyPr wrap="square">
            <a:spAutoFit/>
          </a:bodyPr>
          <a:lstStyle/>
          <a:p>
            <a:pPr algn="ctr"/>
            <a:r>
              <a:rPr lang="uk-UA" b="1" i="1" dirty="0">
                <a:latin typeface="Bookman Old Style" pitchFamily="18" charset="0"/>
              </a:rPr>
              <a:t>Образ крил є в поезіях Лесі Українки, </a:t>
            </a:r>
            <a:r>
              <a:rPr lang="uk-UA" b="1" i="1" dirty="0" smtClean="0">
                <a:latin typeface="Bookman Old Style" pitchFamily="18" charset="0"/>
              </a:rPr>
              <a:t>Богдана Ігоря </a:t>
            </a:r>
            <a:r>
              <a:rPr lang="uk-UA" b="1" i="1" dirty="0">
                <a:latin typeface="Bookman Old Style" pitchFamily="18" charset="0"/>
              </a:rPr>
              <a:t>Антонича, Яра Славутича, </a:t>
            </a:r>
            <a:endParaRPr lang="uk-UA" b="1" i="1" dirty="0" smtClean="0">
              <a:latin typeface="Bookman Old Style" pitchFamily="18" charset="0"/>
            </a:endParaRPr>
          </a:p>
          <a:p>
            <a:pPr algn="ctr"/>
            <a:r>
              <a:rPr lang="uk-UA" b="1" i="1" dirty="0" smtClean="0">
                <a:latin typeface="Bookman Old Style" pitchFamily="18" charset="0"/>
              </a:rPr>
              <a:t>О</a:t>
            </a:r>
            <a:r>
              <a:rPr lang="uk-UA" b="1" i="1" dirty="0">
                <a:latin typeface="Bookman Old Style" pitchFamily="18" charset="0"/>
              </a:rPr>
              <a:t>. </a:t>
            </a:r>
            <a:r>
              <a:rPr lang="uk-UA" b="1" i="1" dirty="0" err="1">
                <a:latin typeface="Bookman Old Style" pitchFamily="18" charset="0"/>
              </a:rPr>
              <a:t>Стефановича</a:t>
            </a:r>
            <a:r>
              <a:rPr lang="uk-UA" b="1" i="1" dirty="0">
                <a:latin typeface="Bookman Old Style" pitchFamily="18" charset="0"/>
              </a:rPr>
              <a:t>, </a:t>
            </a:r>
            <a:endParaRPr lang="uk-UA" b="1" i="1" dirty="0" smtClean="0">
              <a:latin typeface="Bookman Old Style" pitchFamily="18" charset="0"/>
            </a:endParaRPr>
          </a:p>
          <a:p>
            <a:pPr algn="ctr"/>
            <a:r>
              <a:rPr lang="uk-UA" b="1" i="1" dirty="0" smtClean="0">
                <a:latin typeface="Bookman Old Style" pitchFamily="18" charset="0"/>
              </a:rPr>
              <a:t>В</a:t>
            </a:r>
            <a:r>
              <a:rPr lang="uk-UA" b="1" i="1" dirty="0">
                <a:latin typeface="Bookman Old Style" pitchFamily="18" charset="0"/>
              </a:rPr>
              <a:t>. Симоненка</a:t>
            </a:r>
            <a:r>
              <a:rPr lang="uk-UA" b="1" i="1" dirty="0" smtClean="0">
                <a:latin typeface="Bookman Old Style" pitchFamily="18" charset="0"/>
              </a:rPr>
              <a:t>,</a:t>
            </a:r>
          </a:p>
          <a:p>
            <a:pPr algn="ctr"/>
            <a:r>
              <a:rPr lang="uk-UA" b="1" i="1" dirty="0" smtClean="0">
                <a:latin typeface="Bookman Old Style" pitchFamily="18" charset="0"/>
              </a:rPr>
              <a:t> </a:t>
            </a:r>
            <a:r>
              <a:rPr lang="uk-UA" b="1" i="1" dirty="0">
                <a:latin typeface="Bookman Old Style" pitchFamily="18" charset="0"/>
              </a:rPr>
              <a:t>Ю. </a:t>
            </a:r>
            <a:r>
              <a:rPr lang="uk-UA" b="1" i="1" dirty="0" err="1">
                <a:latin typeface="Bookman Old Style" pitchFamily="18" charset="0"/>
              </a:rPr>
              <a:t>Сегеди</a:t>
            </a:r>
            <a:r>
              <a:rPr lang="uk-UA" b="1" i="1" dirty="0">
                <a:latin typeface="Bookman Old Style" pitchFamily="18" charset="0"/>
              </a:rPr>
              <a:t>, </a:t>
            </a:r>
            <a:endParaRPr lang="uk-UA" b="1" i="1" dirty="0" smtClean="0">
              <a:latin typeface="Bookman Old Style" pitchFamily="18" charset="0"/>
            </a:endParaRPr>
          </a:p>
          <a:p>
            <a:pPr algn="ctr"/>
            <a:r>
              <a:rPr lang="uk-UA" b="1" i="1" dirty="0" smtClean="0">
                <a:latin typeface="Bookman Old Style" pitchFamily="18" charset="0"/>
              </a:rPr>
              <a:t>Світлани-Майї </a:t>
            </a:r>
            <a:r>
              <a:rPr lang="uk-UA" b="1" i="1" dirty="0">
                <a:latin typeface="Bookman Old Style" pitchFamily="18" charset="0"/>
              </a:rPr>
              <a:t>Залізняк, </a:t>
            </a:r>
            <a:endParaRPr lang="uk-UA" b="1" i="1" dirty="0" smtClean="0">
              <a:latin typeface="Bookman Old Style" pitchFamily="18" charset="0"/>
            </a:endParaRPr>
          </a:p>
          <a:p>
            <a:pPr algn="ctr"/>
            <a:r>
              <a:rPr lang="uk-UA" b="1" i="1" dirty="0" smtClean="0">
                <a:latin typeface="Bookman Old Style" pitchFamily="18" charset="0"/>
              </a:rPr>
              <a:t>Б</a:t>
            </a:r>
            <a:r>
              <a:rPr lang="uk-UA" b="1" i="1" dirty="0">
                <a:latin typeface="Bookman Old Style" pitchFamily="18" charset="0"/>
              </a:rPr>
              <a:t>. Олійника, І. Драча, а також у віршах зарубіжних поетів – Ш. Бодлера, </a:t>
            </a:r>
            <a:endParaRPr lang="uk-UA" b="1" i="1" dirty="0" smtClean="0">
              <a:latin typeface="Bookman Old Style" pitchFamily="18" charset="0"/>
            </a:endParaRPr>
          </a:p>
          <a:p>
            <a:pPr algn="ctr"/>
            <a:r>
              <a:rPr lang="uk-UA" b="1" i="1" dirty="0" smtClean="0">
                <a:latin typeface="Bookman Old Style" pitchFamily="18" charset="0"/>
              </a:rPr>
              <a:t>С</a:t>
            </a:r>
            <a:r>
              <a:rPr lang="uk-UA" b="1" i="1" dirty="0">
                <a:latin typeface="Bookman Old Style" pitchFamily="18" charset="0"/>
              </a:rPr>
              <a:t>. </a:t>
            </a:r>
            <a:r>
              <a:rPr lang="uk-UA" b="1" i="1" dirty="0" err="1">
                <a:latin typeface="Bookman Old Style" pitchFamily="18" charset="0"/>
              </a:rPr>
              <a:t>Гарнера</a:t>
            </a:r>
            <a:r>
              <a:rPr lang="uk-UA" b="1" i="1" dirty="0">
                <a:latin typeface="Bookman Old Style" pitchFamily="18" charset="0"/>
              </a:rPr>
              <a:t>. </a:t>
            </a:r>
            <a:endParaRPr lang="uk-UA" dirty="0"/>
          </a:p>
        </p:txBody>
      </p:sp>
      <p:pic>
        <p:nvPicPr>
          <p:cNvPr id="6" name="Picture 4" descr="Похожее изображение"/>
          <p:cNvPicPr>
            <a:picLocks noChangeAspect="1" noChangeArrowheads="1"/>
          </p:cNvPicPr>
          <p:nvPr/>
        </p:nvPicPr>
        <p:blipFill>
          <a:blip r:embed="rId3" cstate="print"/>
          <a:srcRect/>
          <a:stretch>
            <a:fillRect/>
          </a:stretch>
        </p:blipFill>
        <p:spPr bwMode="auto">
          <a:xfrm>
            <a:off x="3811" y="0"/>
            <a:ext cx="3260268" cy="2597648"/>
          </a:xfrm>
          <a:prstGeom prst="rect">
            <a:avLst/>
          </a:prstGeom>
          <a:noFill/>
        </p:spPr>
      </p:pic>
      <p:pic>
        <p:nvPicPr>
          <p:cNvPr id="7" name="Рисунок 6"/>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282" l="3438" r="95129">
                        <a14:foregroundMark x1="81948" y1="31525" x2="81948" y2="31525"/>
                        <a14:foregroundMark x1="75645" y1="26615" x2="75645" y2="26615"/>
                        <a14:foregroundMark x1="62751" y1="24289" x2="62751" y2="24289"/>
                        <a14:foregroundMark x1="27507" y1="43928" x2="27507" y2="43928"/>
                        <a14:foregroundMark x1="35817" y1="86047" x2="35817" y2="86047"/>
                        <a14:foregroundMark x1="28080" y1="81137" x2="28080" y2="81137"/>
                        <a14:foregroundMark x1="18625" y1="79328" x2="18625" y2="79328"/>
                        <a14:foregroundMark x1="15759" y1="74935" x2="15759" y2="74935"/>
                        <a14:backgroundMark x1="7163" y1="60207" x2="7163" y2="60207"/>
                        <a14:backgroundMark x1="90258" y1="57881" x2="90258" y2="57881"/>
                        <a14:backgroundMark x1="87393" y1="56331" x2="87393" y2="56331"/>
                        <a14:backgroundMark x1="91977" y1="37468" x2="91977" y2="37468"/>
                        <a14:backgroundMark x1="90258" y1="33075" x2="90258" y2="33075"/>
                        <a14:backgroundMark x1="90258" y1="32041" x2="90258" y2="32041"/>
                        <a14:backgroundMark x1="87966" y1="28941" x2="87966" y2="28941"/>
                        <a14:backgroundMark x1="90258" y1="34625" x2="90258" y2="34625"/>
                        <a14:backgroundMark x1="90831" y1="31525" x2="90831" y2="31525"/>
                        <a14:backgroundMark x1="90831" y1="31008" x2="90831" y2="31008"/>
                      </a14:backgroundRemoval>
                    </a14:imgEffect>
                  </a14:imgLayer>
                </a14:imgProps>
              </a:ext>
              <a:ext uri="{28A0092B-C50C-407E-A947-70E740481C1C}">
                <a14:useLocalDpi xmlns:a14="http://schemas.microsoft.com/office/drawing/2010/main" val="0"/>
              </a:ext>
            </a:extLst>
          </a:blip>
          <a:srcRect/>
          <a:stretch>
            <a:fillRect/>
          </a:stretch>
        </p:blipFill>
        <p:spPr bwMode="auto">
          <a:xfrm>
            <a:off x="377316" y="0"/>
            <a:ext cx="1598585" cy="1787857"/>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Похожее изображение"/>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761" y="1787856"/>
            <a:ext cx="1704458" cy="941695"/>
          </a:xfrm>
          <a:prstGeom prst="rect">
            <a:avLst/>
          </a:prstGeom>
          <a:noFill/>
        </p:spPr>
      </p:pic>
      <p:sp>
        <p:nvSpPr>
          <p:cNvPr id="2" name="Прямоугольник 1"/>
          <p:cNvSpPr/>
          <p:nvPr/>
        </p:nvSpPr>
        <p:spPr>
          <a:xfrm>
            <a:off x="6096000" y="4591794"/>
            <a:ext cx="6096000" cy="2031325"/>
          </a:xfrm>
          <a:prstGeom prst="rect">
            <a:avLst/>
          </a:prstGeom>
        </p:spPr>
        <p:txBody>
          <a:bodyPr>
            <a:spAutoFit/>
          </a:bodyPr>
          <a:lstStyle/>
          <a:p>
            <a:pPr algn="r"/>
            <a:r>
              <a:rPr lang="uk-UA" b="1" i="1" dirty="0">
                <a:solidFill>
                  <a:schemeClr val="bg1"/>
                </a:solidFill>
                <a:latin typeface="Bookman Old Style" pitchFamily="18" charset="0"/>
              </a:rPr>
              <a:t>Це </a:t>
            </a:r>
            <a:r>
              <a:rPr lang="uk-UA" b="1" i="1" dirty="0" smtClean="0">
                <a:solidFill>
                  <a:schemeClr val="bg1"/>
                </a:solidFill>
                <a:latin typeface="Bookman Old Style" pitchFamily="18" charset="0"/>
              </a:rPr>
              <a:t> любов  </a:t>
            </a:r>
            <a:r>
              <a:rPr lang="uk-UA" b="1" i="1" dirty="0">
                <a:solidFill>
                  <a:schemeClr val="bg1"/>
                </a:solidFill>
                <a:latin typeface="Bookman Old Style" pitchFamily="18" charset="0"/>
              </a:rPr>
              <a:t>матері, </a:t>
            </a:r>
            <a:r>
              <a:rPr lang="uk-UA" b="1" i="1" dirty="0" smtClean="0">
                <a:solidFill>
                  <a:schemeClr val="bg1"/>
                </a:solidFill>
                <a:latin typeface="Bookman Old Style" pitchFamily="18" charset="0"/>
              </a:rPr>
              <a:t>її  турбота</a:t>
            </a:r>
            <a:r>
              <a:rPr lang="uk-UA" b="1" i="1" dirty="0">
                <a:solidFill>
                  <a:schemeClr val="bg1"/>
                </a:solidFill>
                <a:latin typeface="Bookman Old Style" pitchFamily="18" charset="0"/>
              </a:rPr>
              <a:t>, </a:t>
            </a:r>
            <a:r>
              <a:rPr lang="uk-UA" b="1" i="1" dirty="0" smtClean="0">
                <a:solidFill>
                  <a:schemeClr val="bg1"/>
                </a:solidFill>
                <a:latin typeface="Bookman Old Style" pitchFamily="18" charset="0"/>
              </a:rPr>
              <a:t> ніжність</a:t>
            </a:r>
            <a:r>
              <a:rPr lang="uk-UA" b="1" i="1" dirty="0">
                <a:solidFill>
                  <a:schemeClr val="bg1"/>
                </a:solidFill>
                <a:latin typeface="Bookman Old Style" pitchFamily="18" charset="0"/>
              </a:rPr>
              <a:t>, лагідність, </a:t>
            </a:r>
            <a:r>
              <a:rPr lang="uk-UA" b="1" i="1" dirty="0" smtClean="0">
                <a:solidFill>
                  <a:schemeClr val="bg1"/>
                </a:solidFill>
                <a:latin typeface="Bookman Old Style" pitchFamily="18" charset="0"/>
              </a:rPr>
              <a:t> вболівання  за  долю  </a:t>
            </a:r>
            <a:r>
              <a:rPr lang="uk-UA" b="1" i="1" dirty="0">
                <a:solidFill>
                  <a:schemeClr val="bg1"/>
                </a:solidFill>
                <a:latin typeface="Bookman Old Style" pitchFamily="18" charset="0"/>
              </a:rPr>
              <a:t>сина. </a:t>
            </a:r>
            <a:r>
              <a:rPr lang="uk-UA" b="1" i="1" dirty="0" smtClean="0">
                <a:solidFill>
                  <a:schemeClr val="bg1"/>
                </a:solidFill>
                <a:latin typeface="Bookman Old Style" pitchFamily="18" charset="0"/>
              </a:rPr>
              <a:t>Він </a:t>
            </a:r>
            <a:r>
              <a:rPr lang="uk-UA" b="1" i="1" dirty="0">
                <a:solidFill>
                  <a:schemeClr val="bg1"/>
                </a:solidFill>
                <a:latin typeface="Bookman Old Style" pitchFamily="18" charset="0"/>
              </a:rPr>
              <a:t>символізує </a:t>
            </a:r>
            <a:r>
              <a:rPr lang="uk-UA" b="1" i="1" dirty="0" smtClean="0">
                <a:solidFill>
                  <a:schemeClr val="bg1"/>
                </a:solidFill>
                <a:latin typeface="Bookman Old Style" pitchFamily="18" charset="0"/>
              </a:rPr>
              <a:t> не  лише  матір  поета</a:t>
            </a:r>
            <a:r>
              <a:rPr lang="uk-UA" b="1" i="1" dirty="0">
                <a:solidFill>
                  <a:schemeClr val="bg1"/>
                </a:solidFill>
                <a:latin typeface="Bookman Old Style" pitchFamily="18" charset="0"/>
              </a:rPr>
              <a:t>, </a:t>
            </a:r>
          </a:p>
          <a:p>
            <a:pPr algn="r"/>
            <a:r>
              <a:rPr lang="uk-UA" b="1" i="1" dirty="0">
                <a:solidFill>
                  <a:schemeClr val="bg1"/>
                </a:solidFill>
                <a:latin typeface="Bookman Old Style" pitchFamily="18" charset="0"/>
              </a:rPr>
              <a:t>а </a:t>
            </a:r>
            <a:r>
              <a:rPr lang="uk-UA" b="1" i="1" dirty="0" smtClean="0">
                <a:solidFill>
                  <a:schemeClr val="bg1"/>
                </a:solidFill>
                <a:latin typeface="Bookman Old Style" pitchFamily="18" charset="0"/>
              </a:rPr>
              <a:t> й  стає  узагальненим  </a:t>
            </a:r>
            <a:r>
              <a:rPr lang="uk-UA" b="1" i="1" dirty="0">
                <a:solidFill>
                  <a:schemeClr val="bg1"/>
                </a:solidFill>
                <a:latin typeface="Bookman Old Style" pitchFamily="18" charset="0"/>
              </a:rPr>
              <a:t>образом материнства, поряд  </a:t>
            </a:r>
            <a:r>
              <a:rPr lang="uk-UA" b="1" i="1" dirty="0" smtClean="0">
                <a:solidFill>
                  <a:schemeClr val="bg1"/>
                </a:solidFill>
                <a:latin typeface="Bookman Old Style" pitchFamily="18" charset="0"/>
              </a:rPr>
              <a:t>із  яким образ  України</a:t>
            </a:r>
            <a:r>
              <a:rPr lang="uk-UA" b="1" i="1" dirty="0">
                <a:solidFill>
                  <a:schemeClr val="bg1"/>
                </a:solidFill>
                <a:latin typeface="Bookman Old Style" pitchFamily="18" charset="0"/>
              </a:rPr>
              <a:t>. </a:t>
            </a:r>
            <a:r>
              <a:rPr lang="uk-UA" b="1" i="1" dirty="0" smtClean="0">
                <a:solidFill>
                  <a:schemeClr val="bg1"/>
                </a:solidFill>
                <a:latin typeface="Bookman Old Style" pitchFamily="18" charset="0"/>
              </a:rPr>
              <a:t> Бо  поет  без  Батьківщини </a:t>
            </a:r>
          </a:p>
          <a:p>
            <a:pPr algn="r"/>
            <a:r>
              <a:rPr lang="uk-UA" b="1" i="1" dirty="0" smtClean="0">
                <a:solidFill>
                  <a:schemeClr val="bg1"/>
                </a:solidFill>
                <a:latin typeface="Bookman Old Style" pitchFamily="18" charset="0"/>
              </a:rPr>
              <a:t>«наче  </a:t>
            </a:r>
            <a:r>
              <a:rPr lang="uk-UA" b="1" i="1" dirty="0">
                <a:solidFill>
                  <a:schemeClr val="bg1"/>
                </a:solidFill>
                <a:latin typeface="Bookman Old Style" pitchFamily="18" charset="0"/>
              </a:rPr>
              <a:t>птиця </a:t>
            </a:r>
            <a:r>
              <a:rPr lang="uk-UA" b="1" i="1" dirty="0" smtClean="0">
                <a:solidFill>
                  <a:schemeClr val="bg1"/>
                </a:solidFill>
                <a:latin typeface="Bookman Old Style" pitchFamily="18" charset="0"/>
              </a:rPr>
              <a:t> без  крил</a:t>
            </a:r>
            <a:r>
              <a:rPr lang="uk-UA" b="1" i="1" dirty="0">
                <a:solidFill>
                  <a:schemeClr val="bg1"/>
                </a:solidFill>
                <a:latin typeface="Bookman Old Style" pitchFamily="18" charset="0"/>
              </a:rPr>
              <a:t>».</a:t>
            </a:r>
          </a:p>
        </p:txBody>
      </p:sp>
      <p:pic>
        <p:nvPicPr>
          <p:cNvPr id="11" name="Picture 4" descr="Похожее изображение"/>
          <p:cNvPicPr>
            <a:picLocks noChangeAspect="1" noChangeArrowheads="1"/>
          </p:cNvPicPr>
          <p:nvPr/>
        </p:nvPicPr>
        <p:blipFill>
          <a:blip r:embed="rId3" cstate="print"/>
          <a:srcRect/>
          <a:stretch>
            <a:fillRect/>
          </a:stretch>
        </p:blipFill>
        <p:spPr bwMode="auto">
          <a:xfrm flipH="1">
            <a:off x="8103476" y="1003738"/>
            <a:ext cx="4088524" cy="2597648"/>
          </a:xfrm>
          <a:prstGeom prst="rect">
            <a:avLst/>
          </a:prstGeom>
          <a:noFill/>
        </p:spPr>
      </p:pic>
      <p:pic>
        <p:nvPicPr>
          <p:cNvPr id="12" name="Picture 4" descr="C:\Users\Дом\Downloads\Mute_swans_in_flight.jpg"/>
          <p:cNvPicPr>
            <a:picLocks noChangeAspect="1" noChangeArrowheads="1"/>
          </p:cNvPicPr>
          <p:nvPr/>
        </p:nvPicPr>
        <p:blipFill rotWithShape="1">
          <a:blip r:embed="rId7" cstate="print">
            <a:graysc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120" t="29246" r="6230" b="15961"/>
          <a:stretch/>
        </p:blipFill>
        <p:spPr bwMode="auto">
          <a:xfrm>
            <a:off x="7903113" y="2065282"/>
            <a:ext cx="3185300" cy="126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1026" name="Picture 2" descr="C:\Users\Дом\Downloads\6305db8cca1ea1b4fcb7d245e1e8d10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3081" y="395489"/>
            <a:ext cx="3480180" cy="34163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sz="24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Пам’ятаєте, як у вірші Ліни Костенко </a:t>
            </a:r>
            <a:r>
              <a:rPr lang="uk-UA" sz="24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«Крила</a:t>
            </a:r>
            <a:r>
              <a:rPr lang="uk-UA"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 говориться</a:t>
            </a:r>
            <a:r>
              <a:rPr lang="uk-UA" sz="24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a:t>
            </a:r>
            <a:endParaRPr lang="uk-UA" sz="24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a:p>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А </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як же людина? </a:t>
            </a:r>
            <a:endPar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endParaRPr>
          </a:p>
          <a:p>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А </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що ж людина? </a:t>
            </a:r>
            <a:endPar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endParaRPr>
          </a:p>
          <a:p>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Живе </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на землі. </a:t>
            </a:r>
            <a:endPar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endParaRPr>
          </a:p>
          <a:p>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Сама </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не літає. </a:t>
            </a:r>
            <a:endPar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endParaRPr>
          </a:p>
          <a:p>
            <a:r>
              <a:rPr lang="uk-UA" sz="24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А </a:t>
            </a:r>
            <a:r>
              <a:rPr lang="uk-UA" sz="24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крила  має.</a:t>
            </a:r>
          </a:p>
        </p:txBody>
      </p:sp>
      <p:pic>
        <p:nvPicPr>
          <p:cNvPr id="6" name="Объект 5"/>
          <p:cNvPicPr>
            <a:picLocks noChangeAspect="1"/>
          </p:cNvPicPr>
          <p:nvPr/>
        </p:nvPicPr>
        <p:blipFill>
          <a:blip r:embed="rId3" cstate="print">
            <a:extLst/>
          </a:blip>
          <a:stretch>
            <a:fillRect/>
          </a:stretch>
        </p:blipFill>
        <p:spPr bwMode="auto">
          <a:xfrm>
            <a:off x="9035886" y="0"/>
            <a:ext cx="2893370" cy="2170027"/>
          </a:xfrm>
          <a:prstGeom prst="ellipse">
            <a:avLst/>
          </a:prstGeom>
          <a:ln>
            <a:noFill/>
          </a:ln>
          <a:effectLst>
            <a:softEdge rad="112500"/>
          </a:effectLst>
        </p:spPr>
      </p:pic>
      <p:sp>
        <p:nvSpPr>
          <p:cNvPr id="7" name="Прямоугольник 6"/>
          <p:cNvSpPr/>
          <p:nvPr/>
        </p:nvSpPr>
        <p:spPr>
          <a:xfrm>
            <a:off x="423080" y="5432974"/>
            <a:ext cx="10971273"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rPr>
              <a:t>Для чого людині потрібні крила? Хіба вона літає?  </a:t>
            </a:r>
            <a:endParaRPr lang="uk-UA" sz="2800" b="1" cap="none" spc="50" dirty="0">
              <a:ln w="11430"/>
              <a:solidFill>
                <a:srgbClr val="0000CC"/>
              </a:solidFill>
              <a:effectLst>
                <a:outerShdw blurRad="76200" dist="50800" dir="5400000" algn="tl" rotWithShape="0">
                  <a:srgbClr val="000000">
                    <a:alpha val="65000"/>
                  </a:srgbClr>
                </a:outerShdw>
              </a:effectLst>
              <a:latin typeface="Bookman Old Style" pitchFamily="18" charset="0"/>
            </a:endParaRPr>
          </a:p>
        </p:txBody>
      </p:sp>
      <p:pic>
        <p:nvPicPr>
          <p:cNvPr id="9" name="Picture 2" descr="Картинки по запросу анімація кінокамера">
            <a:hlinkClick r:id="rId4" action="ppaction://hlinkfile"/>
          </p:cNvPr>
          <p:cNvPicPr>
            <a:picLocks noChangeAspect="1" noChangeArrowheads="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Lst>
          </a:blip>
          <a:srcRect/>
          <a:stretch>
            <a:fillRect/>
          </a:stretch>
        </p:blipFill>
        <p:spPr bwMode="auto">
          <a:xfrm>
            <a:off x="10354099" y="6022608"/>
            <a:ext cx="664191" cy="628924"/>
          </a:xfrm>
          <a:prstGeom prst="rect">
            <a:avLst/>
          </a:prstGeom>
          <a:noFill/>
        </p:spPr>
      </p:pic>
      <p:pic>
        <p:nvPicPr>
          <p:cNvPr id="10" name="Рисунок 9">
            <a:extLst>
              <a:ext uri="{FF2B5EF4-FFF2-40B4-BE49-F238E27FC236}">
                <a16:creationId xmlns:a16="http://schemas.microsoft.com/office/drawing/2014/main" xmlns="" id="{29AF84B1-C1AB-4385-88A9-7FD21212F331}"/>
              </a:ext>
            </a:extLst>
          </p:cNvPr>
          <p:cNvPicPr>
            <a:picLocks noChangeAspect="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9601442" y="6130692"/>
            <a:ext cx="525109" cy="516570"/>
          </a:xfrm>
          <a:prstGeom prst="rect">
            <a:avLst/>
          </a:prstGeom>
        </p:spPr>
      </p:pic>
      <p:sp>
        <p:nvSpPr>
          <p:cNvPr id="8" name="Прямоугольник 7"/>
          <p:cNvSpPr/>
          <p:nvPr/>
        </p:nvSpPr>
        <p:spPr>
          <a:xfrm>
            <a:off x="4413818" y="6223893"/>
            <a:ext cx="5029390" cy="646331"/>
          </a:xfrm>
          <a:prstGeom prst="rect">
            <a:avLst/>
          </a:prstGeom>
        </p:spPr>
        <p:txBody>
          <a:bodyPr wrap="none">
            <a:spAutoFit/>
          </a:bodyPr>
          <a:lstStyle/>
          <a:p>
            <a:r>
              <a:rPr lang="en-US" dirty="0">
                <a:hlinkClick r:id="rId8"/>
              </a:rPr>
              <a:t>https://</a:t>
            </a:r>
            <a:r>
              <a:rPr lang="en-US" dirty="0" smtClean="0">
                <a:hlinkClick r:id="rId8"/>
              </a:rPr>
              <a:t>www.youtube.com/watch?v=kkHMxXsnE5k</a:t>
            </a:r>
            <a:endParaRPr lang="uk-UA" dirty="0" smtClean="0"/>
          </a:p>
          <a:p>
            <a:endParaRPr lang="uk-UA" dirty="0"/>
          </a:p>
        </p:txBody>
      </p:sp>
    </p:spTree>
    <p:extLst>
      <p:ext uri="{BB962C8B-B14F-4D97-AF65-F5344CB8AC3E}">
        <p14:creationId xmlns:p14="http://schemas.microsoft.com/office/powerpoint/2010/main" val="14058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ÑÑÐ¸Ð½ÐºÐ¸ Ð¿Ð¾ Ð·Ð°Ð¿ÑÐ¾ÑÑ Ð°Ð½ÑÐ¼Ð°ÑÑÑ ÐºÑÐ¸Ð»Ð°"/>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96" y="-29352"/>
            <a:ext cx="12311796" cy="688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2028861" y="325118"/>
            <a:ext cx="7969249" cy="935038"/>
          </a:xfrm>
          <a:prstGeom prst="rect">
            <a:avLst/>
          </a:prstGeom>
        </p:spPr>
        <p:txBody>
          <a:bodyPr wrap="none" fromWordArt="1">
            <a:prstTxWarp prst="textPlain">
              <a:avLst>
                <a:gd name="adj" fmla="val 50000"/>
              </a:avLst>
            </a:prstTxWarp>
          </a:bodyPr>
          <a:lstStyle/>
          <a:p>
            <a:pPr algn="ctr"/>
            <a:r>
              <a:rPr lang="uk-UA"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itchFamily="34" charset="0"/>
                <a:cs typeface="Arial"/>
              </a:rPr>
              <a:t>«Крила»</a:t>
            </a:r>
            <a:endParaRPr lang="uk-UA"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itchFamily="34" charset="0"/>
              <a:cs typeface="Arial"/>
            </a:endParaRPr>
          </a:p>
        </p:txBody>
      </p:sp>
      <p:pic>
        <p:nvPicPr>
          <p:cNvPr id="4" name="Picture 2" descr="C:\Users\Дом\Downloads\20drach.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6" b="100000" l="2462" r="100000">
                        <a14:foregroundMark x1="67385" y1="21957" x2="66462" y2="20764"/>
                        <a14:foregroundMark x1="64154" y1="10740" x2="64154" y2="10740"/>
                        <a14:foregroundMark x1="62000" y1="9308" x2="61692" y2="8592"/>
                        <a14:foregroundMark x1="60308" y1="7637" x2="58154" y2="5967"/>
                        <a14:foregroundMark x1="56923" y1="5251" x2="54923" y2="4535"/>
                        <a14:foregroundMark x1="51231" y1="4296" x2="50154" y2="4296"/>
                        <a14:foregroundMark x1="52923" y1="5251" x2="52923" y2="5251"/>
                        <a14:foregroundMark x1="38308" y1="23628" x2="38308" y2="24821"/>
                        <a14:foregroundMark x1="37846" y1="30310" x2="38000" y2="33174"/>
                        <a14:foregroundMark x1="47077" y1="7160" x2="47077" y2="7160"/>
                        <a14:backgroundMark x1="50000" y1="1432" x2="50000" y2="1432"/>
                        <a14:backgroundMark x1="53692" y1="1432" x2="53692" y2="1432"/>
                      </a14:backgroundRemoval>
                    </a14:imgEffect>
                  </a14:imgLayer>
                </a14:imgProps>
              </a:ext>
              <a:ext uri="{28A0092B-C50C-407E-A947-70E740481C1C}">
                <a14:useLocalDpi xmlns:a14="http://schemas.microsoft.com/office/drawing/2010/main" val="0"/>
              </a:ext>
            </a:extLst>
          </a:blip>
          <a:srcRect/>
          <a:stretch>
            <a:fillRect/>
          </a:stretch>
        </p:blipFill>
        <p:spPr bwMode="auto">
          <a:xfrm>
            <a:off x="2808889" y="3125337"/>
            <a:ext cx="5917869" cy="3732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Картинки по запросу анімація кінокамера">
            <a:hlinkClick r:id="rId5" action="ppaction://hlinkfile"/>
          </p:cNvPr>
          <p:cNvPicPr>
            <a:picLocks noChangeAspect="1" noChangeArrowheads="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Layer>
                </a14:imgProps>
              </a:ext>
            </a:extLst>
          </a:blip>
          <a:srcRect/>
          <a:stretch>
            <a:fillRect/>
          </a:stretch>
        </p:blipFill>
        <p:spPr bwMode="auto">
          <a:xfrm>
            <a:off x="11018290" y="553854"/>
            <a:ext cx="664191" cy="628924"/>
          </a:xfrm>
          <a:prstGeom prst="rect">
            <a:avLst/>
          </a:prstGeom>
          <a:noFill/>
        </p:spPr>
      </p:pic>
      <p:pic>
        <p:nvPicPr>
          <p:cNvPr id="7" name="Рисунок 6">
            <a:extLst>
              <a:ext uri="{FF2B5EF4-FFF2-40B4-BE49-F238E27FC236}">
                <a16:creationId xmlns:a16="http://schemas.microsoft.com/office/drawing/2014/main" xmlns="" id="{29AF84B1-C1AB-4385-88A9-7FD21212F331}"/>
              </a:ext>
            </a:extLst>
          </p:cNvPr>
          <p:cNvPicPr>
            <a:picLocks noChangeAspect="1"/>
          </p:cNvPicPr>
          <p:nvPr/>
        </p:nvPicPr>
        <p:blipFill>
          <a:blip r:embed="rId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10297477" y="610031"/>
            <a:ext cx="525109" cy="516570"/>
          </a:xfrm>
          <a:prstGeom prst="rect">
            <a:avLst/>
          </a:prstGeom>
        </p:spPr>
      </p:pic>
      <p:sp>
        <p:nvSpPr>
          <p:cNvPr id="3" name="Прямоугольник 2"/>
          <p:cNvSpPr/>
          <p:nvPr/>
        </p:nvSpPr>
        <p:spPr>
          <a:xfrm>
            <a:off x="9771795" y="6150114"/>
            <a:ext cx="2279964" cy="707886"/>
          </a:xfrm>
          <a:prstGeom prst="rect">
            <a:avLst/>
          </a:prstGeom>
        </p:spPr>
        <p:txBody>
          <a:bodyPr wrap="square">
            <a:spAutoFit/>
          </a:bodyPr>
          <a:lstStyle/>
          <a:p>
            <a:r>
              <a:rPr lang="en-US" sz="1100" b="1" dirty="0">
                <a:latin typeface="Bookman Old Style" pitchFamily="18" charset="0"/>
                <a:hlinkClick r:id="rId9"/>
              </a:rPr>
              <a:t>https://</a:t>
            </a:r>
            <a:r>
              <a:rPr lang="en-US" sz="1100" b="1" dirty="0" smtClean="0">
                <a:latin typeface="Bookman Old Style" pitchFamily="18" charset="0"/>
                <a:hlinkClick r:id="rId9"/>
              </a:rPr>
              <a:t>www.youtube.com/watch?v=rdp72dSPs0w</a:t>
            </a:r>
            <a:endParaRPr lang="uk-UA" sz="1100" b="1" dirty="0" smtClean="0">
              <a:latin typeface="Bookman Old Style" pitchFamily="18" charset="0"/>
            </a:endParaRPr>
          </a:p>
          <a:p>
            <a:endParaRPr lang="uk-UA" dirty="0"/>
          </a:p>
        </p:txBody>
      </p:sp>
      <p:sp>
        <p:nvSpPr>
          <p:cNvPr id="9" name="Прямоугольник 8"/>
          <p:cNvSpPr/>
          <p:nvPr/>
        </p:nvSpPr>
        <p:spPr>
          <a:xfrm>
            <a:off x="3336309" y="1260156"/>
            <a:ext cx="535435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a:t>
            </a:r>
            <a:r>
              <a:rPr lang="uk-UA" sz="3600" b="1" i="1" dirty="0" smtClean="0">
                <a:solidFill>
                  <a:srgbClr val="0000CC"/>
                </a:solidFill>
                <a:latin typeface="Bookman Old Style" pitchFamily="18" charset="0"/>
              </a:rPr>
              <a:t>«</a:t>
            </a:r>
            <a:r>
              <a:rPr lang="uk-UA" sz="36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Новорічна казка</a:t>
            </a:r>
            <a:r>
              <a:rPr lang="uk-UA" sz="3600" b="1" i="1" dirty="0" smtClean="0">
                <a:solidFill>
                  <a:srgbClr val="0000CC"/>
                </a:solidFill>
                <a:latin typeface="Bookman Old Style" pitchFamily="18" charset="0"/>
              </a:rPr>
              <a:t>»</a:t>
            </a:r>
            <a:r>
              <a:rPr lang="uk-UA" sz="3600" b="1" i="1" cap="none" spc="50" dirty="0" smtClean="0">
                <a:ln w="11430"/>
                <a:solidFill>
                  <a:srgbClr val="0000CC"/>
                </a:solidFill>
                <a:effectLst>
                  <a:outerShdw blurRad="76200" dist="50800" dir="5400000" algn="tl" rotWithShape="0">
                    <a:srgbClr val="000000">
                      <a:alpha val="65000"/>
                    </a:srgbClr>
                  </a:outerShdw>
                </a:effectLst>
                <a:latin typeface="Bookman Old Style" pitchFamily="18" charset="0"/>
              </a:rPr>
              <a:t>)</a:t>
            </a:r>
            <a:endParaRPr lang="uk-UA" sz="3600" b="1" i="1" cap="none" spc="50" dirty="0">
              <a:ln w="11430"/>
              <a:solidFill>
                <a:srgbClr val="0000CC"/>
              </a:solidFill>
              <a:effectLst>
                <a:outerShdw blurRad="76200" dist="50800" dir="5400000" algn="tl" rotWithShape="0">
                  <a:srgbClr val="000000">
                    <a:alpha val="65000"/>
                  </a:srgbClr>
                </a:outerShdw>
              </a:effectLst>
              <a:latin typeface="Bookman Old Style" pitchFamily="18" charset="0"/>
            </a:endParaRPr>
          </a:p>
        </p:txBody>
      </p:sp>
    </p:spTree>
    <p:extLst>
      <p:ext uri="{BB962C8B-B14F-4D97-AF65-F5344CB8AC3E}">
        <p14:creationId xmlns:p14="http://schemas.microsoft.com/office/powerpoint/2010/main" val="1147269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2" descr="http://www.2fons.ru/download.php?file=201407/1024x768/2fons.ru-39413.jpg"/>
          <p:cNvPicPr>
            <a:picLocks noChangeAspect="1" noChangeArrowheads="1"/>
          </p:cNvPicPr>
          <p:nvPr/>
        </p:nvPicPr>
        <p:blipFill>
          <a:blip r:embed="rId2" cstate="print"/>
          <a:srcRect l="15350"/>
          <a:stretch>
            <a:fillRect/>
          </a:stretch>
        </p:blipFill>
        <p:spPr bwMode="auto">
          <a:xfrm>
            <a:off x="0" y="0"/>
            <a:ext cx="12192000" cy="6858000"/>
          </a:xfrm>
          <a:prstGeom prst="rect">
            <a:avLst/>
          </a:prstGeom>
          <a:noFill/>
          <a:ln w="9525">
            <a:noFill/>
            <a:miter lim="800000"/>
            <a:headEnd/>
            <a:tailEnd/>
          </a:ln>
        </p:spPr>
      </p:pic>
      <p:sp>
        <p:nvSpPr>
          <p:cNvPr id="7" name="Прямоугольник 6"/>
          <p:cNvSpPr/>
          <p:nvPr/>
        </p:nvSpPr>
        <p:spPr>
          <a:xfrm>
            <a:off x="1820494" y="85202"/>
            <a:ext cx="5551570" cy="830997"/>
          </a:xfrm>
          <a:prstGeom prst="rect">
            <a:avLst/>
          </a:prstGeom>
        </p:spPr>
        <p:txBody>
          <a:bodyPr wrap="square">
            <a:spAutoFit/>
          </a:bodyPr>
          <a:lstStyle/>
          <a:p>
            <a:pPr lvl="0"/>
            <a:r>
              <a:rPr lang="uk-UA" sz="2400" b="1" i="1" dirty="0">
                <a:solidFill>
                  <a:srgbClr val="C00000"/>
                </a:solidFill>
                <a:latin typeface="Bookman Old Style" pitchFamily="18" charset="0"/>
              </a:rPr>
              <a:t>Які риси притаманні жанру казка? Назвіть їх</a:t>
            </a:r>
            <a:r>
              <a:rPr lang="uk-UA" sz="2400" b="1" i="1" dirty="0" smtClean="0">
                <a:solidFill>
                  <a:srgbClr val="C00000"/>
                </a:solidFill>
                <a:latin typeface="Bookman Old Style" pitchFamily="18" charset="0"/>
              </a:rPr>
              <a:t>.</a:t>
            </a:r>
            <a:endParaRPr lang="uk-UA" sz="2400" b="1" i="1" dirty="0">
              <a:solidFill>
                <a:srgbClr val="C00000"/>
              </a:solidFill>
              <a:latin typeface="Bookman Old Style" pitchFamily="18" charset="0"/>
            </a:endParaRPr>
          </a:p>
        </p:txBody>
      </p:sp>
      <p:pic>
        <p:nvPicPr>
          <p:cNvPr id="9" name="Picture 2" descr="ÐÐ°ÑÑÐ¸Ð½ÐºÐ¸ Ð¿Ð¾ Ð·Ð°Ð¿ÑÐ¾ÑÑ ÐÐ²Ð°Ð½ ÐÑÐ°Ñ"/>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024" b="99043" l="17044" r="93967">
                        <a14:foregroundMark x1="54299" y1="53828" x2="53695" y2="55742"/>
                        <a14:foregroundMark x1="45249" y1="81340" x2="45249" y2="81340"/>
                        <a14:foregroundMark x1="43741" y1="80861" x2="43439" y2="85885"/>
                        <a14:foregroundMark x1="43741" y1="91866" x2="43741" y2="95215"/>
                        <a14:foregroundMark x1="43741" y1="96651" x2="43741" y2="97847"/>
                        <a14:foregroundMark x1="43741" y1="97847" x2="47210" y2="93301"/>
                        <a14:foregroundMark x1="53394" y1="42344" x2="57466" y2="43541"/>
                        <a14:foregroundMark x1="57466" y1="43541" x2="56863" y2="45455"/>
                        <a14:foregroundMark x1="55958" y1="15311" x2="55958" y2="17703"/>
                        <a14:foregroundMark x1="52790" y1="11722" x2="51282" y2="10766"/>
                        <a14:foregroundMark x1="31976" y1="10287" x2="31976" y2="10287"/>
                        <a14:foregroundMark x1="35897" y1="9330" x2="38763" y2="7416"/>
                        <a14:foregroundMark x1="28808" y1="16746" x2="27300" y2="19617"/>
                        <a14:foregroundMark x1="26697" y1="22249" x2="26697" y2="27512"/>
                        <a14:foregroundMark x1="26697" y1="31579" x2="27300" y2="38038"/>
                        <a14:foregroundMark x1="26697" y1="40431" x2="25943" y2="45455"/>
                        <a14:foregroundMark x1="25943" y1="45455" x2="26998" y2="48325"/>
                        <a14:foregroundMark x1="26998" y1="48804" x2="26998" y2="48804"/>
                        <a14:foregroundMark x1="28808" y1="49761" x2="32278" y2="51435"/>
                        <a14:foregroundMark x1="32278" y1="51435" x2="32278" y2="51435"/>
                        <a14:foregroundMark x1="23831" y1="48325" x2="23831" y2="44976"/>
                        <a14:foregroundMark x1="22926" y1="39474" x2="22926" y2="35885"/>
                        <a14:foregroundMark x1="22926" y1="31579" x2="23228" y2="30144"/>
                        <a14:foregroundMark x1="24133" y1="27512" x2="25943" y2="22727"/>
                        <a14:foregroundMark x1="26546" y1="19139" x2="27602" y2="14354"/>
                        <a14:foregroundMark x1="27903" y1="13397" x2="30015" y2="11244"/>
                        <a14:foregroundMark x1="30920" y1="10766" x2="36199" y2="7416"/>
                        <a14:foregroundMark x1="36953" y1="6938" x2="37858" y2="6938"/>
                        <a14:foregroundMark x1="28808" y1="50239" x2="28808" y2="51435"/>
                        <a14:foregroundMark x1="26697" y1="51435" x2="28507" y2="51435"/>
                        <a14:foregroundMark x1="31373" y1="56699" x2="31373" y2="56699"/>
                        <a14:foregroundMark x1="50226" y1="70096" x2="50226" y2="70096"/>
                        <a14:foregroundMark x1="42534" y1="7416" x2="42836" y2="5981"/>
                        <a14:foregroundMark x1="40875" y1="5981" x2="39668" y2="6459"/>
                        <a14:foregroundMark x1="46305" y1="6938" x2="47813" y2="6938"/>
                        <a14:foregroundMark x1="49020" y1="9330" x2="49020" y2="9330"/>
                        <a14:foregroundMark x1="52941" y1="11962" x2="52790" y2="11005"/>
                        <a14:foregroundMark x1="50980" y1="9091" x2="50980" y2="9091"/>
                        <a14:foregroundMark x1="50830" y1="8373" x2="48869" y2="7895"/>
                        <a14:foregroundMark x1="48869" y1="7656" x2="48265" y2="6459"/>
                        <a14:foregroundMark x1="48265" y1="6459" x2="46456" y2="5742"/>
                        <a14:foregroundMark x1="44193" y1="6220" x2="45098" y2="5742"/>
                        <a14:foregroundMark x1="45400" y1="5742" x2="45400" y2="5742"/>
                      </a14:backgroundRemoval>
                    </a14:imgEffect>
                  </a14:imgLayer>
                </a14:imgProps>
              </a:ext>
            </a:extLst>
          </a:blip>
          <a:srcRect l="18244" r="27024"/>
          <a:stretch>
            <a:fillRect/>
          </a:stretch>
        </p:blipFill>
        <p:spPr bwMode="auto">
          <a:xfrm flipH="1">
            <a:off x="1" y="4111628"/>
            <a:ext cx="2422565" cy="2746371"/>
          </a:xfrm>
          <a:prstGeom prst="rect">
            <a:avLst/>
          </a:prstGeom>
          <a:ln>
            <a:noFill/>
          </a:ln>
          <a:effectLst>
            <a:outerShdw blurRad="292100" dist="139700" dir="2700000" algn="tl" rotWithShape="0">
              <a:srgbClr val="333333">
                <a:alpha val="65000"/>
              </a:srgbClr>
            </a:outerShdw>
          </a:effectLst>
        </p:spPr>
      </p:pic>
      <p:pic>
        <p:nvPicPr>
          <p:cNvPr id="11" name="Picture 4" descr="C:\Users\Дом\Downloads\maxresdefault.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4297"/>
                    </a14:imgEffect>
                  </a14:imgLayer>
                </a14:imgProps>
              </a:ext>
              <a:ext uri="{28A0092B-C50C-407E-A947-70E740481C1C}">
                <a14:useLocalDpi xmlns:a14="http://schemas.microsoft.com/office/drawing/2010/main" val="0"/>
              </a:ext>
            </a:extLst>
          </a:blip>
          <a:srcRect/>
          <a:stretch>
            <a:fillRect/>
          </a:stretch>
        </p:blipFill>
        <p:spPr bwMode="auto">
          <a:xfrm>
            <a:off x="8038286" y="-43311"/>
            <a:ext cx="4153714" cy="23364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Похожее изображение"/>
          <p:cNvPicPr>
            <a:picLocks noChangeAspect="1" noChangeArrowheads="1"/>
          </p:cNvPicPr>
          <p:nvPr/>
        </p:nvPicPr>
        <p:blipFill>
          <a:blip r:embed="rId7" cstate="print"/>
          <a:srcRect/>
          <a:stretch>
            <a:fillRect/>
          </a:stretch>
        </p:blipFill>
        <p:spPr bwMode="auto">
          <a:xfrm>
            <a:off x="7372065" y="-365126"/>
            <a:ext cx="2939955" cy="2534679"/>
          </a:xfrm>
          <a:prstGeom prst="rect">
            <a:avLst/>
          </a:prstGeom>
          <a:noFill/>
        </p:spPr>
      </p:pic>
      <p:pic>
        <p:nvPicPr>
          <p:cNvPr id="14" name="Picture 4" descr="Похожее изображение"/>
          <p:cNvPicPr>
            <a:picLocks noChangeAspect="1" noChangeArrowheads="1"/>
          </p:cNvPicPr>
          <p:nvPr/>
        </p:nvPicPr>
        <p:blipFill>
          <a:blip r:embed="rId7" cstate="print"/>
          <a:srcRect/>
          <a:stretch>
            <a:fillRect/>
          </a:stretch>
        </p:blipFill>
        <p:spPr bwMode="auto">
          <a:xfrm flipH="1">
            <a:off x="7372064" y="1314571"/>
            <a:ext cx="4569726" cy="2023941"/>
          </a:xfrm>
          <a:prstGeom prst="rect">
            <a:avLst/>
          </a:prstGeom>
          <a:noFill/>
        </p:spPr>
      </p:pic>
      <p:pic>
        <p:nvPicPr>
          <p:cNvPr id="15" name="Picture 4" descr="Похожее изображение"/>
          <p:cNvPicPr>
            <a:picLocks noChangeAspect="1" noChangeArrowheads="1"/>
          </p:cNvPicPr>
          <p:nvPr/>
        </p:nvPicPr>
        <p:blipFill>
          <a:blip r:embed="rId7" cstate="print"/>
          <a:srcRect/>
          <a:stretch>
            <a:fillRect/>
          </a:stretch>
        </p:blipFill>
        <p:spPr bwMode="auto">
          <a:xfrm flipH="1">
            <a:off x="9935571" y="1124921"/>
            <a:ext cx="2402006" cy="2026600"/>
          </a:xfrm>
          <a:prstGeom prst="rect">
            <a:avLst/>
          </a:prstGeom>
          <a:noFill/>
        </p:spPr>
      </p:pic>
      <p:pic>
        <p:nvPicPr>
          <p:cNvPr id="2050" name="Picture 2" descr="C:\Users\Дом\Downloads\загружено.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544" l="0" r="100000"/>
                    </a14:imgEffect>
                  </a14:imgLayer>
                </a14:imgProps>
              </a:ext>
              <a:ext uri="{28A0092B-C50C-407E-A947-70E740481C1C}">
                <a14:useLocalDpi xmlns:a14="http://schemas.microsoft.com/office/drawing/2010/main" val="0"/>
              </a:ext>
            </a:extLst>
          </a:blip>
          <a:srcRect/>
          <a:stretch>
            <a:fillRect/>
          </a:stretch>
        </p:blipFill>
        <p:spPr bwMode="auto">
          <a:xfrm>
            <a:off x="6376870" y="85202"/>
            <a:ext cx="3123812" cy="26373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playcast.ru/uploads/2014/06/23/9023440.png"/>
          <p:cNvPicPr>
            <a:picLocks noChangeAspect="1" noChangeArrowheads="1"/>
          </p:cNvPicPr>
          <p:nvPr/>
        </p:nvPicPr>
        <p:blipFill>
          <a:blip r:embed="rId10" cstate="print"/>
          <a:srcRect/>
          <a:stretch>
            <a:fillRect/>
          </a:stretch>
        </p:blipFill>
        <p:spPr bwMode="auto">
          <a:xfrm rot="431188">
            <a:off x="2199186" y="1395886"/>
            <a:ext cx="4538712" cy="3291225"/>
          </a:xfrm>
          <a:prstGeom prst="rect">
            <a:avLst/>
          </a:prstGeom>
          <a:noFill/>
        </p:spPr>
      </p:pic>
      <p:pic>
        <p:nvPicPr>
          <p:cNvPr id="21" name="Picture 3" descr="C:\Users\Дом\Downloads\image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63" b="62037" l="0" r="100000">
                        <a14:backgroundMark x1="54701" y1="43056" x2="55128" y2="44444"/>
                        <a14:backgroundMark x1="56410" y1="48611" x2="56410" y2="48611"/>
                        <a14:backgroundMark x1="56410" y1="53704" x2="56410" y2="55093"/>
                      </a14:backgroundRemoval>
                    </a14:imgEffect>
                  </a14:imgLayer>
                </a14:imgProps>
              </a:ext>
              <a:ext uri="{28A0092B-C50C-407E-A947-70E740481C1C}">
                <a14:useLocalDpi xmlns:a14="http://schemas.microsoft.com/office/drawing/2010/main" val="0"/>
              </a:ext>
            </a:extLst>
          </a:blip>
          <a:srcRect/>
          <a:stretch>
            <a:fillRect/>
          </a:stretch>
        </p:blipFill>
        <p:spPr bwMode="auto">
          <a:xfrm rot="21348509">
            <a:off x="2732472" y="858682"/>
            <a:ext cx="3153960" cy="2578520"/>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rot="21327550">
            <a:off x="2591206" y="2316007"/>
            <a:ext cx="3754675" cy="1384995"/>
          </a:xfrm>
          <a:prstGeom prst="rect">
            <a:avLst/>
          </a:prstGeom>
        </p:spPr>
        <p:txBody>
          <a:bodyPr wrap="square">
            <a:spAutoFit/>
          </a:bodyPr>
          <a:lstStyle/>
          <a:p>
            <a:pPr algn="ctr"/>
            <a:r>
              <a:rPr lang="uk-UA" sz="1400" b="1" i="1" dirty="0" err="1" smtClean="0">
                <a:latin typeface="Bookman Old Style" pitchFamily="18" charset="0"/>
              </a:rPr>
              <a:t>Ка́зка</a:t>
            </a:r>
            <a:r>
              <a:rPr lang="uk-UA" sz="1400" b="1" i="1" dirty="0" smtClean="0">
                <a:latin typeface="Bookman Old Style" pitchFamily="18" charset="0"/>
              </a:rPr>
              <a:t> — це </a:t>
            </a:r>
            <a:r>
              <a:rPr lang="uk-UA" sz="1400" b="1" i="1" dirty="0" err="1" smtClean="0">
                <a:latin typeface="Bookman Old Style" pitchFamily="18" charset="0"/>
              </a:rPr>
              <a:t>народно-поетичний</a:t>
            </a:r>
            <a:r>
              <a:rPr lang="uk-UA" sz="1400" b="1" i="1" dirty="0" smtClean="0">
                <a:latin typeface="Bookman Old Style" pitchFamily="18" charset="0"/>
              </a:rPr>
              <a:t> або писемно-літературний твір про </a:t>
            </a:r>
            <a:r>
              <a:rPr lang="uk-UA" sz="1400" b="1" i="1" dirty="0" err="1" smtClean="0">
                <a:latin typeface="Bookman Old Style" pitchFamily="18" charset="0"/>
              </a:rPr>
              <a:t>передбачувано</a:t>
            </a:r>
            <a:r>
              <a:rPr lang="uk-UA" sz="1400" b="1" i="1" dirty="0" smtClean="0">
                <a:latin typeface="Bookman Old Style" pitchFamily="18" charset="0"/>
              </a:rPr>
              <a:t> вигадані події чи осіб, іноді за участю фантастичних сил, який має повчальну мету.</a:t>
            </a:r>
            <a:endParaRPr lang="uk-UA" sz="1400" b="1" i="1" dirty="0">
              <a:latin typeface="Bookman Old Style" pitchFamily="18" charset="0"/>
            </a:endParaRPr>
          </a:p>
        </p:txBody>
      </p:sp>
      <p:sp>
        <p:nvSpPr>
          <p:cNvPr id="3" name="Прямоугольник 2"/>
          <p:cNvSpPr/>
          <p:nvPr/>
        </p:nvSpPr>
        <p:spPr>
          <a:xfrm>
            <a:off x="6806386" y="2968304"/>
            <a:ext cx="5332863" cy="1569660"/>
          </a:xfrm>
          <a:prstGeom prst="rect">
            <a:avLst/>
          </a:prstGeom>
        </p:spPr>
        <p:txBody>
          <a:bodyPr wrap="square">
            <a:spAutoFit/>
          </a:bodyPr>
          <a:lstStyle/>
          <a:p>
            <a:pPr algn="ctr"/>
            <a:r>
              <a:rPr lang="uk-UA" sz="1600" b="1" dirty="0">
                <a:solidFill>
                  <a:srgbClr val="0000CC"/>
                </a:solidFill>
                <a:latin typeface="Bookman Old Style" pitchFamily="18" charset="0"/>
              </a:rPr>
              <a:t>Характерні ознаки казки:</a:t>
            </a:r>
          </a:p>
          <a:p>
            <a:r>
              <a:rPr lang="uk-UA" sz="1600" b="1" dirty="0">
                <a:latin typeface="Bookman Old Style" pitchFamily="18" charset="0"/>
              </a:rPr>
              <a:t>• походження та поширення в усній формі;</a:t>
            </a:r>
          </a:p>
          <a:p>
            <a:r>
              <a:rPr lang="uk-UA" sz="1600" b="1" dirty="0">
                <a:latin typeface="Bookman Old Style" pitchFamily="18" charset="0"/>
              </a:rPr>
              <a:t>• розповідна форма (з відповідними зворотами, зверненнями тощо);</a:t>
            </a:r>
          </a:p>
          <a:p>
            <a:r>
              <a:rPr lang="uk-UA" sz="1600" b="1" dirty="0">
                <a:latin typeface="Bookman Old Style" pitchFamily="18" charset="0"/>
              </a:rPr>
              <a:t>• вигаданість (фантастичність того, про що йдеться в казці</a:t>
            </a:r>
            <a:r>
              <a:rPr lang="uk-UA" sz="1600" b="1" dirty="0" smtClean="0">
                <a:latin typeface="Bookman Old Style" pitchFamily="18" charset="0"/>
              </a:rPr>
              <a:t>);</a:t>
            </a:r>
            <a:endParaRPr lang="uk-UA" sz="1600" b="1" dirty="0">
              <a:latin typeface="Bookman Old Style" pitchFamily="18" charset="0"/>
            </a:endParaRPr>
          </a:p>
        </p:txBody>
      </p:sp>
      <p:sp>
        <p:nvSpPr>
          <p:cNvPr id="24" name="Прямоугольник 23"/>
          <p:cNvSpPr/>
          <p:nvPr/>
        </p:nvSpPr>
        <p:spPr>
          <a:xfrm>
            <a:off x="2732807" y="4535908"/>
            <a:ext cx="9337344" cy="2308324"/>
          </a:xfrm>
          <a:prstGeom prst="rect">
            <a:avLst/>
          </a:prstGeom>
        </p:spPr>
        <p:txBody>
          <a:bodyPr wrap="square">
            <a:spAutoFit/>
          </a:bodyPr>
          <a:lstStyle/>
          <a:p>
            <a:r>
              <a:rPr lang="uk-UA" sz="1600" b="1" dirty="0" smtClean="0">
                <a:latin typeface="Bookman Old Style" pitchFamily="18" charset="0"/>
              </a:rPr>
              <a:t>• </a:t>
            </a:r>
            <a:r>
              <a:rPr lang="uk-UA" sz="1600" b="1" dirty="0">
                <a:latin typeface="Bookman Old Style" pitchFamily="18" charset="0"/>
              </a:rPr>
              <a:t>умовність зображуваних подій і героїв (відсутність конкретики</a:t>
            </a:r>
            <a:r>
              <a:rPr lang="uk-UA" sz="1600" b="1" dirty="0" smtClean="0">
                <a:latin typeface="Bookman Old Style" pitchFamily="18" charset="0"/>
              </a:rPr>
              <a:t>, лише </a:t>
            </a:r>
            <a:r>
              <a:rPr lang="uk-UA" sz="1600" b="1" dirty="0">
                <a:latin typeface="Bookman Old Style" pitchFamily="18" charset="0"/>
              </a:rPr>
              <a:t>загальне уявлення </a:t>
            </a:r>
            <a:r>
              <a:rPr lang="uk-UA" sz="1600" b="1" dirty="0" smtClean="0">
                <a:latin typeface="Bookman Old Style" pitchFamily="18" charset="0"/>
              </a:rPr>
              <a:t> про </a:t>
            </a:r>
            <a:r>
              <a:rPr lang="uk-UA" sz="1600" b="1" dirty="0">
                <a:latin typeface="Bookman Old Style" pitchFamily="18" charset="0"/>
              </a:rPr>
              <a:t>персонажів, про час і місце, де відбувається дія);</a:t>
            </a:r>
          </a:p>
          <a:p>
            <a:r>
              <a:rPr lang="uk-UA" sz="1600" b="1" dirty="0">
                <a:latin typeface="Bookman Old Style" pitchFamily="18" charset="0"/>
              </a:rPr>
              <a:t>• боротьба добра і зла з обов’язковою перемогою добра;</a:t>
            </a:r>
          </a:p>
          <a:p>
            <a:r>
              <a:rPr lang="uk-UA" sz="1600" b="1" dirty="0">
                <a:latin typeface="Bookman Old Style" pitchFamily="18" charset="0"/>
              </a:rPr>
              <a:t>• чітка побудова (зачин, основна частина, кінцівка);</a:t>
            </a:r>
          </a:p>
          <a:p>
            <a:r>
              <a:rPr lang="uk-UA" sz="1600" b="1" dirty="0">
                <a:latin typeface="Bookman Old Style" pitchFamily="18" charset="0"/>
              </a:rPr>
              <a:t>• послідовність розвитку подій;</a:t>
            </a:r>
          </a:p>
          <a:p>
            <a:r>
              <a:rPr lang="uk-UA" sz="1600" b="1" dirty="0">
                <a:latin typeface="Bookman Old Style" pitchFamily="18" charset="0"/>
              </a:rPr>
              <a:t>• утілення народних уявлень та ідеалів;</a:t>
            </a:r>
          </a:p>
          <a:p>
            <a:r>
              <a:rPr lang="uk-UA" sz="1600" b="1" dirty="0">
                <a:latin typeface="Bookman Old Style" pitchFamily="18" charset="0"/>
              </a:rPr>
              <a:t>• традиційні художні засоби (утілення рис людей в образах тварин або рослин, випробування героїв, повтори (у мові та в подіях), перебільшення, порівняння, діалоги тощо).</a:t>
            </a:r>
          </a:p>
        </p:txBody>
      </p:sp>
    </p:spTree>
    <p:extLst>
      <p:ext uri="{BB962C8B-B14F-4D97-AF65-F5344CB8AC3E}">
        <p14:creationId xmlns:p14="http://schemas.microsoft.com/office/powerpoint/2010/main" val="2437098879"/>
      </p:ext>
    </p:extLst>
  </p:cSld>
  <p:clrMapOvr>
    <a:masterClrMapping/>
  </p:clrMapOvr>
  <p:transition advTm="4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24" grpId="0"/>
    </p:bldLst>
  </p:timing>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TM03457444[[fn=Основа]]</Template>
  <TotalTime>973</TotalTime>
  <Words>2339</Words>
  <Application>Microsoft Office PowerPoint</Application>
  <PresentationFormat>Произвольный</PresentationFormat>
  <Paragraphs>188</Paragraphs>
  <Slides>23</Slides>
  <Notes>1</Notes>
  <HiddenSlides>1</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Базис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Пользователь</dc:creator>
  <cp:lastModifiedBy>Дом</cp:lastModifiedBy>
  <cp:revision>152</cp:revision>
  <dcterms:created xsi:type="dcterms:W3CDTF">2017-02-09T09:57:41Z</dcterms:created>
  <dcterms:modified xsi:type="dcterms:W3CDTF">2023-01-26T12:05:01Z</dcterms:modified>
</cp:coreProperties>
</file>