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5.jpg" ContentType="image/jpeg"/>
  <Override PartName="/ppt/media/image17.jpg" ContentType="image/jpeg"/>
  <Override PartName="/ppt/media/image19.jpg" ContentType="image/jpeg"/>
  <Override PartName="/ppt/media/image21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1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6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9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25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1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21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2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9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0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1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1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1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4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6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52C118-520F-4E4F-878D-D1CBC1CFE3E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DB6B-3891-439D-937C-BC99BD46A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5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6%D1%96%D0%BD%D0%BD%D1%96_%D0%BF%D0%B0%D0%BF%D0%B5%D1%80%D0%B8" TargetMode="External"/><Relationship Id="rId3" Type="http://schemas.openxmlformats.org/officeDocument/2006/relationships/hyperlink" Target="https://uk.wikipedia.org/w/index.php?title=%D0%94%D0%B5%D1%80%D0%B6%D0%B0%D0%B2%D0%BD%D0%B8%D0%B9_%D0%B1%D0%B0%D0%BD%D0%BA&amp;action=edit&amp;redlink=1" TargetMode="External"/><Relationship Id="rId7" Type="http://schemas.openxmlformats.org/officeDocument/2006/relationships/hyperlink" Target="https://uk.wikipedia.org/wiki/%D0%94%D0%B5%D0%BF%D0%BE%D0%B7%D0%B8%D1%82%D0%B0%D1%80%D1%96%D0%B9_%D1%86%D1%96%D0%BD%D0%BD%D0%B8%D1%85_%D0%BF%D0%B0%D0%BF%D0%B5%D1%80%D1%96%D0%B2" TargetMode="External"/><Relationship Id="rId2" Type="http://schemas.openxmlformats.org/officeDocument/2006/relationships/hyperlink" Target="https://uk.wikipedia.org/wiki/%D0%A0%D0%B8%D0%BD%D0%BA%D0%BE%D0%B2%D0%B0_%D0%B5%D0%BA%D0%BE%D0%BD%D0%BE%D0%BC%D1%96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E%D1%89%D0%B0%D0%B4%D0%BD%D0%B8%D0%B9_%D0%B1%D0%B0%D0%BD%D0%BA" TargetMode="External"/><Relationship Id="rId5" Type="http://schemas.openxmlformats.org/officeDocument/2006/relationships/hyperlink" Target="https://uk.wikipedia.org/wiki/%D0%9A%D0%BE%D0%BE%D0%BF%D0%B5%D1%80%D0%B0%D1%82%D0%B8%D0%B2%D0%BD%D0%B8%D0%B9_%D0%B1%D0%B0%D0%BD%D0%BA" TargetMode="External"/><Relationship Id="rId4" Type="http://schemas.openxmlformats.org/officeDocument/2006/relationships/hyperlink" Target="https://uk.wikipedia.org/wiki/%D0%90%D0%BA%D1%86%D1%96%D0%BE%D0%BD%D0%B5%D1%80%D0%BD%D0%B8%D0%B9_%D0%B1%D0%B0%D0%BD%D0%BA" TargetMode="External"/><Relationship Id="rId9" Type="http://schemas.openxmlformats.org/officeDocument/2006/relationships/hyperlink" Target="https://uk.wikipedia.org/wiki/%D0%A2%D0%B8%D0%BC%D1%87%D0%B0%D1%81%D0%BE%D0%B2%D0%B8%D0%B9_%D0%BE%D1%89%D0%B0%D0%B4%D0%BD%D0%B8%D0%B9_%D0%B1%D0%B0%D0%BD%D0%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Банк – </a:t>
            </a:r>
            <a:r>
              <a:rPr lang="ru-RU" sz="4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комерційна</a:t>
            </a:r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фінансова</a:t>
            </a:r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установа</a:t>
            </a:r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. </a:t>
            </a:r>
            <a:r>
              <a:rPr lang="ru-RU" sz="4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Звідки</a:t>
            </a:r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 у банку </a:t>
            </a:r>
            <a:r>
              <a:rPr lang="ru-RU" sz="4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беруться</a:t>
            </a:r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гроші</a:t>
            </a:r>
            <a:r>
              <a:rPr lang="ru-RU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? </a:t>
            </a:r>
            <a:endParaRPr lang="ru-RU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Фінансова грамотність.8 клас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5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313920" cy="667947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 </a:t>
            </a:r>
            <a:r>
              <a:rPr lang="ru-RU" dirty="0" err="1">
                <a:hlinkClick r:id="rId2" tooltip="Ринкова економіка"/>
              </a:rPr>
              <a:t>ринковій</a:t>
            </a:r>
            <a:r>
              <a:rPr lang="ru-RU" dirty="0">
                <a:hlinkClick r:id="rId2" tooltip="Ринкова економіка"/>
              </a:rPr>
              <a:t> </a:t>
            </a:r>
            <a:r>
              <a:rPr lang="ru-RU" dirty="0" err="1">
                <a:hlinkClick r:id="rId2" tooltip="Ринкова економіка"/>
              </a:rPr>
              <a:t>економіці</a:t>
            </a:r>
            <a:r>
              <a:rPr lang="ru-RU" dirty="0"/>
              <a:t> </a:t>
            </a:r>
            <a:r>
              <a:rPr lang="ru-RU" dirty="0" err="1"/>
              <a:t>функціонують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класифікуються</a:t>
            </a:r>
            <a:r>
              <a:rPr lang="ru-RU" dirty="0"/>
              <a:t> за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:</a:t>
            </a:r>
            <a:endParaRPr lang="ru-RU" sz="2400" dirty="0"/>
          </a:p>
          <a:p>
            <a:pPr lvl="0"/>
            <a:r>
              <a:rPr lang="ru-RU" dirty="0"/>
              <a:t>За формою </a:t>
            </a:r>
            <a:r>
              <a:rPr lang="ru-RU" dirty="0" err="1"/>
              <a:t>власності</a:t>
            </a:r>
            <a:r>
              <a:rPr lang="ru-RU" dirty="0"/>
              <a:t>:</a:t>
            </a:r>
            <a:endParaRPr lang="ru-RU" sz="2400" dirty="0"/>
          </a:p>
          <a:p>
            <a:pPr lvl="1"/>
            <a:r>
              <a:rPr lang="ru-RU" dirty="0" err="1">
                <a:hlinkClick r:id="rId3" tooltip="Державний банк (ще не написана)"/>
              </a:rPr>
              <a:t>державні</a:t>
            </a:r>
            <a:r>
              <a:rPr lang="ru-RU" dirty="0">
                <a:hlinkClick r:id="rId3" tooltip="Державний банк (ще не написана)"/>
              </a:rPr>
              <a:t> банки</a:t>
            </a:r>
            <a:r>
              <a:rPr lang="ru-RU" dirty="0"/>
              <a:t>;</a:t>
            </a:r>
            <a:endParaRPr lang="ru-RU" sz="2000" dirty="0"/>
          </a:p>
          <a:p>
            <a:pPr lvl="1"/>
            <a:r>
              <a:rPr lang="ru-RU" dirty="0" err="1">
                <a:hlinkClick r:id="rId4" tooltip="Акціонерний банк"/>
              </a:rPr>
              <a:t>акціонерні</a:t>
            </a:r>
            <a:r>
              <a:rPr lang="ru-RU" dirty="0">
                <a:hlinkClick r:id="rId4" tooltip="Акціонерний банк"/>
              </a:rPr>
              <a:t> банки</a:t>
            </a:r>
            <a:r>
              <a:rPr lang="ru-RU" dirty="0"/>
              <a:t>;</a:t>
            </a:r>
            <a:endParaRPr lang="ru-RU" sz="2000" dirty="0"/>
          </a:p>
          <a:p>
            <a:pPr lvl="1"/>
            <a:r>
              <a:rPr lang="ru-RU" dirty="0" err="1">
                <a:hlinkClick r:id="rId5" tooltip="Кооперативний банк"/>
              </a:rPr>
              <a:t>кооперативні</a:t>
            </a:r>
            <a:r>
              <a:rPr lang="ru-RU" dirty="0">
                <a:hlinkClick r:id="rId5" tooltip="Кооперативний банк"/>
              </a:rPr>
              <a:t> банки</a:t>
            </a:r>
            <a:r>
              <a:rPr lang="ru-RU" dirty="0"/>
              <a:t>.</a:t>
            </a:r>
            <a:endParaRPr lang="ru-RU" sz="2000" dirty="0"/>
          </a:p>
          <a:p>
            <a:pPr lvl="0"/>
            <a:r>
              <a:rPr lang="ru-RU" dirty="0"/>
              <a:t>За масштабами </a:t>
            </a:r>
            <a:r>
              <a:rPr lang="ru-RU" dirty="0" err="1"/>
              <a:t>операцій</a:t>
            </a:r>
            <a:r>
              <a:rPr lang="ru-RU" dirty="0"/>
              <a:t>:</a:t>
            </a:r>
            <a:endParaRPr lang="ru-RU" sz="2400" dirty="0"/>
          </a:p>
          <a:p>
            <a:pPr lvl="1"/>
            <a:r>
              <a:rPr lang="ru-RU" dirty="0" err="1"/>
              <a:t>роздрібні</a:t>
            </a:r>
            <a:r>
              <a:rPr lang="ru-RU" dirty="0"/>
              <a:t> — </a:t>
            </a:r>
            <a:r>
              <a:rPr lang="ru-RU" dirty="0" err="1"/>
              <a:t>акумулюють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за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розвинена</a:t>
            </a:r>
            <a:r>
              <a:rPr lang="ru-RU" dirty="0"/>
              <a:t> </a:t>
            </a:r>
            <a:r>
              <a:rPr lang="ru-RU" dirty="0" err="1"/>
              <a:t>інфраструктура</a:t>
            </a:r>
            <a:r>
              <a:rPr lang="ru-RU" dirty="0"/>
              <a:t>;</a:t>
            </a:r>
            <a:endParaRPr lang="ru-RU" sz="2000" dirty="0"/>
          </a:p>
          <a:p>
            <a:pPr lvl="1"/>
            <a:r>
              <a:rPr lang="ru-RU" dirty="0" err="1"/>
              <a:t>оптові</a:t>
            </a:r>
            <a:r>
              <a:rPr lang="ru-RU" dirty="0"/>
              <a:t> — </a:t>
            </a:r>
            <a:r>
              <a:rPr lang="ru-RU" dirty="0" err="1"/>
              <a:t>обслуговують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великих </a:t>
            </a:r>
            <a:r>
              <a:rPr lang="ru-RU" dirty="0" err="1"/>
              <a:t>клієнтів</a:t>
            </a:r>
            <a:r>
              <a:rPr lang="ru-RU" dirty="0"/>
              <a:t>, а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залучають</a:t>
            </a:r>
            <a:r>
              <a:rPr lang="ru-RU" dirty="0"/>
              <a:t> на </a:t>
            </a:r>
            <a:r>
              <a:rPr lang="ru-RU" dirty="0" err="1"/>
              <a:t>фінансовому</a:t>
            </a:r>
            <a:r>
              <a:rPr lang="ru-RU" dirty="0"/>
              <a:t> ринку.</a:t>
            </a:r>
            <a:endParaRPr lang="ru-RU" sz="2000" dirty="0"/>
          </a:p>
          <a:p>
            <a:pPr lvl="0"/>
            <a:r>
              <a:rPr lang="ru-RU" dirty="0"/>
              <a:t>За </a:t>
            </a:r>
            <a:r>
              <a:rPr lang="ru-RU" dirty="0" err="1"/>
              <a:t>територіальним</a:t>
            </a:r>
            <a:r>
              <a:rPr lang="ru-RU" dirty="0"/>
              <a:t> </a:t>
            </a:r>
            <a:r>
              <a:rPr lang="ru-RU" dirty="0" err="1"/>
              <a:t>охопленням</a:t>
            </a:r>
            <a:r>
              <a:rPr lang="ru-RU" dirty="0"/>
              <a:t>:</a:t>
            </a:r>
            <a:endParaRPr lang="ru-RU" sz="2400" dirty="0"/>
          </a:p>
          <a:p>
            <a:pPr lvl="1"/>
            <a:r>
              <a:rPr lang="ru-RU" dirty="0" err="1"/>
              <a:t>міжнародні</a:t>
            </a:r>
            <a:r>
              <a:rPr lang="ru-RU" dirty="0"/>
              <a:t>;</a:t>
            </a:r>
            <a:endParaRPr lang="ru-RU" sz="2000" dirty="0"/>
          </a:p>
          <a:p>
            <a:pPr lvl="1"/>
            <a:r>
              <a:rPr lang="ru-RU" dirty="0" err="1"/>
              <a:t>регіональні</a:t>
            </a:r>
            <a:r>
              <a:rPr lang="ru-RU" dirty="0"/>
              <a:t>;</a:t>
            </a:r>
            <a:endParaRPr lang="ru-RU" sz="2000" dirty="0"/>
          </a:p>
          <a:p>
            <a:pPr lvl="1"/>
            <a:r>
              <a:rPr lang="ru-RU" dirty="0"/>
              <a:t>банки,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у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масштабі</a:t>
            </a:r>
            <a:r>
              <a:rPr lang="ru-RU" dirty="0"/>
              <a:t> (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банки).</a:t>
            </a:r>
            <a:endParaRPr lang="ru-RU" sz="2000" dirty="0"/>
          </a:p>
          <a:p>
            <a:pPr lvl="0"/>
            <a:r>
              <a:rPr lang="ru-RU" dirty="0"/>
              <a:t>За колом </a:t>
            </a:r>
            <a:r>
              <a:rPr lang="ru-RU" dirty="0" err="1"/>
              <a:t>виконуваних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:</a:t>
            </a:r>
            <a:endParaRPr lang="ru-RU" sz="2400" dirty="0"/>
          </a:p>
          <a:p>
            <a:pPr lvl="1"/>
            <a:r>
              <a:rPr lang="ru-RU" dirty="0" err="1"/>
              <a:t>спеціалізовані</a:t>
            </a:r>
            <a:endParaRPr lang="ru-RU" sz="2000" dirty="0"/>
          </a:p>
          <a:p>
            <a:pPr lvl="1"/>
            <a:r>
              <a:rPr lang="ru-RU" dirty="0" err="1">
                <a:hlinkClick r:id="rId6" tooltip="Ощадний банк"/>
              </a:rPr>
              <a:t>ощадні</a:t>
            </a:r>
            <a:r>
              <a:rPr lang="ru-RU" dirty="0">
                <a:hlinkClick r:id="rId6" tooltip="Ощадний банк"/>
              </a:rPr>
              <a:t> банки</a:t>
            </a:r>
            <a:endParaRPr lang="ru-RU" sz="2000" dirty="0"/>
          </a:p>
          <a:p>
            <a:pPr lvl="1"/>
            <a:r>
              <a:rPr lang="ru-RU" dirty="0" err="1"/>
              <a:t>розрахункові</a:t>
            </a:r>
            <a:r>
              <a:rPr lang="ru-RU" dirty="0"/>
              <a:t> — банки, з </a:t>
            </a:r>
            <a:r>
              <a:rPr lang="ru-RU" dirty="0" err="1"/>
              <a:t>якими</a:t>
            </a:r>
            <a:r>
              <a:rPr lang="ru-RU" dirty="0"/>
              <a:t> </a:t>
            </a:r>
            <a:r>
              <a:rPr lang="ru-RU" dirty="0" err="1">
                <a:hlinkClick r:id="rId7" tooltip="Депозитарій цінних паперів"/>
              </a:rPr>
              <a:t>депозитарій</a:t>
            </a:r>
            <a:r>
              <a:rPr lang="ru-RU" dirty="0"/>
              <a:t> </a:t>
            </a:r>
            <a:r>
              <a:rPr lang="ru-RU" dirty="0" err="1"/>
              <a:t>уклав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за </a:t>
            </a:r>
            <a:r>
              <a:rPr lang="ru-RU" dirty="0" err="1"/>
              <a:t>угодами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 </a:t>
            </a:r>
            <a:r>
              <a:rPr lang="ru-RU" dirty="0" err="1">
                <a:hlinkClick r:id="rId8" tooltip="Цінні папери"/>
              </a:rPr>
              <a:t>цінних</a:t>
            </a:r>
            <a:r>
              <a:rPr lang="ru-RU" dirty="0">
                <a:hlinkClick r:id="rId8" tooltip="Цінні папери"/>
              </a:rPr>
              <a:t> </a:t>
            </a:r>
            <a:r>
              <a:rPr lang="ru-RU" dirty="0" err="1">
                <a:hlinkClick r:id="rId8" tooltip="Цінні папери"/>
              </a:rPr>
              <a:t>паперів</a:t>
            </a:r>
            <a:r>
              <a:rPr lang="ru-RU" dirty="0" smtClean="0"/>
              <a:t>.</a:t>
            </a:r>
            <a:endParaRPr lang="ru-RU" sz="2000" dirty="0"/>
          </a:p>
          <a:p>
            <a:pPr lvl="1"/>
            <a:r>
              <a:rPr lang="ru-RU" dirty="0" err="1"/>
              <a:t>інвестиційні</a:t>
            </a:r>
            <a:endParaRPr lang="ru-RU" sz="2000" dirty="0"/>
          </a:p>
          <a:p>
            <a:pPr lvl="1"/>
            <a:r>
              <a:rPr lang="ru-RU" dirty="0" err="1"/>
              <a:t>іпотечні</a:t>
            </a:r>
            <a:endParaRPr lang="ru-RU" sz="2000" dirty="0"/>
          </a:p>
          <a:p>
            <a:pPr lvl="1"/>
            <a:r>
              <a:rPr lang="ru-RU" dirty="0" err="1">
                <a:hlinkClick r:id="rId9" tooltip="Тимчасовий ощадний банк"/>
              </a:rPr>
              <a:t>тимчасові</a:t>
            </a:r>
            <a:r>
              <a:rPr lang="ru-RU" dirty="0">
                <a:hlinkClick r:id="rId9" tooltip="Тимчасовий ощадний банк"/>
              </a:rPr>
              <a:t> </a:t>
            </a:r>
            <a:r>
              <a:rPr lang="ru-RU" dirty="0" err="1">
                <a:hlinkClick r:id="rId9" tooltip="Тимчасовий ощадний банк"/>
              </a:rPr>
              <a:t>ощадні</a:t>
            </a:r>
            <a:r>
              <a:rPr lang="ru-RU" dirty="0">
                <a:hlinkClick r:id="rId9" tooltip="Тимчасовий ощадний банк"/>
              </a:rPr>
              <a:t> банки</a:t>
            </a:r>
            <a:endParaRPr lang="ru-RU" sz="2000" dirty="0"/>
          </a:p>
          <a:p>
            <a:pPr lvl="1"/>
            <a:r>
              <a:rPr lang="ru-RU" dirty="0" err="1"/>
              <a:t>універсальні</a:t>
            </a:r>
            <a:r>
              <a:rPr lang="ru-RU" dirty="0"/>
              <a:t>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93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Поняття до теми: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1677267"/>
            <a:ext cx="7164338" cy="388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51" y="3500846"/>
            <a:ext cx="3445512" cy="306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12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З історії банків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" y="2278493"/>
            <a:ext cx="6715335" cy="437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" y="183153"/>
            <a:ext cx="1736200" cy="215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66" y="3132092"/>
            <a:ext cx="3689305" cy="276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20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261" y="1121101"/>
            <a:ext cx="9834653" cy="453947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Витоки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банківської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справи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сягають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античності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Перші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спроби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банків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взяти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під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контроль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економіку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пов'язані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діяльністю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флорентійських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банкірів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рубежі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13–14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століть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генуезьких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 — 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другій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половині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16 — на початку 17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століть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амстердамських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 — у 18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столітті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(до 1789).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Потенціал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банків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сповна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визрів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у 19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столітті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коли центром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банківської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стає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Велика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Британія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15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століття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беруть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початок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спроби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державних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банків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(1401 — «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Таула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де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Камбіс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» 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Барселоні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1407 — «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Каса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Сан Джорджо» в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Генуї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1587 — «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Банко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Ріальто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», 1609 —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Амстердамський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банк, 1619 —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венеціанський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Банко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Джиро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»). В 1694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засновано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Англійський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банк,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вперше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став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займатися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лише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депозитами та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переказами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а й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наданням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позик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В 1844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за ним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закріплено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статус Центрального банку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Великої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Британії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(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Центральний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банк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Франції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заснований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в 1800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Фінляндії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 — в 1811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Японії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 — в 1882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86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2" y="353038"/>
            <a:ext cx="2708614" cy="354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82" y="180703"/>
            <a:ext cx="6614644" cy="372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3257005"/>
            <a:ext cx="5290695" cy="327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11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Діяльність банків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450171"/>
            <a:ext cx="8926285" cy="50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98" y="0"/>
            <a:ext cx="2914067" cy="135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22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5" y="94935"/>
            <a:ext cx="10077253" cy="296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4" y="3414491"/>
            <a:ext cx="3905973" cy="18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55" y="3163666"/>
            <a:ext cx="3485606" cy="333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4137529"/>
            <a:ext cx="4529546" cy="265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386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Обіг банківських коштів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" y="2020923"/>
            <a:ext cx="6104965" cy="452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9700">
            <a:off x="6240655" y="2690277"/>
            <a:ext cx="5951345" cy="2261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945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0" y="0"/>
            <a:ext cx="2095238" cy="2095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238"/>
            <a:ext cx="12131039" cy="476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8044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52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Wingdings 3</vt:lpstr>
      <vt:lpstr>Ион</vt:lpstr>
      <vt:lpstr>Банк – комерційна фінансова установа. Звідки у банку беруться гроші? </vt:lpstr>
      <vt:lpstr>Поняття до теми:</vt:lpstr>
      <vt:lpstr>З історії банків</vt:lpstr>
      <vt:lpstr>Презентация PowerPoint</vt:lpstr>
      <vt:lpstr>Презентация PowerPoint</vt:lpstr>
      <vt:lpstr>Діяльність банків</vt:lpstr>
      <vt:lpstr>Презентация PowerPoint</vt:lpstr>
      <vt:lpstr>Обіг банківських коштів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 – комерційна фінансова установа. Звідки у банку беруться гроші?</dc:title>
  <dc:creator>Admin</dc:creator>
  <cp:lastModifiedBy>Admin</cp:lastModifiedBy>
  <cp:revision>3</cp:revision>
  <dcterms:created xsi:type="dcterms:W3CDTF">2023-01-26T17:52:30Z</dcterms:created>
  <dcterms:modified xsi:type="dcterms:W3CDTF">2023-01-26T18:17:04Z</dcterms:modified>
</cp:coreProperties>
</file>