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18"/>
  </p:notesMasterIdLst>
  <p:sldIdLst>
    <p:sldId id="300" r:id="rId2"/>
    <p:sldId id="301" r:id="rId3"/>
    <p:sldId id="271" r:id="rId4"/>
    <p:sldId id="277" r:id="rId5"/>
    <p:sldId id="272" r:id="rId6"/>
    <p:sldId id="273" r:id="rId7"/>
    <p:sldId id="275" r:id="rId8"/>
    <p:sldId id="274" r:id="rId9"/>
    <p:sldId id="276" r:id="rId10"/>
    <p:sldId id="283" r:id="rId11"/>
    <p:sldId id="278" r:id="rId12"/>
    <p:sldId id="268" r:id="rId13"/>
    <p:sldId id="284" r:id="rId14"/>
    <p:sldId id="285" r:id="rId15"/>
    <p:sldId id="286" r:id="rId16"/>
    <p:sldId id="29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30218B"/>
    <a:srgbClr val="2B562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6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2DAA6-08C6-4BC7-9DFE-505B2C438696}" type="datetimeFigureOut">
              <a:rPr lang="uk-UA" smtClean="0"/>
              <a:t>21.01.2023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78984-34BF-46AE-9C39-3BCF4118A4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6794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C8FF6-2B13-4C69-A9EA-D8F425A60EE4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18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03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9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70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6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47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0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23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06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7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8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35F9828-B76D-413C-BF6A-058C429AC62C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533D365-93F1-47CB-9898-DCE4612D37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35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jpe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file:///D:\Copy\&#1051;&#1110;&#1090;&#1077;&#1088;&#1072;&#1090;&#1091;&#1088;&#1072;\8%20&#1082;&#1083;&#1072;&#1089;\&#1059;&#1088;&#1086;&#1082;%20&#8470;%201.%20&#1042;&#1089;&#1090;&#1091;&#1087;\karunesh_-_a_journey_of_the_heart.mp3" TargetMode="Externa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otki.yandex.ru/next/users/sve-andreyanova/album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://www.panoramio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udopedia.org/" TargetMode="External"/><Relationship Id="rId5" Type="http://schemas.openxmlformats.org/officeDocument/2006/relationships/hyperlink" Target="https://uk.wikipedia.org/" TargetMode="External"/><Relationship Id="rId4" Type="http://schemas.openxmlformats.org/officeDocument/2006/relationships/hyperlink" Target="http://pidruchniki.com/" TargetMode="External"/><Relationship Id="rId9" Type="http://schemas.openxmlformats.org/officeDocument/2006/relationships/hyperlink" Target="https://www.geneza.ua/sites/default/files/ebooks/7klas/UkrLit.Mishchenko.7klas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10.png"/><Relationship Id="rId21" Type="http://schemas.openxmlformats.org/officeDocument/2006/relationships/image" Target="../media/image26.jpeg"/><Relationship Id="rId7" Type="http://schemas.openxmlformats.org/officeDocument/2006/relationships/image" Target="../media/image8.pn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1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12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0.jpeg"/><Relationship Id="rId5" Type="http://schemas.openxmlformats.org/officeDocument/2006/relationships/image" Target="../media/image11.png"/><Relationship Id="rId10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gif"/><Relationship Id="rId5" Type="http://schemas.openxmlformats.org/officeDocument/2006/relationships/image" Target="../media/image11.png"/><Relationship Id="rId10" Type="http://schemas.openxmlformats.org/officeDocument/2006/relationships/image" Target="../media/image31.jpeg"/><Relationship Id="rId4" Type="http://schemas.microsoft.com/office/2007/relationships/hdphoto" Target="../media/hdphoto1.wdp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ee Vector | Gradient wallpaper in green t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7" y="260352"/>
            <a:ext cx="9793816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rrowheads="1"/>
          </p:cNvPicPr>
          <p:nvPr/>
        </p:nvPicPr>
        <p:blipFill>
          <a:blip r:embed="rId4" cstate="print"/>
          <a:srcRect b="11905"/>
          <a:stretch>
            <a:fillRect/>
          </a:stretch>
        </p:blipFill>
        <p:spPr bwMode="auto">
          <a:xfrm>
            <a:off x="1139666" y="215036"/>
            <a:ext cx="2282629" cy="28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6813" t="-139" r="-748"/>
          <a:stretch>
            <a:fillRect/>
          </a:stretch>
        </p:blipFill>
        <p:spPr bwMode="auto">
          <a:xfrm>
            <a:off x="6096000" y="0"/>
            <a:ext cx="6240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8971" r="50939"/>
          <a:stretch>
            <a:fillRect/>
          </a:stretch>
        </p:blipFill>
        <p:spPr bwMode="auto">
          <a:xfrm>
            <a:off x="37649" y="1993603"/>
            <a:ext cx="6288021" cy="486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318888" y="3048354"/>
            <a:ext cx="337065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2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  <a:cs typeface="Times New Roman" pitchFamily="18" charset="0"/>
              </a:rPr>
              <a:t>Автор </a:t>
            </a:r>
            <a:r>
              <a:rPr lang="uk-UA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  <a:cs typeface="Times New Roman" pitchFamily="18" charset="0"/>
              </a:rPr>
              <a:t>ресурсу</a:t>
            </a:r>
            <a:endParaRPr lang="uk-UA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2030562" y="3589594"/>
            <a:ext cx="557185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Ратушна</a:t>
            </a:r>
            <a:r>
              <a:rPr lang="en-US" sz="16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16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16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Наталія  </a:t>
            </a:r>
            <a:r>
              <a:rPr lang="en-US" sz="16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16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Миколаївна -</a:t>
            </a:r>
          </a:p>
          <a:p>
            <a:pPr algn="ctr"/>
            <a:r>
              <a:rPr lang="uk-UA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вчитель </a:t>
            </a:r>
            <a:r>
              <a:rPr lang="en-US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української </a:t>
            </a:r>
            <a:r>
              <a:rPr lang="en-US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 </a:t>
            </a:r>
            <a:r>
              <a:rPr lang="uk-UA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мови  та  літератури </a:t>
            </a:r>
            <a:endParaRPr lang="ru-RU" sz="1600" b="1" dirty="0">
              <a:solidFill>
                <a:srgbClr val="0000CC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Лукашівськ</a:t>
            </a:r>
            <a:r>
              <a:rPr lang="uk-UA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ого</a:t>
            </a:r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 навчально-виховного  комплексу «Дошкільний  навчальний  </a:t>
            </a:r>
            <a:endParaRPr lang="ru-RU" sz="1600" b="1" dirty="0" smtClean="0">
              <a:solidFill>
                <a:srgbClr val="0000CC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заклад </a:t>
            </a:r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- </a:t>
            </a:r>
            <a:r>
              <a:rPr lang="uk-UA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загальноосвітня</a:t>
            </a:r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школа  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І </a:t>
            </a:r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- ІІІ ступенів» </a:t>
            </a:r>
            <a:endParaRPr lang="en-US" sz="1600" b="1" dirty="0">
              <a:solidFill>
                <a:srgbClr val="0000CC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Чорнобаївської селищної  ради </a:t>
            </a:r>
            <a:endParaRPr lang="en-US" sz="1600" b="1" dirty="0">
              <a:solidFill>
                <a:srgbClr val="0000CC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Черкаської  області</a:t>
            </a:r>
            <a:endParaRPr lang="uk-UA" sz="1600" b="1" dirty="0">
              <a:solidFill>
                <a:srgbClr val="0000CC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1994" y="1085662"/>
            <a:ext cx="643508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cap="none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Художній твір як явище мистецтва, новий ірреальний світ, створений </a:t>
            </a:r>
            <a:r>
              <a:rPr lang="uk-UA" sz="2800" b="1" cap="none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письменником </a:t>
            </a:r>
            <a:endParaRPr lang="uk-UA" sz="2800" b="1" cap="none" spc="5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Picture 2" descr="D:\Мои рисунки\knigi\2511х19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48" y="3903665"/>
            <a:ext cx="3000396" cy="228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2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 rot="5400000">
            <a:off x="2139702" y="3508145"/>
            <a:ext cx="416965" cy="2586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</p:txBody>
      </p:sp>
      <p:sp>
        <p:nvSpPr>
          <p:cNvPr id="11" name="Овал 10"/>
          <p:cNvSpPr/>
          <p:nvPr/>
        </p:nvSpPr>
        <p:spPr>
          <a:xfrm rot="297624">
            <a:off x="1550834" y="4814057"/>
            <a:ext cx="622300" cy="10842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7" y="2193356"/>
            <a:ext cx="2522116" cy="436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 descr="http://luzan.ucoz.ru/animes/zvonok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156510">
            <a:off x="1945922" y="2489604"/>
            <a:ext cx="1063204" cy="10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132" y="-978753"/>
            <a:ext cx="3508696" cy="361159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705693" y="1727857"/>
            <a:ext cx="64968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Arial Black" pitchFamily="34" charset="0"/>
              </a:rPr>
              <a:t>Художній твір як явище мистецтва, новий ірреальний світ, створений письменником. Його особливість і значення. Функції мистецтва</a:t>
            </a:r>
            <a:endParaRPr lang="uk-UA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Picture 2" descr="Українська література 7 клас Авраменко 2020, книга по новій програмі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229" y="3716322"/>
            <a:ext cx="2050597" cy="28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82531" y="804527"/>
            <a:ext cx="35445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Тема уроку</a:t>
            </a:r>
            <a:endParaRPr lang="uk-UA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58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m_morja_-_shum_morja_i_krik_chaek_(z2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Обои Корабль в книге на фоне неба и дерева на рабочий сто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99" y="-176262"/>
            <a:ext cx="10177985" cy="70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7" y="-299544"/>
            <a:ext cx="2117834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687318" y="-770627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-1" y="-365558"/>
            <a:ext cx="1933905" cy="74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82569" y="-770626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11" cstate="print"/>
          <a:srcRect b="37758"/>
          <a:stretch>
            <a:fillRect/>
          </a:stretch>
        </p:blipFill>
        <p:spPr bwMode="auto">
          <a:xfrm>
            <a:off x="394135" y="2893325"/>
            <a:ext cx="3175281" cy="39646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39098" y="162661"/>
            <a:ext cx="199926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Епіграф </a:t>
            </a:r>
          </a:p>
          <a:p>
            <a:pPr algn="ctr"/>
            <a:r>
              <a:rPr lang="uk-UA" sz="2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уроку:</a:t>
            </a:r>
            <a:endParaRPr lang="uk-UA" sz="2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05380" y="0"/>
            <a:ext cx="61687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Arial Black" pitchFamily="34" charset="0"/>
              </a:rPr>
              <a:t>Книги </a:t>
            </a:r>
            <a:r>
              <a:rPr lang="uk-UA" b="1" i="1" dirty="0">
                <a:latin typeface="Arial Black" pitchFamily="34" charset="0"/>
              </a:rPr>
              <a:t>– кораблі думки, які </a:t>
            </a:r>
            <a:r>
              <a:rPr lang="uk-UA" b="1" i="1" dirty="0" smtClean="0">
                <a:latin typeface="Arial Black" pitchFamily="34" charset="0"/>
              </a:rPr>
              <a:t>мандрують</a:t>
            </a:r>
            <a:r>
              <a:rPr lang="uk-UA" dirty="0" smtClean="0">
                <a:latin typeface="Arial Black" pitchFamily="34" charset="0"/>
              </a:rPr>
              <a:t> </a:t>
            </a:r>
            <a:r>
              <a:rPr lang="uk-UA" b="1" i="1" dirty="0" smtClean="0">
                <a:latin typeface="Arial Black" pitchFamily="34" charset="0"/>
              </a:rPr>
              <a:t>по </a:t>
            </a:r>
            <a:r>
              <a:rPr lang="uk-UA" b="1" i="1" dirty="0">
                <a:latin typeface="Arial Black" pitchFamily="34" charset="0"/>
              </a:rPr>
              <a:t>хвилях часу і бережно несуть свій </a:t>
            </a:r>
            <a:r>
              <a:rPr lang="uk-UA" b="1" i="1" dirty="0" smtClean="0">
                <a:latin typeface="Arial Black" pitchFamily="34" charset="0"/>
              </a:rPr>
              <a:t>дорогоцінний  </a:t>
            </a:r>
            <a:r>
              <a:rPr lang="uk-UA" b="1" i="1" dirty="0">
                <a:latin typeface="Arial Black" pitchFamily="34" charset="0"/>
              </a:rPr>
              <a:t>вантаж від покоління до покоління.</a:t>
            </a:r>
            <a:endParaRPr lang="uk-UA" dirty="0">
              <a:latin typeface="Arial Black" pitchFamily="34" charset="0"/>
            </a:endParaRPr>
          </a:p>
          <a:p>
            <a:r>
              <a:rPr lang="uk-UA" b="1" i="1" dirty="0" smtClean="0">
                <a:latin typeface="Arial Black" pitchFamily="34" charset="0"/>
              </a:rPr>
              <a:t>                                         </a:t>
            </a:r>
            <a:r>
              <a:rPr lang="uk-UA" b="1" i="1" dirty="0" err="1" smtClean="0">
                <a:latin typeface="Arial Black" pitchFamily="34" charset="0"/>
              </a:rPr>
              <a:t>Френсіс</a:t>
            </a:r>
            <a:r>
              <a:rPr lang="uk-UA" b="1" i="1" dirty="0" smtClean="0">
                <a:latin typeface="Arial Black" pitchFamily="34" charset="0"/>
              </a:rPr>
              <a:t> Бекон</a:t>
            </a:r>
            <a:endParaRPr lang="uk-UA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2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7" y="-299544"/>
            <a:ext cx="2117834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687318" y="1744050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-1" y="-299544"/>
            <a:ext cx="1933905" cy="74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-136137" y="1678035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6158" y="253452"/>
            <a:ext cx="9266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Arial Black" pitchFamily="34" charset="0"/>
              </a:rPr>
              <a:t>— Ми з вами на уроці літератури... </a:t>
            </a:r>
            <a:endParaRPr lang="uk-UA" sz="2000" dirty="0" smtClean="0">
              <a:latin typeface="Arial Black" pitchFamily="34" charset="0"/>
            </a:endParaRPr>
          </a:p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Arial Black" pitchFamily="34" charset="0"/>
              </a:rPr>
              <a:t>Чи </a:t>
            </a:r>
            <a:r>
              <a:rPr lang="uk-UA" sz="2000" b="1" i="1" dirty="0">
                <a:solidFill>
                  <a:srgbClr val="C00000"/>
                </a:solidFill>
                <a:latin typeface="Arial Black" pitchFamily="34" charset="0"/>
              </a:rPr>
              <a:t>задумувались ви коли-небудь над тим, </a:t>
            </a:r>
            <a:endParaRPr lang="uk-UA" sz="2000" b="1" i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Arial Black" pitchFamily="34" charset="0"/>
              </a:rPr>
              <a:t>що </a:t>
            </a:r>
            <a:r>
              <a:rPr lang="uk-UA" sz="2000" b="1" i="1" dirty="0">
                <a:solidFill>
                  <a:srgbClr val="C00000"/>
                </a:solidFill>
                <a:latin typeface="Arial Black" pitchFamily="34" charset="0"/>
              </a:rPr>
              <a:t>таке література</a:t>
            </a:r>
            <a:r>
              <a:rPr lang="uk-UA" sz="2000" b="1" i="1" dirty="0" smtClean="0">
                <a:solidFill>
                  <a:srgbClr val="C00000"/>
                </a:solidFill>
                <a:latin typeface="Arial Black" pitchFamily="34" charset="0"/>
              </a:rPr>
              <a:t>?</a:t>
            </a:r>
            <a:endParaRPr lang="uk-UA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7" cstate="print"/>
          <a:srcRect b="37758"/>
          <a:stretch>
            <a:fillRect/>
          </a:stretch>
        </p:blipFill>
        <p:spPr bwMode="auto">
          <a:xfrm>
            <a:off x="394135" y="2893325"/>
            <a:ext cx="3175281" cy="39646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31780" y="1544794"/>
            <a:ext cx="75356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Arial Black" pitchFamily="34" charset="0"/>
              </a:rPr>
              <a:t>— Звичайно, у друкованих джерелах ви знайдете </a:t>
            </a:r>
            <a:r>
              <a:rPr lang="uk-UA" sz="2000" dirty="0" smtClean="0">
                <a:latin typeface="Arial Black" pitchFamily="34" charset="0"/>
              </a:rPr>
              <a:t>чимало </a:t>
            </a:r>
            <a:r>
              <a:rPr lang="uk-UA" sz="2000" dirty="0">
                <a:latin typeface="Arial Black" pitchFamily="34" charset="0"/>
              </a:rPr>
              <a:t>різних висловів як про художню літературу, поезію, так і про її роль в суспільному житті. Багато є різних висловів і про те, кого можна назвати поетом. Одначе поняття художня література настільки ємне, вагоме, що про нього однозначно сказати не можна.</a:t>
            </a:r>
          </a:p>
          <a:p>
            <a:pPr algn="just"/>
            <a:r>
              <a:rPr lang="uk-UA" sz="2000" dirty="0" smtClean="0">
                <a:latin typeface="Arial Black" pitchFamily="34" charset="0"/>
              </a:rPr>
              <a:t>   Література </a:t>
            </a:r>
            <a:r>
              <a:rPr lang="uk-UA" sz="2000" dirty="0">
                <a:latin typeface="Arial Black" pitchFamily="34" charset="0"/>
              </a:rPr>
              <a:t>- це образна історія народного життя... Знання літератури потрібне людям для того, щоб глибше «читати» книгу життя, багатогранно розуміти соціальний і духовний зміст самої людини.</a:t>
            </a:r>
          </a:p>
        </p:txBody>
      </p:sp>
    </p:spTree>
    <p:extLst>
      <p:ext uri="{BB962C8B-B14F-4D97-AF65-F5344CB8AC3E}">
        <p14:creationId xmlns:p14="http://schemas.microsoft.com/office/powerpoint/2010/main" val="110124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unesh_-_a_journey_of_the_he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arunesh_-_a_journey_of_the_heart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5524496" y="4000504"/>
            <a:ext cx="406400" cy="304800"/>
          </a:xfrm>
          <a:prstGeom prst="rect">
            <a:avLst/>
          </a:prstGeom>
        </p:spPr>
      </p:pic>
      <p:pic>
        <p:nvPicPr>
          <p:cNvPr id="6" name="karunesh_-_a_journey_of_the_he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485359" y="5433307"/>
            <a:ext cx="412892" cy="309669"/>
          </a:xfrm>
          <a:prstGeom prst="rect">
            <a:avLst/>
          </a:prstGeom>
        </p:spPr>
      </p:pic>
      <p:sp>
        <p:nvSpPr>
          <p:cNvPr id="5" name="Рисунок 3"/>
          <p:cNvSpPr txBox="1">
            <a:spLocks/>
          </p:cNvSpPr>
          <p:nvPr/>
        </p:nvSpPr>
        <p:spPr>
          <a:xfrm rot="20587681">
            <a:off x="609940" y="535687"/>
            <a:ext cx="2402040" cy="219598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7" name="Рисунок 3"/>
          <p:cNvSpPr txBox="1">
            <a:spLocks/>
          </p:cNvSpPr>
          <p:nvPr/>
        </p:nvSpPr>
        <p:spPr>
          <a:xfrm rot="21168556">
            <a:off x="782961" y="634867"/>
            <a:ext cx="2353672" cy="2251684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8" name="Рисунок 3"/>
          <p:cNvSpPr txBox="1">
            <a:spLocks/>
          </p:cNvSpPr>
          <p:nvPr/>
        </p:nvSpPr>
        <p:spPr>
          <a:xfrm>
            <a:off x="1078345" y="692697"/>
            <a:ext cx="1992402" cy="224969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07" y="762425"/>
            <a:ext cx="1770477" cy="2173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Блок-схема: несколько документов 1"/>
          <p:cNvSpPr/>
          <p:nvPr/>
        </p:nvSpPr>
        <p:spPr>
          <a:xfrm>
            <a:off x="5519936" y="256606"/>
            <a:ext cx="6406827" cy="2815204"/>
          </a:xfrm>
          <a:prstGeom prst="flowChartMultidocumen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Література </a:t>
            </a:r>
            <a:r>
              <a:rPr lang="uk-UA" b="1" dirty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- це образна історія народного життя... Знання літератури потрібне людям для того, щоб глибше «читати» книгу життя, багатогранно розуміти соціальний і духовний зміст самої людини.</a:t>
            </a:r>
            <a:endParaRPr lang="ru-RU" b="1" dirty="0">
              <a:solidFill>
                <a:schemeClr val="bg1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6736" y="3038974"/>
            <a:ext cx="4831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Сучасний </a:t>
            </a:r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український   літературознавець 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 </a:t>
            </a:r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Наєнко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Рисунок 3"/>
          <p:cNvSpPr txBox="1">
            <a:spLocks/>
          </p:cNvSpPr>
          <p:nvPr/>
        </p:nvSpPr>
        <p:spPr>
          <a:xfrm rot="1001771">
            <a:off x="9009725" y="3484833"/>
            <a:ext cx="2486299" cy="2522552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11" name="Рисунок 3"/>
          <p:cNvSpPr txBox="1">
            <a:spLocks/>
          </p:cNvSpPr>
          <p:nvPr/>
        </p:nvSpPr>
        <p:spPr>
          <a:xfrm rot="500379">
            <a:off x="8402356" y="3260042"/>
            <a:ext cx="2556848" cy="233330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12" name="Рисунок 3"/>
          <p:cNvSpPr txBox="1">
            <a:spLocks/>
          </p:cNvSpPr>
          <p:nvPr/>
        </p:nvSpPr>
        <p:spPr>
          <a:xfrm>
            <a:off x="8246663" y="3244581"/>
            <a:ext cx="1788986" cy="234356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459" y="3281613"/>
            <a:ext cx="1540050" cy="2290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Блок-схема: несколько документов 13"/>
          <p:cNvSpPr/>
          <p:nvPr/>
        </p:nvSpPr>
        <p:spPr>
          <a:xfrm>
            <a:off x="476211" y="3643314"/>
            <a:ext cx="7123864" cy="2928958"/>
          </a:xfrm>
          <a:prstGeom prst="flowChartMultidocumen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0066"/>
                </a:solidFill>
                <a:latin typeface="Arial Black" pitchFamily="34" charset="0"/>
                <a:cs typeface="Times New Roman" panose="02020603050405020304" pitchFamily="18" charset="0"/>
              </a:rPr>
              <a:t>Література є душею народного життя, є самосвідомістю народності. Без літератури народність є тільки пасивною появою, і для того чим багатша, чим достатніше у народа література, тим тривкіше стоїть його народність.</a:t>
            </a:r>
            <a:endParaRPr lang="ru-RU" b="1" dirty="0">
              <a:solidFill>
                <a:srgbClr val="000066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904162" y="6298239"/>
            <a:ext cx="2994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 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Костомаров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21"/>
          <p:cNvSpPr>
            <a:spLocks noChangeArrowheads="1"/>
          </p:cNvSpPr>
          <p:nvPr/>
        </p:nvSpPr>
        <p:spPr bwMode="auto">
          <a:xfrm>
            <a:off x="3469549" y="2526390"/>
            <a:ext cx="1476117" cy="409575"/>
          </a:xfrm>
          <a:prstGeom prst="downArrow">
            <a:avLst>
              <a:gd name="adj1" fmla="val 50000"/>
              <a:gd name="adj2" fmla="val 31167"/>
            </a:avLst>
          </a:prstGeom>
          <a:solidFill>
            <a:srgbClr val="365F9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" name="Стрелка вниз 21"/>
          <p:cNvSpPr>
            <a:spLocks noChangeArrowheads="1"/>
          </p:cNvSpPr>
          <p:nvPr/>
        </p:nvSpPr>
        <p:spPr bwMode="auto">
          <a:xfrm rot="10800000">
            <a:off x="9987429" y="2745619"/>
            <a:ext cx="1476117" cy="409575"/>
          </a:xfrm>
          <a:prstGeom prst="downArrow">
            <a:avLst>
              <a:gd name="adj1" fmla="val 50000"/>
              <a:gd name="adj2" fmla="val 31167"/>
            </a:avLst>
          </a:prstGeom>
          <a:solidFill>
            <a:srgbClr val="365F9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46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6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numSld="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исунок 3"/>
          <p:cNvSpPr txBox="1">
            <a:spLocks/>
          </p:cNvSpPr>
          <p:nvPr/>
        </p:nvSpPr>
        <p:spPr>
          <a:xfrm rot="21088643">
            <a:off x="743058" y="258105"/>
            <a:ext cx="3087414" cy="250882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7" name="Рисунок 3"/>
          <p:cNvSpPr txBox="1">
            <a:spLocks/>
          </p:cNvSpPr>
          <p:nvPr/>
        </p:nvSpPr>
        <p:spPr>
          <a:xfrm rot="21351713">
            <a:off x="1059451" y="148814"/>
            <a:ext cx="3024076" cy="2665491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8" name="Рисунок 3"/>
          <p:cNvSpPr txBox="1">
            <a:spLocks/>
          </p:cNvSpPr>
          <p:nvPr/>
        </p:nvSpPr>
        <p:spPr>
          <a:xfrm>
            <a:off x="1755378" y="447689"/>
            <a:ext cx="2065995" cy="2614254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9" name="Блок-схема: несколько документов 8"/>
          <p:cNvSpPr/>
          <p:nvPr/>
        </p:nvSpPr>
        <p:spPr>
          <a:xfrm>
            <a:off x="5039884" y="307798"/>
            <a:ext cx="6624736" cy="2754144"/>
          </a:xfrm>
          <a:prstGeom prst="flowChartMultidocumen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Мета красного мистецтва - викликати в душі читача живі образи тих людей чи </a:t>
            </a:r>
            <a:r>
              <a:rPr lang="uk-UA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речей, </a:t>
            </a:r>
            <a:r>
              <a:rPr lang="uk-UA" b="1" dirty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котрі нам малює </a:t>
            </a:r>
            <a:r>
              <a:rPr lang="uk-UA" b="1" dirty="0" smtClean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поет, </a:t>
            </a:r>
            <a:r>
              <a:rPr lang="uk-UA" b="1" dirty="0">
                <a:solidFill>
                  <a:schemeClr val="bg1"/>
                </a:solidFill>
                <a:latin typeface="Arial Black" pitchFamily="34" charset="0"/>
                <a:cs typeface="Times New Roman" panose="02020603050405020304" pitchFamily="18" charset="0"/>
              </a:rPr>
              <a:t>і ними будити ті самі чуття, які проймали душу самого поета в хвилі, коли творив ті образи.</a:t>
            </a:r>
            <a:endParaRPr lang="ru-RU" b="1" dirty="0">
              <a:solidFill>
                <a:schemeClr val="bg1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1981" y="3111540"/>
            <a:ext cx="1512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Іван Франко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87" y="307798"/>
            <a:ext cx="1802575" cy="2735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Блок-схема: несколько документов 9"/>
          <p:cNvSpPr/>
          <p:nvPr/>
        </p:nvSpPr>
        <p:spPr>
          <a:xfrm>
            <a:off x="380961" y="3571876"/>
            <a:ext cx="6100191" cy="2714504"/>
          </a:xfrm>
          <a:prstGeom prst="flowChartMultidocumen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0066"/>
                </a:solidFill>
                <a:latin typeface="Arial Black" pitchFamily="34" charset="0"/>
                <a:cs typeface="Times New Roman" panose="02020603050405020304" pitchFamily="18" charset="0"/>
              </a:rPr>
              <a:t>Справжні письменники... Без них нам було б сумно жити, нецікаво, світ знебарвів би, втратив би для нас сенс свого існування, ми, напевно, не вміли б любити, </a:t>
            </a:r>
            <a:r>
              <a:rPr lang="uk-UA" b="1" dirty="0" smtClean="0">
                <a:solidFill>
                  <a:srgbClr val="000066"/>
                </a:solidFill>
                <a:latin typeface="Arial Black" pitchFamily="34" charset="0"/>
                <a:cs typeface="Times New Roman" panose="02020603050405020304" pitchFamily="18" charset="0"/>
              </a:rPr>
              <a:t>якби не письменники</a:t>
            </a:r>
            <a:r>
              <a:rPr lang="uk-UA" b="1" dirty="0">
                <a:solidFill>
                  <a:srgbClr val="000066"/>
                </a:solidFill>
                <a:latin typeface="Arial Black" pitchFamily="34" charset="0"/>
                <a:cs typeface="Times New Roman" panose="02020603050405020304" pitchFamily="18" charset="0"/>
              </a:rPr>
              <a:t>...</a:t>
            </a:r>
            <a:endParaRPr lang="ru-RU" b="1" dirty="0">
              <a:solidFill>
                <a:srgbClr val="000066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Рисунок 3"/>
          <p:cNvSpPr txBox="1">
            <a:spLocks/>
          </p:cNvSpPr>
          <p:nvPr/>
        </p:nvSpPr>
        <p:spPr>
          <a:xfrm rot="20262370">
            <a:off x="7747349" y="3307243"/>
            <a:ext cx="3360373" cy="2580984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12" name="Рисунок 3"/>
          <p:cNvSpPr txBox="1">
            <a:spLocks/>
          </p:cNvSpPr>
          <p:nvPr/>
        </p:nvSpPr>
        <p:spPr>
          <a:xfrm rot="21025212">
            <a:off x="8184753" y="3649850"/>
            <a:ext cx="3219219" cy="2628463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sp>
        <p:nvSpPr>
          <p:cNvPr id="13" name="Рисунок 3"/>
          <p:cNvSpPr txBox="1">
            <a:spLocks/>
          </p:cNvSpPr>
          <p:nvPr/>
        </p:nvSpPr>
        <p:spPr>
          <a:xfrm>
            <a:off x="8373466" y="3919282"/>
            <a:ext cx="3119436" cy="2520281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01" y="3919282"/>
            <a:ext cx="1885292" cy="2393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712631" y="6511021"/>
            <a:ext cx="295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Осадчий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низ 21"/>
          <p:cNvSpPr>
            <a:spLocks noChangeArrowheads="1"/>
          </p:cNvSpPr>
          <p:nvPr/>
        </p:nvSpPr>
        <p:spPr bwMode="auto">
          <a:xfrm rot="5400000">
            <a:off x="6328406" y="5343534"/>
            <a:ext cx="1476117" cy="409575"/>
          </a:xfrm>
          <a:prstGeom prst="downArrow">
            <a:avLst>
              <a:gd name="adj1" fmla="val 50000"/>
              <a:gd name="adj2" fmla="val 31167"/>
            </a:avLst>
          </a:prstGeom>
          <a:solidFill>
            <a:srgbClr val="365F9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" name="Стрелка вниз 21"/>
          <p:cNvSpPr>
            <a:spLocks noChangeArrowheads="1"/>
          </p:cNvSpPr>
          <p:nvPr/>
        </p:nvSpPr>
        <p:spPr bwMode="auto">
          <a:xfrm rot="16200000">
            <a:off x="4030183" y="1307732"/>
            <a:ext cx="1476117" cy="409575"/>
          </a:xfrm>
          <a:prstGeom prst="downArrow">
            <a:avLst>
              <a:gd name="adj1" fmla="val 50000"/>
              <a:gd name="adj2" fmla="val 31167"/>
            </a:avLst>
          </a:prstGeom>
          <a:solidFill>
            <a:srgbClr val="365F9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-1" y="-86093"/>
            <a:ext cx="12192000" cy="694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7" y="-299544"/>
            <a:ext cx="2117834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687318" y="1744050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-1" y="-299544"/>
            <a:ext cx="1933905" cy="74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-136137" y="1678035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7" cstate="print"/>
          <a:srcRect b="37758"/>
          <a:stretch>
            <a:fillRect/>
          </a:stretch>
        </p:blipFill>
        <p:spPr bwMode="auto">
          <a:xfrm>
            <a:off x="394135" y="2893325"/>
            <a:ext cx="3175281" cy="39646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33904" y="-19840"/>
            <a:ext cx="7340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/>
              <a:t> </a:t>
            </a:r>
            <a:r>
              <a:rPr lang="uk-UA" sz="2400" b="1" i="1" dirty="0">
                <a:latin typeface="Arial Black" pitchFamily="34" charset="0"/>
              </a:rPr>
              <a:t>- Що ви розумієте під </a:t>
            </a:r>
            <a:r>
              <a:rPr lang="uk-UA" sz="2400" b="1" i="1" dirty="0">
                <a:solidFill>
                  <a:srgbClr val="30218B"/>
                </a:solidFill>
                <a:latin typeface="Arial Black" pitchFamily="34" charset="0"/>
              </a:rPr>
              <a:t>художнім твором</a:t>
            </a:r>
            <a:r>
              <a:rPr lang="uk-UA" sz="2400" b="1" i="1" dirty="0">
                <a:latin typeface="Arial Black" pitchFamily="34" charset="0"/>
              </a:rPr>
              <a:t>?</a:t>
            </a:r>
            <a:r>
              <a:rPr lang="uk-UA" sz="2400" dirty="0">
                <a:latin typeface="Arial Black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0436" y="504408"/>
            <a:ext cx="7711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>
                <a:solidFill>
                  <a:srgbClr val="30218B"/>
                </a:solidFill>
                <a:latin typeface="Arial Black" pitchFamily="34" charset="0"/>
              </a:rPr>
              <a:t>Художній твір – </a:t>
            </a:r>
            <a:r>
              <a:rPr lang="uk-UA" i="1" dirty="0">
                <a:latin typeface="Arial Black" pitchFamily="34" charset="0"/>
              </a:rPr>
              <a:t>кінцевий результат і продукт творчої праці письменника, написаний за законами красного письма. Художні твори і складають художню </a:t>
            </a:r>
            <a:r>
              <a:rPr lang="uk-UA" i="1" dirty="0" smtClean="0">
                <a:latin typeface="Arial Black" pitchFamily="34" charset="0"/>
              </a:rPr>
              <a:t>літературу.</a:t>
            </a:r>
            <a:endParaRPr lang="uk-UA" dirty="0">
              <a:latin typeface="Arial Black" pitchFamily="34" charset="0"/>
            </a:endParaRPr>
          </a:p>
        </p:txBody>
      </p:sp>
      <p:pic>
        <p:nvPicPr>
          <p:cNvPr id="12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14" y="-1"/>
            <a:ext cx="1342428" cy="167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689526" y="4029164"/>
            <a:ext cx="76393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У </a:t>
            </a:r>
            <a:r>
              <a:rPr lang="uk-UA" dirty="0">
                <a:latin typeface="Arial Black" pitchFamily="34" charset="0"/>
              </a:rPr>
              <a:t>давнину мистецтво було безпосередньо пов'язане з процесом праці. Пісні й танці тих часів сприяли полегшенню праці людей. Потім воно відокремилося від їхньої виробничої діяльності, тобто пісні, танці, музика й живопис почали задовольняти лише естетичні потреби.  Отже,  виникли різні види мистецтва, кожен </a:t>
            </a:r>
            <a:endParaRPr lang="uk-UA" dirty="0" smtClean="0">
              <a:latin typeface="Arial Black" pitchFamily="34" charset="0"/>
            </a:endParaRPr>
          </a:p>
          <a:p>
            <a:pPr algn="ctr"/>
            <a:r>
              <a:rPr lang="uk-UA" dirty="0" smtClean="0">
                <a:latin typeface="Arial Black" pitchFamily="34" charset="0"/>
              </a:rPr>
              <a:t>із </a:t>
            </a:r>
            <a:r>
              <a:rPr lang="uk-UA" dirty="0">
                <a:latin typeface="Arial Black" pitchFamily="34" charset="0"/>
              </a:rPr>
              <a:t>яких своєрідно відображав життя </a:t>
            </a:r>
            <a:r>
              <a:rPr lang="uk-UA" dirty="0" smtClean="0">
                <a:latin typeface="Arial Black" pitchFamily="34" charset="0"/>
              </a:rPr>
              <a:t>й </a:t>
            </a:r>
            <a:r>
              <a:rPr lang="uk-UA" dirty="0">
                <a:latin typeface="Arial Black" pitchFamily="34" charset="0"/>
              </a:rPr>
              <a:t>забезпечував різноманітні естетичні потреби людей.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10436" y="1677067"/>
            <a:ext cx="8789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i="1" dirty="0" smtClean="0">
                <a:latin typeface="Arial Black" pitchFamily="34" charset="0"/>
              </a:rPr>
              <a:t>- Чому </a:t>
            </a:r>
            <a:r>
              <a:rPr lang="uk-UA" sz="2400" i="1" dirty="0">
                <a:latin typeface="Arial Black" pitchFamily="34" charset="0"/>
              </a:rPr>
              <a:t>літературу називають </a:t>
            </a:r>
            <a:r>
              <a:rPr lang="uk-UA" sz="2400" i="1" dirty="0">
                <a:solidFill>
                  <a:srgbClr val="30218B"/>
                </a:solidFill>
                <a:latin typeface="Arial Black" pitchFamily="34" charset="0"/>
              </a:rPr>
              <a:t>мистецтвом слова</a:t>
            </a:r>
            <a:r>
              <a:rPr lang="uk-UA" sz="2400" i="1" dirty="0" smtClean="0">
                <a:latin typeface="Arial Black" pitchFamily="34" charset="0"/>
              </a:rPr>
              <a:t>?</a:t>
            </a:r>
            <a:endParaRPr lang="uk-UA" sz="2400" i="1" dirty="0"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63154" y="2274838"/>
            <a:ext cx="84656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30218B"/>
                </a:solidFill>
                <a:latin typeface="Arial Black" pitchFamily="34" charset="0"/>
              </a:rPr>
              <a:t>Мистецтво —</a:t>
            </a:r>
            <a:r>
              <a:rPr lang="uk-UA" dirty="0">
                <a:solidFill>
                  <a:srgbClr val="30218B"/>
                </a:solidFill>
                <a:latin typeface="Arial Black" pitchFamily="34" charset="0"/>
              </a:rPr>
              <a:t> </a:t>
            </a:r>
            <a:r>
              <a:rPr lang="uk-UA" dirty="0">
                <a:latin typeface="Arial Black" pitchFamily="34" charset="0"/>
              </a:rPr>
              <a:t>це творче відображення дійсності в художніх образах. Справді, письменники не копіюють дійсність, </a:t>
            </a:r>
            <a:endParaRPr lang="uk-UA" dirty="0" smtClean="0">
              <a:latin typeface="Arial Black" pitchFamily="34" charset="0"/>
            </a:endParaRPr>
          </a:p>
          <a:p>
            <a:pPr algn="ctr"/>
            <a:r>
              <a:rPr lang="uk-UA" dirty="0" smtClean="0">
                <a:latin typeface="Arial Black" pitchFamily="34" charset="0"/>
              </a:rPr>
              <a:t>а</a:t>
            </a:r>
            <a:r>
              <a:rPr lang="uk-UA" dirty="0">
                <a:latin typeface="Arial Black" pitchFamily="34" charset="0"/>
              </a:rPr>
              <a:t>, осмисливши й доповнивши її за допомогою творчої уяви, словесно відображають у художніх образах. До речі, саме художній образ як специфічна форма відображення дійсності є спільним для всіх його видів. </a:t>
            </a:r>
          </a:p>
        </p:txBody>
      </p:sp>
    </p:spTree>
    <p:extLst>
      <p:ext uri="{BB962C8B-B14F-4D97-AF65-F5344CB8AC3E}">
        <p14:creationId xmlns:p14="http://schemas.microsoft.com/office/powerpoint/2010/main" val="222622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125" y="302360"/>
            <a:ext cx="1147940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endParaRPr lang="en-US" alt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>
                <a:latin typeface="Arial Black" pitchFamily="34" charset="0"/>
                <a:cs typeface="Times New Roman" pitchFamily="18" charset="0"/>
              </a:rPr>
              <a:t>СПИСОК ВИКОРИСТАНИХ ДЖЕРЕЛ:</a:t>
            </a:r>
            <a:endParaRPr lang="ru-RU" sz="2000" b="1" dirty="0"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uk-UA" sz="2000" b="1" dirty="0">
                <a:latin typeface="Arial Black" pitchFamily="34" charset="0"/>
                <a:cs typeface="Times New Roman" pitchFamily="18" charset="0"/>
              </a:rPr>
              <a:t>Література:</a:t>
            </a:r>
            <a:endParaRPr lang="ru-RU" sz="2000" b="1" dirty="0">
              <a:latin typeface="Arial Black" pitchFamily="34" charset="0"/>
              <a:cs typeface="Times New Roman" pitchFamily="18" charset="0"/>
            </a:endParaRPr>
          </a:p>
          <a:p>
            <a:pPr lvl="0"/>
            <a:r>
              <a:rPr lang="en-US" sz="2000" dirty="0" smtClean="0">
                <a:latin typeface="Arial Black" pitchFamily="34" charset="0"/>
                <a:cs typeface="Times New Roman" pitchFamily="18" charset="0"/>
              </a:rPr>
              <a:t>- 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Косогова </a:t>
            </a:r>
            <a:r>
              <a:rPr lang="uk-UA" sz="2000" dirty="0">
                <a:latin typeface="Arial Black" pitchFamily="34" charset="0"/>
                <a:cs typeface="Times New Roman" pitchFamily="18" charset="0"/>
              </a:rPr>
              <a:t>О.О. Усі уроки української літератури в 10 класі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І </a:t>
            </a:r>
            <a:r>
              <a:rPr lang="uk-UA" sz="2000" dirty="0">
                <a:latin typeface="Arial Black" pitchFamily="34" charset="0"/>
                <a:cs typeface="Times New Roman" pitchFamily="18" charset="0"/>
              </a:rPr>
              <a:t>семестр. Профіль 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–</a:t>
            </a:r>
            <a:r>
              <a:rPr lang="en-US" sz="2000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українська </a:t>
            </a:r>
            <a:r>
              <a:rPr lang="uk-UA" sz="2000" dirty="0">
                <a:latin typeface="Arial Black" pitchFamily="34" charset="0"/>
                <a:cs typeface="Times New Roman" pitchFamily="18" charset="0"/>
              </a:rPr>
              <a:t>філологія/ О.О. Косогова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,</a:t>
            </a:r>
            <a:r>
              <a:rPr lang="en-US" sz="2000" dirty="0" smtClean="0">
                <a:latin typeface="Arial Black" pitchFamily="34" charset="0"/>
                <a:cs typeface="Times New Roman" pitchFamily="18" charset="0"/>
              </a:rPr>
              <a:t>    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Л.Г</a:t>
            </a:r>
            <a:r>
              <a:rPr lang="uk-UA" sz="2000" dirty="0">
                <a:latin typeface="Arial Black" pitchFamily="34" charset="0"/>
                <a:cs typeface="Times New Roman" pitchFamily="18" charset="0"/>
              </a:rPr>
              <a:t>. Муковоз.-Харків : Вид.група « Основа», 2011.- 431[2] c.</a:t>
            </a:r>
            <a:endParaRPr lang="ru-RU" sz="2000" dirty="0">
              <a:latin typeface="Arial Black" pitchFamily="34" charset="0"/>
              <a:cs typeface="Times New Roman" pitchFamily="18" charset="0"/>
            </a:endParaRPr>
          </a:p>
          <a:p>
            <a:pPr lvl="0"/>
            <a:r>
              <a:rPr lang="en-US" sz="2000" dirty="0" smtClean="0">
                <a:latin typeface="Arial Black" pitchFamily="34" charset="0"/>
                <a:cs typeface="Times New Roman" pitchFamily="18" charset="0"/>
              </a:rPr>
              <a:t>- 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Мещерякова </a:t>
            </a:r>
            <a:r>
              <a:rPr lang="uk-UA" sz="2000" dirty="0">
                <a:latin typeface="Arial Black" pitchFamily="34" charset="0"/>
                <a:cs typeface="Times New Roman" pitchFamily="18" charset="0"/>
              </a:rPr>
              <a:t>М.І. Українська література у схемах і таблицях / </a:t>
            </a:r>
            <a:r>
              <a:rPr lang="uk-UA" sz="2000" dirty="0" smtClean="0">
                <a:latin typeface="Arial Black" pitchFamily="34" charset="0"/>
                <a:cs typeface="Times New Roman" pitchFamily="18" charset="0"/>
              </a:rPr>
              <a:t>О.Г.Противенська</a:t>
            </a:r>
            <a:r>
              <a:rPr lang="uk-UA" sz="2000" dirty="0">
                <a:latin typeface="Arial Black" pitchFamily="34" charset="0"/>
                <a:cs typeface="Times New Roman" pitchFamily="18" charset="0"/>
              </a:rPr>
              <a:t>, М.І.Мещерякова , Я.В.Теміз. – Харків: Вид. група «Академія», 2000. – 45 с.</a:t>
            </a:r>
            <a:endParaRPr lang="ru-RU" sz="2000" dirty="0">
              <a:latin typeface="Arial Black" pitchFamily="34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uk-UA" altLang="ru-RU" sz="2000" b="1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Інтернет-ресурси:</a:t>
            </a:r>
          </a:p>
          <a:p>
            <a:pPr>
              <a:buFont typeface="Arial" charset="0"/>
              <a:buNone/>
            </a:pP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4"/>
              </a:rPr>
              <a:t>- http</a:t>
            </a:r>
            <a:r>
              <a:rPr lang="en-US" sz="2000" dirty="0">
                <a:latin typeface="Arial Black" pitchFamily="34" charset="0"/>
                <a:cs typeface="Times New Roman" pitchFamily="18" charset="0"/>
                <a:hlinkClick r:id="rId4"/>
              </a:rPr>
              <a:t>://</a:t>
            </a: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4"/>
              </a:rPr>
              <a:t>pidruchniki.com</a:t>
            </a:r>
            <a:endParaRPr lang="uk-UA" sz="2000" dirty="0" smtClean="0">
              <a:latin typeface="Arial Black" pitchFamily="34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5"/>
              </a:rPr>
              <a:t>- https</a:t>
            </a:r>
            <a:r>
              <a:rPr lang="en-US" sz="2000" dirty="0">
                <a:latin typeface="Arial Black" pitchFamily="34" charset="0"/>
                <a:cs typeface="Times New Roman" pitchFamily="18" charset="0"/>
                <a:hlinkClick r:id="rId5"/>
              </a:rPr>
              <a:t>://</a:t>
            </a: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5"/>
              </a:rPr>
              <a:t>uk.wikipedia.org</a:t>
            </a:r>
            <a:endParaRPr lang="uk-UA" sz="2000" dirty="0" smtClean="0">
              <a:latin typeface="Arial Black" pitchFamily="34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6"/>
              </a:rPr>
              <a:t>- http</a:t>
            </a:r>
            <a:r>
              <a:rPr lang="en-US" sz="2000" dirty="0">
                <a:latin typeface="Arial Black" pitchFamily="34" charset="0"/>
                <a:cs typeface="Times New Roman" pitchFamily="18" charset="0"/>
                <a:hlinkClick r:id="rId6"/>
              </a:rPr>
              <a:t>://</a:t>
            </a: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6"/>
              </a:rPr>
              <a:t>studopedia.org</a:t>
            </a:r>
            <a:endParaRPr lang="uk-UA" sz="2000" dirty="0" smtClean="0">
              <a:latin typeface="Arial Black" pitchFamily="34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7"/>
              </a:rPr>
              <a:t>- http</a:t>
            </a:r>
            <a:r>
              <a:rPr lang="en-US" sz="2000" dirty="0">
                <a:latin typeface="Arial Black" pitchFamily="34" charset="0"/>
                <a:cs typeface="Times New Roman" pitchFamily="18" charset="0"/>
                <a:hlinkClick r:id="rId7"/>
              </a:rPr>
              <a:t>://</a:t>
            </a: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7"/>
              </a:rPr>
              <a:t>www.panoramio.com</a:t>
            </a:r>
            <a:endParaRPr lang="en-US" sz="2000" dirty="0" smtClean="0">
              <a:latin typeface="Arial Black" pitchFamily="34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8"/>
              </a:rPr>
              <a:t>https</a:t>
            </a:r>
            <a:r>
              <a:rPr lang="en-US" sz="2000" dirty="0">
                <a:latin typeface="Arial Black" pitchFamily="34" charset="0"/>
                <a:cs typeface="Times New Roman" pitchFamily="18" charset="0"/>
                <a:hlinkClick r:id="rId8"/>
              </a:rPr>
              <a:t>://</a:t>
            </a:r>
            <a:r>
              <a:rPr lang="en-US" sz="2000" dirty="0" smtClean="0">
                <a:latin typeface="Arial Black" pitchFamily="34" charset="0"/>
                <a:cs typeface="Times New Roman" pitchFamily="18" charset="0"/>
                <a:hlinkClick r:id="rId8"/>
              </a:rPr>
              <a:t>fotki.yandex.ru/next/users/sve-andreyanova/album</a:t>
            </a:r>
            <a:endParaRPr lang="uk-UA" sz="2000" dirty="0" smtClean="0">
              <a:latin typeface="Arial Black" pitchFamily="34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Arial Black" pitchFamily="34" charset="0"/>
                <a:hlinkClick r:id="rId9"/>
              </a:rPr>
              <a:t>https://</a:t>
            </a:r>
            <a:r>
              <a:rPr lang="en-US" sz="2000" dirty="0" smtClean="0">
                <a:latin typeface="Arial Black" pitchFamily="34" charset="0"/>
                <a:hlinkClick r:id="rId9"/>
              </a:rPr>
              <a:t>www.geneza.ua/sites/default/files/ebooks/7klas/UkrLit.Mishchenko.7klas.pdf</a:t>
            </a:r>
            <a:endParaRPr lang="uk-UA" sz="2000" dirty="0" smtClean="0">
              <a:latin typeface="Arial Black" pitchFamily="34" charset="0"/>
            </a:endParaRPr>
          </a:p>
          <a:p>
            <a:pPr marL="342900" indent="-342900">
              <a:buFontTx/>
              <a:buChar char="-"/>
            </a:pPr>
            <a:endParaRPr lang="uk-UA" sz="2400" dirty="0"/>
          </a:p>
          <a:p>
            <a:pPr marL="342900" indent="-342900"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1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karunesh_-_a_journey_of_the_hear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325" y="3771900"/>
            <a:ext cx="609600" cy="609600"/>
          </a:xfrm>
        </p:spPr>
      </p:pic>
      <p:pic>
        <p:nvPicPr>
          <p:cNvPr id="4" name="Picture 2" descr="Желто-зеленый-синий - обои на телефон бесплатно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43917" y="0"/>
            <a:ext cx="1223591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74041" y="342900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 дивовижний вас вітає!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Всіх тих, хто вдумливо читає,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тих, хто любить мандрувати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прагне більше пізнавати,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Долати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 високі мури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кличе світ літератури!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2800" b="1" i="1" dirty="0" smtClean="0">
                <a:solidFill>
                  <a:srgbClr val="3021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2800" b="1" i="1" dirty="0">
                <a:solidFill>
                  <a:srgbClr val="3021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Межелайтіс</a:t>
            </a:r>
            <a:endParaRPr lang="ru-RU" sz="2800" b="1" i="1" dirty="0">
              <a:solidFill>
                <a:srgbClr val="3021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6" cstate="print"/>
          <a:srcRect b="37758"/>
          <a:stretch>
            <a:fillRect/>
          </a:stretch>
        </p:blipFill>
        <p:spPr bwMode="auto">
          <a:xfrm>
            <a:off x="383435" y="1567921"/>
            <a:ext cx="4236787" cy="529007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56318" y="491357"/>
            <a:ext cx="40623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Вправа</a:t>
            </a: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5156192" y="318236"/>
            <a:ext cx="6754019" cy="109645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uk-UA" sz="4000" b="1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«Позитив»</a:t>
            </a:r>
            <a:endParaRPr lang="ru-RU" sz="4000" b="1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CC00FF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" name="Picture 2" descr="Українська література 7 клас Авраменко 2020, книга по новій програмі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86" y="1739044"/>
            <a:ext cx="1833703" cy="25916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6" y="-341404"/>
            <a:ext cx="2117834" cy="74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555793" y="-57395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0" y="-332551"/>
            <a:ext cx="1933905" cy="74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-35792" y="-125506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3216" y="51212"/>
            <a:ext cx="7144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Arial Black" pitchFamily="34" charset="0"/>
              </a:rPr>
              <a:t>Д о р о г і   с е м и к л а с н и к и ! </a:t>
            </a:r>
          </a:p>
        </p:txBody>
      </p:sp>
      <p:pic>
        <p:nvPicPr>
          <p:cNvPr id="12" name="Picture 2" descr="Українська література 7 клас Авраменко 2020, книга по новій програмі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3" y="2745210"/>
            <a:ext cx="1750524" cy="2474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8" cstate="print"/>
          <a:srcRect b="37758"/>
          <a:stretch>
            <a:fillRect/>
          </a:stretch>
        </p:blipFill>
        <p:spPr bwMode="auto">
          <a:xfrm flipH="1">
            <a:off x="8421780" y="2506717"/>
            <a:ext cx="3581033" cy="435128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578471" y="508951"/>
            <a:ext cx="90350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Ось </a:t>
            </a:r>
            <a:r>
              <a:rPr lang="uk-UA" sz="2000" dirty="0" smtClean="0">
                <a:latin typeface="Arial Black" pitchFamily="34" charset="0"/>
              </a:rPr>
              <a:t>ви </a:t>
            </a:r>
            <a:r>
              <a:rPr lang="uk-UA" sz="2000" dirty="0">
                <a:latin typeface="Arial Black" pitchFamily="34" charset="0"/>
              </a:rPr>
              <a:t>й </a:t>
            </a:r>
            <a:r>
              <a:rPr lang="uk-UA" sz="2000" dirty="0" smtClean="0">
                <a:latin typeface="Arial Black" pitchFamily="34" charset="0"/>
              </a:rPr>
              <a:t>розгорнули нову </a:t>
            </a:r>
            <a:r>
              <a:rPr lang="uk-UA" sz="2000" dirty="0">
                <a:latin typeface="Arial Black" pitchFamily="34" charset="0"/>
              </a:rPr>
              <a:t>книжку — підручник з української літератури, з яким </a:t>
            </a:r>
            <a:r>
              <a:rPr lang="uk-UA" sz="2000" dirty="0" smtClean="0">
                <a:latin typeface="Arial Black" pitchFamily="34" charset="0"/>
              </a:rPr>
              <a:t>працюватимете </a:t>
            </a:r>
            <a:r>
              <a:rPr lang="uk-UA" sz="2000" dirty="0">
                <a:latin typeface="Arial Black" pitchFamily="34" charset="0"/>
              </a:rPr>
              <a:t>протягом цього навчального </a:t>
            </a:r>
            <a:r>
              <a:rPr lang="uk-UA" sz="2000" dirty="0" smtClean="0">
                <a:latin typeface="Arial Black" pitchFamily="34" charset="0"/>
              </a:rPr>
              <a:t>року</a:t>
            </a:r>
            <a:r>
              <a:rPr lang="uk-UA" sz="2000" dirty="0">
                <a:latin typeface="Arial Black" pitchFamily="34" charset="0"/>
              </a:rPr>
              <a:t> </a:t>
            </a:r>
            <a:r>
              <a:rPr lang="uk-UA" sz="2000" dirty="0" smtClean="0">
                <a:latin typeface="Arial Black" pitchFamily="34" charset="0"/>
              </a:rPr>
              <a:t>та  матимете чудову нагоду продовжити розпочату в попередніх класах мандрівку сюжетними лабіринтами найкращих творів українських письменників. </a:t>
            </a:r>
          </a:p>
          <a:p>
            <a:pPr algn="ctr"/>
            <a:r>
              <a:rPr lang="uk-UA" sz="2000" dirty="0" smtClean="0">
                <a:latin typeface="Arial Black" pitchFamily="34" charset="0"/>
              </a:rPr>
              <a:t>Саме </a:t>
            </a:r>
            <a:r>
              <a:rPr lang="uk-UA" sz="2000" dirty="0">
                <a:latin typeface="Arial Black" pitchFamily="34" charset="0"/>
              </a:rPr>
              <a:t>цей підручник стане вірним супутником під час нашої з вами  мандрівки у світ прекрасного, </a:t>
            </a:r>
            <a:endParaRPr lang="uk-UA" sz="2000" dirty="0" smtClean="0">
              <a:latin typeface="Arial Black" pitchFamily="34" charset="0"/>
            </a:endParaRPr>
          </a:p>
          <a:p>
            <a:pPr algn="ctr"/>
            <a:r>
              <a:rPr lang="uk-UA" sz="2000" dirty="0" smtClean="0">
                <a:latin typeface="Arial Black" pitchFamily="34" charset="0"/>
              </a:rPr>
              <a:t>світ </a:t>
            </a:r>
            <a:r>
              <a:rPr lang="uk-UA" sz="2000" dirty="0">
                <a:latin typeface="Arial Black" pitchFamily="34" charset="0"/>
              </a:rPr>
              <a:t>високого мистецтва слова.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33905" y="3063496"/>
            <a:ext cx="71449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Він допоможе нам зустрітися з відомими письменниками, познайомитися з цікавими персонажами, зробити нові відкриття в царині теорії літератури.</a:t>
            </a:r>
          </a:p>
          <a:p>
            <a:pPr algn="ctr"/>
            <a:r>
              <a:rPr lang="uk-UA" sz="2000" dirty="0" smtClean="0">
                <a:latin typeface="Arial Black" pitchFamily="34" charset="0"/>
              </a:rPr>
              <a:t>На </a:t>
            </a:r>
            <a:r>
              <a:rPr lang="uk-UA" sz="2000" dirty="0">
                <a:latin typeface="Arial Black" pitchFamily="34" charset="0"/>
              </a:rPr>
              <a:t>вас чекають прозові й поетичні історії про хоробрих і полохливих, веселих і сумних, кумедних і страшних, реальних і фантастичних героїв. </a:t>
            </a:r>
            <a:r>
              <a:rPr lang="uk-UA" sz="2000" dirty="0" smtClean="0">
                <a:latin typeface="Arial Black" pitchFamily="34" charset="0"/>
              </a:rPr>
              <a:t>Попрацювавши </a:t>
            </a:r>
            <a:r>
              <a:rPr lang="uk-UA" sz="2000" dirty="0">
                <a:latin typeface="Arial Black" pitchFamily="34" charset="0"/>
              </a:rPr>
              <a:t>з текстами творів </a:t>
            </a:r>
            <a:endParaRPr lang="uk-UA" sz="2000" dirty="0" smtClean="0">
              <a:latin typeface="Arial Black" pitchFamily="34" charset="0"/>
            </a:endParaRPr>
          </a:p>
          <a:p>
            <a:pPr algn="ctr"/>
            <a:r>
              <a:rPr lang="uk-UA" sz="2000" dirty="0" smtClean="0">
                <a:latin typeface="Arial Black" pitchFamily="34" charset="0"/>
              </a:rPr>
              <a:t>та </a:t>
            </a:r>
            <a:r>
              <a:rPr lang="uk-UA" sz="2000" dirty="0">
                <a:latin typeface="Arial Black" pitchFamily="34" charset="0"/>
              </a:rPr>
              <a:t>критичними матеріалами, </a:t>
            </a:r>
            <a:r>
              <a:rPr lang="uk-UA" sz="2000" dirty="0" smtClean="0">
                <a:latin typeface="Arial Black" pitchFamily="34" charset="0"/>
              </a:rPr>
              <a:t>ви самостійно </a:t>
            </a:r>
            <a:r>
              <a:rPr lang="uk-UA" sz="2000" dirty="0">
                <a:latin typeface="Arial Black" pitchFamily="34" charset="0"/>
              </a:rPr>
              <a:t>спробуєте дати відповідь </a:t>
            </a:r>
            <a:r>
              <a:rPr lang="uk-UA" sz="2000" dirty="0" smtClean="0">
                <a:latin typeface="Arial Black" pitchFamily="34" charset="0"/>
              </a:rPr>
              <a:t>на </a:t>
            </a:r>
            <a:r>
              <a:rPr lang="uk-UA" sz="2000" dirty="0">
                <a:latin typeface="Arial Black" pitchFamily="34" charset="0"/>
              </a:rPr>
              <a:t>багато запитань, що обов’язково виникнуть у процесі навчання. </a:t>
            </a:r>
          </a:p>
        </p:txBody>
      </p:sp>
    </p:spTree>
    <p:extLst>
      <p:ext uri="{BB962C8B-B14F-4D97-AF65-F5344CB8AC3E}">
        <p14:creationId xmlns:p14="http://schemas.microsoft.com/office/powerpoint/2010/main" val="13749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7" y="-299544"/>
            <a:ext cx="2117834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687318" y="1744050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0" y="-365558"/>
            <a:ext cx="1933905" cy="74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-136137" y="1678035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7" cstate="print"/>
          <a:srcRect b="37758"/>
          <a:stretch>
            <a:fillRect/>
          </a:stretch>
        </p:blipFill>
        <p:spPr bwMode="auto">
          <a:xfrm>
            <a:off x="394135" y="2207173"/>
            <a:ext cx="3724815" cy="4650828"/>
          </a:xfrm>
          <a:prstGeom prst="rect">
            <a:avLst/>
          </a:prstGeom>
          <a:noFill/>
        </p:spPr>
      </p:pic>
      <p:pic>
        <p:nvPicPr>
          <p:cNvPr id="11" name="Picture 2" descr="Українська література 7 клас Авраменко 2020, книга по новій програмі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235">
            <a:off x="6911914" y="1779747"/>
            <a:ext cx="1392817" cy="196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8950" y="52751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Автор підручника: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Олександр 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Авраменко </a:t>
            </a:r>
            <a:r>
              <a:rPr lang="uk-UA" dirty="0">
                <a:latin typeface="Arial Black" pitchFamily="34" charset="0"/>
              </a:rPr>
              <a:t>- доцент Київського університету імені Бориса Грінченка, завідувач кафедри гуманітарних дисциплін Технічного ліцею НТУУ </a:t>
            </a:r>
            <a:r>
              <a:rPr lang="uk-UA" dirty="0" smtClean="0">
                <a:latin typeface="Arial Black" pitchFamily="34" charset="0"/>
              </a:rPr>
              <a:t>«КПІ»,</a:t>
            </a:r>
            <a:r>
              <a:rPr lang="uk-UA" dirty="0" smtClean="0"/>
              <a:t> </a:t>
            </a:r>
            <a:r>
              <a:rPr lang="uk-UA" dirty="0" smtClean="0">
                <a:latin typeface="Arial Black" pitchFamily="34" charset="0"/>
              </a:rPr>
              <a:t>мовознавець, </a:t>
            </a:r>
            <a:r>
              <a:rPr lang="uk-UA" dirty="0" err="1" smtClean="0">
                <a:latin typeface="Arial Black" pitchFamily="34" charset="0"/>
              </a:rPr>
              <a:t>телеведучий</a:t>
            </a:r>
            <a:r>
              <a:rPr lang="uk-UA" dirty="0" smtClean="0">
                <a:latin typeface="Arial Black" pitchFamily="34" charset="0"/>
              </a:rPr>
              <a:t>.</a:t>
            </a:r>
            <a:endParaRPr lang="uk-UA" dirty="0">
              <a:latin typeface="Arial Black" pitchFamily="34" charset="0"/>
            </a:endParaRPr>
          </a:p>
        </p:txBody>
      </p:sp>
      <p:pic>
        <p:nvPicPr>
          <p:cNvPr id="14" name="Picture 2" descr="Олександр Авраменко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6" b="97804" l="10000" r="90000">
                        <a14:foregroundMark x1="13148" y1="66618" x2="13148" y2="66618"/>
                        <a14:foregroundMark x1="41481" y1="97804" x2="41481" y2="96633"/>
                        <a14:foregroundMark x1="26852" y1="94729" x2="26852" y2="94729"/>
                        <a14:backgroundMark x1="81852" y1="46999" x2="81852" y2="46999"/>
                        <a14:backgroundMark x1="72037" y1="50952" x2="72037" y2="50952"/>
                        <a14:backgroundMark x1="65370" y1="48463" x2="65370" y2="48463"/>
                        <a14:backgroundMark x1="74444" y1="45827" x2="74444" y2="45827"/>
                        <a14:backgroundMark x1="71481" y1="56662" x2="71481" y2="56662"/>
                        <a14:backgroundMark x1="83333" y1="63250" x2="83333" y2="63250"/>
                        <a14:backgroundMark x1="74259" y1="70571" x2="74259" y2="70571"/>
                        <a14:backgroundMark x1="95926" y1="92240" x2="95926" y2="92240"/>
                        <a14:backgroundMark x1="85556" y1="71742" x2="85556" y2="71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76" y="-585877"/>
            <a:ext cx="4520083" cy="571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3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-2" y="-30512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7" y="-258400"/>
            <a:ext cx="2117834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687318" y="1744050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-21848" y="-324414"/>
            <a:ext cx="1933905" cy="74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-136137" y="1678035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7" cstate="print"/>
          <a:srcRect b="37758"/>
          <a:stretch>
            <a:fillRect/>
          </a:stretch>
        </p:blipFill>
        <p:spPr bwMode="auto">
          <a:xfrm>
            <a:off x="-21847" y="2710386"/>
            <a:ext cx="3343326" cy="417449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19266" y="81951"/>
            <a:ext cx="60877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Серед авторів, із творчістю </a:t>
            </a:r>
            <a:r>
              <a:rPr lang="uk-UA" dirty="0" smtClean="0">
                <a:latin typeface="Arial Black" pitchFamily="34" charset="0"/>
              </a:rPr>
              <a:t>яких </a:t>
            </a:r>
            <a:r>
              <a:rPr lang="uk-UA" dirty="0">
                <a:latin typeface="Arial Black" pitchFamily="34" charset="0"/>
              </a:rPr>
              <a:t>ознайомитеся цього року, є </a:t>
            </a:r>
            <a:r>
              <a:rPr lang="uk-UA" dirty="0" smtClean="0">
                <a:latin typeface="Arial Black" pitchFamily="34" charset="0"/>
              </a:rPr>
              <a:t>вже </a:t>
            </a:r>
            <a:r>
              <a:rPr lang="uk-UA" dirty="0">
                <a:latin typeface="Arial Black" pitchFamily="34" charset="0"/>
              </a:rPr>
              <a:t>відомі </a:t>
            </a:r>
            <a:endParaRPr lang="uk-UA" dirty="0" smtClean="0">
              <a:latin typeface="Arial Black" pitchFamily="34" charset="0"/>
            </a:endParaRPr>
          </a:p>
          <a:p>
            <a:pPr algn="ctr"/>
            <a:r>
              <a:rPr lang="uk-UA" dirty="0" smtClean="0">
                <a:latin typeface="Arial Black" pitchFamily="34" charset="0"/>
              </a:rPr>
              <a:t>для </a:t>
            </a:r>
            <a:r>
              <a:rPr lang="uk-UA" dirty="0">
                <a:latin typeface="Arial Black" pitchFamily="34" charset="0"/>
              </a:rPr>
              <a:t>вас </a:t>
            </a:r>
            <a:r>
              <a:rPr lang="uk-UA" dirty="0" smtClean="0">
                <a:latin typeface="Arial Black" pitchFamily="34" charset="0"/>
              </a:rPr>
              <a:t>імена</a:t>
            </a:r>
            <a:r>
              <a:rPr lang="uk-UA" dirty="0">
                <a:latin typeface="Arial Black" pitchFamily="34" charset="0"/>
              </a:rPr>
              <a:t>.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Це</a:t>
            </a:r>
            <a:r>
              <a:rPr lang="uk-UA" dirty="0" smtClean="0">
                <a:latin typeface="Arial Black" pitchFamily="34" charset="0"/>
              </a:rPr>
              <a:t> 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Тарас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Шевченко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endParaRPr lang="uk-UA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Іван Франко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Ліна Костенко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Василь 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Симоненко,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Григір Тютюнник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34677" y="1447328"/>
            <a:ext cx="8839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30218B"/>
                </a:solidFill>
                <a:latin typeface="Arial Black" pitchFamily="34" charset="0"/>
              </a:rPr>
              <a:t>Дізнаєтесь і про таких </a:t>
            </a:r>
            <a:endParaRPr lang="uk-UA" dirty="0" smtClean="0">
              <a:solidFill>
                <a:srgbClr val="30218B"/>
              </a:solidFill>
              <a:latin typeface="Arial Black" pitchFamily="34" charset="0"/>
            </a:endParaRPr>
          </a:p>
          <a:p>
            <a:pPr algn="ctr"/>
            <a:r>
              <a:rPr lang="uk-UA" dirty="0" smtClean="0">
                <a:solidFill>
                  <a:srgbClr val="30218B"/>
                </a:solidFill>
                <a:latin typeface="Arial Black" pitchFamily="34" charset="0"/>
              </a:rPr>
              <a:t>письменників</a:t>
            </a:r>
            <a:r>
              <a:rPr lang="uk-UA" dirty="0">
                <a:solidFill>
                  <a:srgbClr val="30218B"/>
                </a:solidFill>
                <a:latin typeface="Arial Black" pitchFamily="34" charset="0"/>
              </a:rPr>
              <a:t>, </a:t>
            </a:r>
            <a:r>
              <a:rPr lang="uk-UA" dirty="0" smtClean="0">
                <a:solidFill>
                  <a:srgbClr val="30218B"/>
                </a:solidFill>
                <a:latin typeface="Arial Black" pitchFamily="34" charset="0"/>
              </a:rPr>
              <a:t>як</a:t>
            </a:r>
            <a:endParaRPr lang="uk-UA" dirty="0">
              <a:solidFill>
                <a:srgbClr val="30218B"/>
              </a:solidFill>
              <a:latin typeface="Arial Black" pitchFamily="34" charset="0"/>
            </a:endParaRPr>
          </a:p>
        </p:txBody>
      </p:sp>
      <p:pic>
        <p:nvPicPr>
          <p:cNvPr id="8194" name="Picture 2" descr="До 205-ї річниці від дня народження Т.Г.Шевченка Енергодарська Міська Рада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6383" r="10679" b="13060"/>
          <a:stretch/>
        </p:blipFill>
        <p:spPr bwMode="auto">
          <a:xfrm>
            <a:off x="170123" y="90489"/>
            <a:ext cx="1119157" cy="1514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Франко Іван Якович - Біограф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8197" name="Picture 5" descr="C:\Users\Дом\Downloads\franko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13830"/>
          <a:stretch/>
        </p:blipFill>
        <p:spPr bwMode="auto">
          <a:xfrm flipH="1">
            <a:off x="1453801" y="171847"/>
            <a:ext cx="1019897" cy="143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Ліна Костенко: &amp;quot;Люди не знають, кого вибирати, бо не можна ж вибрати когось  з нікого.&amp;quot;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r="18434"/>
          <a:stretch/>
        </p:blipFill>
        <p:spPr bwMode="auto">
          <a:xfrm>
            <a:off x="7992739" y="431009"/>
            <a:ext cx="1310219" cy="125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Симоненко Василь Андрійович – Віртуальний музей Інституту журналістики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/>
          <a:stretch/>
        </p:blipFill>
        <p:spPr bwMode="auto">
          <a:xfrm>
            <a:off x="9441089" y="279425"/>
            <a:ext cx="1079064" cy="1294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1" descr="Тютюнник Григір Михайлови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8204" name="Picture 12" descr="C:\Users\Дом\Downloads\0126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1345" y="160338"/>
            <a:ext cx="1036976" cy="146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71515" y="3614021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Андрій </a:t>
            </a:r>
            <a:endParaRPr lang="uk-UA" sz="1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Чайковський</a:t>
            </a:r>
            <a:endParaRPr lang="uk-UA" sz="1400" dirty="0">
              <a:solidFill>
                <a:srgbClr val="C00000"/>
              </a:solidFill>
            </a:endParaRPr>
          </a:p>
        </p:txBody>
      </p:sp>
      <p:pic>
        <p:nvPicPr>
          <p:cNvPr id="8205" name="Picture 13" descr="C:\Users\Дом\Downloads\chaykovski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16" y="2084518"/>
            <a:ext cx="1094770" cy="1602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670225" y="3857205"/>
            <a:ext cx="1692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Олекса </a:t>
            </a:r>
          </a:p>
          <a:p>
            <a:pPr algn="ctr"/>
            <a:r>
              <a:rPr lang="uk-UA" sz="1400" dirty="0" err="1" smtClean="0">
                <a:solidFill>
                  <a:srgbClr val="C00000"/>
                </a:solidFill>
                <a:latin typeface="Arial Black" pitchFamily="34" charset="0"/>
              </a:rPr>
              <a:t>Стороженко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12871" y="3051625"/>
            <a:ext cx="1228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Михайло </a:t>
            </a:r>
            <a:endParaRPr lang="uk-UA" sz="1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Стельмах </a:t>
            </a:r>
            <a:endParaRPr lang="uk-UA" sz="1400" dirty="0"/>
          </a:p>
        </p:txBody>
      </p:sp>
      <p:sp>
        <p:nvSpPr>
          <p:cNvPr id="17" name="AutoShape 15" descr="Стельмах Михайло Панасович - Біографі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208" name="Picture 16" descr="C:\Users\Дом\Downloads\stelmah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6" b="21737"/>
          <a:stretch/>
        </p:blipFill>
        <p:spPr bwMode="auto">
          <a:xfrm>
            <a:off x="2868980" y="1623506"/>
            <a:ext cx="1105845" cy="14281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717925" y="3721494"/>
            <a:ext cx="1591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Степан </a:t>
            </a:r>
            <a:r>
              <a:rPr lang="uk-UA" sz="1400" dirty="0" err="1" smtClean="0">
                <a:solidFill>
                  <a:srgbClr val="C00000"/>
                </a:solidFill>
                <a:latin typeface="Arial Black" pitchFamily="34" charset="0"/>
              </a:rPr>
              <a:t>Процюк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07030" y="3728721"/>
            <a:ext cx="1944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Любов Пономаренко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04230" y="6283447"/>
            <a:ext cx="1424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Олена  </a:t>
            </a:r>
            <a:r>
              <a:rPr lang="uk-UA" sz="1400" dirty="0" err="1" smtClean="0">
                <a:solidFill>
                  <a:srgbClr val="C00000"/>
                </a:solidFill>
                <a:latin typeface="Arial Black" pitchFamily="34" charset="0"/>
              </a:rPr>
              <a:t>Теліга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15453" y="6256292"/>
            <a:ext cx="149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Олег Ольжич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92455" y="6330698"/>
            <a:ext cx="1471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Олександр </a:t>
            </a:r>
            <a:r>
              <a:rPr lang="uk-UA" sz="1400" dirty="0" err="1" smtClean="0">
                <a:solidFill>
                  <a:srgbClr val="C00000"/>
                </a:solidFill>
                <a:latin typeface="Arial Black" pitchFamily="34" charset="0"/>
              </a:rPr>
              <a:t>Гаврош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693185" y="6295438"/>
            <a:ext cx="1787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Володимир Івасюк</a:t>
            </a:r>
          </a:p>
        </p:txBody>
      </p:sp>
      <p:pic>
        <p:nvPicPr>
          <p:cNvPr id="8209" name="Picture 17" descr="C:\Users\Дом\Downloads\storozhenk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825" y="1997920"/>
            <a:ext cx="1259281" cy="18797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178968" y="3877673"/>
            <a:ext cx="1591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Богдан Лепкий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211" name="Picture 19" descr="C:\Users\Дом\Downloads\image39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84" y="2093660"/>
            <a:ext cx="1399249" cy="18791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3" name="Picture 21" descr="Степан Процюк. Біографія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21" y="1905670"/>
            <a:ext cx="1825506" cy="1793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3" descr="Гер переможений&amp;quot; аудіокнига повністю. Любов Пономаренко. - YouTub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216" name="Picture 24" descr="C:\Users\Дом\Downloads\maxresdefault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r="56011"/>
          <a:stretch/>
        </p:blipFill>
        <p:spPr bwMode="auto">
          <a:xfrm>
            <a:off x="8608223" y="2151499"/>
            <a:ext cx="1389471" cy="15784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25" descr="C:\Users\Дом\Downloads\oljich00-465-52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53" y="4540040"/>
            <a:ext cx="1535497" cy="1727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C:\Users\Дом\Downloads\teliga2-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148" y="4475017"/>
            <a:ext cx="1306709" cy="18556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8" descr="Олександр Гаврош | Письменники Україн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221" name="Picture 29" descr="C:\Users\Дом\Downloads\oleksandr-gavrosh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12" y="4380425"/>
            <a:ext cx="1950273" cy="1950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C:\Users\Дом\Downloads\івасюк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091" y="4441092"/>
            <a:ext cx="1973479" cy="18896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75" y="1712199"/>
            <a:ext cx="1264817" cy="498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Прямоугольник 41"/>
          <p:cNvSpPr/>
          <p:nvPr/>
        </p:nvSpPr>
        <p:spPr>
          <a:xfrm>
            <a:off x="138699" y="1720564"/>
            <a:ext cx="1217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Тарас</a:t>
            </a:r>
          </a:p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Шевченко</a:t>
            </a:r>
            <a:endParaRPr lang="uk-UA" sz="1400" dirty="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602964" y="1678035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Іван</a:t>
            </a:r>
          </a:p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Франко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8042202" y="1687717"/>
            <a:ext cx="1132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Ліна</a:t>
            </a:r>
          </a:p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Костенко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302958" y="1623669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Василь </a:t>
            </a:r>
          </a:p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Симоненко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0795665" y="1770493"/>
            <a:ext cx="1264817" cy="498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Прямоугольник 47"/>
          <p:cNvSpPr/>
          <p:nvPr/>
        </p:nvSpPr>
        <p:spPr>
          <a:xfrm>
            <a:off x="10784335" y="1770493"/>
            <a:ext cx="1253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Григір </a:t>
            </a:r>
          </a:p>
          <a:p>
            <a:pPr algn="ctr"/>
            <a:r>
              <a:rPr lang="uk-UA" sz="1400" dirty="0" smtClean="0">
                <a:solidFill>
                  <a:srgbClr val="0000CC"/>
                </a:solidFill>
                <a:latin typeface="Arial Black" pitchFamily="34" charset="0"/>
              </a:rPr>
              <a:t>Тютюнник</a:t>
            </a:r>
          </a:p>
        </p:txBody>
      </p:sp>
    </p:spTree>
    <p:extLst>
      <p:ext uri="{BB962C8B-B14F-4D97-AF65-F5344CB8AC3E}">
        <p14:creationId xmlns:p14="http://schemas.microsoft.com/office/powerpoint/2010/main" val="20594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13649" y="-57396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7" y="-299544"/>
            <a:ext cx="2117834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687318" y="1744050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-5" y="-274331"/>
            <a:ext cx="1933905" cy="73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-136137" y="1678035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7" cstate="print"/>
          <a:srcRect b="37758"/>
          <a:stretch>
            <a:fillRect/>
          </a:stretch>
        </p:blipFill>
        <p:spPr bwMode="auto">
          <a:xfrm>
            <a:off x="466922" y="2212944"/>
            <a:ext cx="3724815" cy="46508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36137" y="1943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Ваш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підручник </a:t>
            </a:r>
          </a:p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має </a:t>
            </a:r>
          </a:p>
          <a:p>
            <a:pPr algn="ctr"/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чотири 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розділи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: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9202" y="5219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«Із </a:t>
            </a:r>
            <a:r>
              <a:rPr lang="uk-UA" dirty="0" smtClean="0">
                <a:latin typeface="Arial Black" pitchFamily="34" charset="0"/>
              </a:rPr>
              <a:t>пісенних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скарбів»</a:t>
            </a:r>
            <a:endParaRPr lang="uk-UA" dirty="0">
              <a:latin typeface="Arial Black" pitchFamily="34" charset="0"/>
            </a:endParaRPr>
          </a:p>
          <a:p>
            <a:pPr algn="ctr"/>
            <a:endParaRPr lang="uk-UA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30734" y="5750104"/>
            <a:ext cx="1532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«</a:t>
            </a:r>
            <a:r>
              <a:rPr lang="uk-UA" dirty="0">
                <a:latin typeface="Arial Black" pitchFamily="34" charset="0"/>
              </a:rPr>
              <a:t>Ми — </a:t>
            </a:r>
            <a:endParaRPr lang="uk-UA" dirty="0" smtClean="0">
              <a:latin typeface="Arial Black" pitchFamily="34" charset="0"/>
            </a:endParaRPr>
          </a:p>
          <a:p>
            <a:pPr algn="ctr"/>
            <a:r>
              <a:rPr lang="uk-UA" dirty="0" smtClean="0">
                <a:latin typeface="Arial Black" pitchFamily="34" charset="0"/>
              </a:rPr>
              <a:t>українці»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77863" y="3904248"/>
            <a:ext cx="2142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«Ти </a:t>
            </a:r>
            <a:r>
              <a:rPr lang="uk-UA" dirty="0" smtClean="0">
                <a:latin typeface="Arial Black" pitchFamily="34" charset="0"/>
              </a:rPr>
              <a:t>знаєш,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що ти –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людина»</a:t>
            </a: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74361" y="2341954"/>
            <a:ext cx="2245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«Про </a:t>
            </a:r>
            <a:r>
              <a:rPr lang="uk-UA" dirty="0" smtClean="0">
                <a:latin typeface="Arial Black" pitchFamily="34" charset="0"/>
              </a:rPr>
              <a:t>минулі </a:t>
            </a:r>
            <a:r>
              <a:rPr lang="uk-UA" dirty="0">
                <a:latin typeface="Arial Black" pitchFamily="34" charset="0"/>
              </a:rPr>
              <a:t>часи» </a:t>
            </a:r>
            <a:endParaRPr lang="uk-UA" dirty="0"/>
          </a:p>
        </p:txBody>
      </p:sp>
      <p:pic>
        <p:nvPicPr>
          <p:cNvPr id="14" name="Picture 2" descr="Українська література 7 клас Авраменко 2020, книга по новій програмі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29" y="1503267"/>
            <a:ext cx="1483986" cy="2097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C:\Users\Дом\Downloads\ukrainska-literatura7klasavramenko2020-6-63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t="8217" r="8372" b="67816"/>
          <a:stretch/>
        </p:blipFill>
        <p:spPr bwMode="auto">
          <a:xfrm>
            <a:off x="6798704" y="161777"/>
            <a:ext cx="3643952" cy="16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ом\Downloads\ukrainska-literatura7klasavramenko2020-19-63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11343" r="14915" b="66128"/>
          <a:stretch/>
        </p:blipFill>
        <p:spPr bwMode="auto">
          <a:xfrm>
            <a:off x="6778232" y="1892620"/>
            <a:ext cx="3684896" cy="15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4310578" y="331865"/>
            <a:ext cx="489204" cy="104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елка вправо 17"/>
          <p:cNvSpPr/>
          <p:nvPr/>
        </p:nvSpPr>
        <p:spPr>
          <a:xfrm>
            <a:off x="4353396" y="5548928"/>
            <a:ext cx="489204" cy="104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трелка вправо 18"/>
          <p:cNvSpPr/>
          <p:nvPr/>
        </p:nvSpPr>
        <p:spPr>
          <a:xfrm>
            <a:off x="4353396" y="3778894"/>
            <a:ext cx="489204" cy="104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трелка вправо 19"/>
          <p:cNvSpPr/>
          <p:nvPr/>
        </p:nvSpPr>
        <p:spPr>
          <a:xfrm>
            <a:off x="4336334" y="1969135"/>
            <a:ext cx="489204" cy="104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71" name="Picture 3" descr="C:\Users\Дом\Downloads\ukrainska-literatura7klasavramenko2020-149-63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9950" r="16053" b="67732"/>
          <a:stretch/>
        </p:blipFill>
        <p:spPr bwMode="auto">
          <a:xfrm>
            <a:off x="6798704" y="3600635"/>
            <a:ext cx="3684896" cy="153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ом\Downloads\ukrainska-literatura7klasavramenko2020-188-63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t="11394" r="8088" b="65691"/>
          <a:stretch/>
        </p:blipFill>
        <p:spPr bwMode="auto">
          <a:xfrm>
            <a:off x="6790748" y="5286500"/>
            <a:ext cx="3657600" cy="1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13649" y="-57396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465973" y="-299544"/>
            <a:ext cx="1726027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786335" y="-140491"/>
            <a:ext cx="1063404" cy="22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-5" y="-274331"/>
            <a:ext cx="1683342" cy="73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36449" y="1052155"/>
            <a:ext cx="1028212" cy="223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61514" y="1169066"/>
            <a:ext cx="20810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«Із </a:t>
            </a: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пісенних </a:t>
            </a:r>
          </a:p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скарбів»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uk-UA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38515" y="6007344"/>
            <a:ext cx="2840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Ми — </a:t>
            </a:r>
            <a:endParaRPr lang="uk-UA" sz="1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українці»</a:t>
            </a:r>
            <a:endParaRPr lang="uk-UA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6947" y="4809293"/>
            <a:ext cx="3003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«Ти </a:t>
            </a: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знаєш, </a:t>
            </a:r>
          </a:p>
          <a:p>
            <a:pPr algn="ctr"/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що ти – людина»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60308" y="3068218"/>
            <a:ext cx="2790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«Про </a:t>
            </a: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минулі </a:t>
            </a:r>
            <a:r>
              <a:rPr lang="uk-UA" sz="1400" dirty="0">
                <a:solidFill>
                  <a:srgbClr val="C00000"/>
                </a:solidFill>
                <a:latin typeface="Arial Black" pitchFamily="34" charset="0"/>
              </a:rPr>
              <a:t>часи» </a:t>
            </a:r>
            <a:endParaRPr lang="uk-UA" sz="1400" dirty="0">
              <a:solidFill>
                <a:srgbClr val="C00000"/>
              </a:solidFill>
            </a:endParaRPr>
          </a:p>
        </p:txBody>
      </p:sp>
      <p:pic>
        <p:nvPicPr>
          <p:cNvPr id="7169" name="Picture 1" descr="C:\Users\Дом\Downloads\ukrainska-literatura7klasavramenko2020-6-63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t="8217" r="8372" b="67816"/>
          <a:stretch/>
        </p:blipFill>
        <p:spPr bwMode="auto">
          <a:xfrm>
            <a:off x="372994" y="48036"/>
            <a:ext cx="2448010" cy="11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ом\Downloads\ukrainska-literatura7klasavramenko2020-19-63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11343" r="14915" b="66128"/>
          <a:stretch/>
        </p:blipFill>
        <p:spPr bwMode="auto">
          <a:xfrm>
            <a:off x="8430666" y="1569176"/>
            <a:ext cx="3419073" cy="143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 flipH="1">
            <a:off x="2891211" y="314615"/>
            <a:ext cx="380023" cy="104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елка вправо 17"/>
          <p:cNvSpPr/>
          <p:nvPr/>
        </p:nvSpPr>
        <p:spPr>
          <a:xfrm>
            <a:off x="7871104" y="5548928"/>
            <a:ext cx="489204" cy="104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трелка вправо 19"/>
          <p:cNvSpPr/>
          <p:nvPr/>
        </p:nvSpPr>
        <p:spPr>
          <a:xfrm>
            <a:off x="7871104" y="1999512"/>
            <a:ext cx="489204" cy="104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71" name="Picture 3" descr="C:\Users\Дом\Downloads\ukrainska-literatura7klasavramenko2020-149-63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9950" r="16053" b="67732"/>
          <a:stretch/>
        </p:blipFill>
        <p:spPr bwMode="auto">
          <a:xfrm>
            <a:off x="372993" y="3689568"/>
            <a:ext cx="2573413" cy="106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ом\Downloads\ukrainska-literatura7klasavramenko2020-188-63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t="11394" r="8088" b="67210"/>
          <a:stretch/>
        </p:blipFill>
        <p:spPr bwMode="auto">
          <a:xfrm>
            <a:off x="8465657" y="5378446"/>
            <a:ext cx="3255906" cy="13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71568" y="9565"/>
            <a:ext cx="70944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Arial Black" pitchFamily="34" charset="0"/>
              </a:rPr>
              <a:t>Ознайомившись із творами цього розділу, ти зрозумієш, чому відомий російський композитор П. Чайковський охарактеризував пісенну обдарованість нашого народу такими словами: «Є талановиті люди, а є й талановиті народи. Саме до них належить український». Козацькі й чумацькі пісні, коломийки — у них відображена і наша історія, і рідний край, і наш характер, і любов, </a:t>
            </a:r>
            <a:endParaRPr lang="uk-UA" sz="1400" dirty="0" smtClean="0">
              <a:latin typeface="Arial Black" pitchFamily="34" charset="0"/>
            </a:endParaRPr>
          </a:p>
          <a:p>
            <a:pPr algn="ctr"/>
            <a:r>
              <a:rPr lang="uk-UA" sz="1400" dirty="0" smtClean="0">
                <a:latin typeface="Arial Black" pitchFamily="34" charset="0"/>
              </a:rPr>
              <a:t>і </a:t>
            </a:r>
            <a:r>
              <a:rPr lang="uk-UA" sz="1400" dirty="0">
                <a:latin typeface="Arial Black" pitchFamily="34" charset="0"/>
              </a:rPr>
              <a:t>жарти, словом, уся палітра української душі...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447453" y="1569176"/>
            <a:ext cx="64609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30218B"/>
                </a:solidFill>
                <a:latin typeface="Arial Black" pitchFamily="34" charset="0"/>
              </a:rPr>
              <a:t>У цьому розділі ти прочитаєш повість І. Франка «Захар Беркут» про героїчну боротьбу русичів проти монгольських нападників. Ознайомишся з баладою Т. Шевченка «Тополя» про красу і вірність кохання; з повістями А. Чайковського «За сестрою», М. Стельмаха «Гуси-лебеді летять», </a:t>
            </a:r>
            <a:r>
              <a:rPr lang="uk-UA" sz="1400" dirty="0" smtClean="0">
                <a:solidFill>
                  <a:srgbClr val="30218B"/>
                </a:solidFill>
                <a:latin typeface="Arial Black" pitchFamily="34" charset="0"/>
              </a:rPr>
              <a:t>                         Гр</a:t>
            </a:r>
            <a:r>
              <a:rPr lang="uk-UA" sz="1400" dirty="0">
                <a:solidFill>
                  <a:srgbClr val="30218B"/>
                </a:solidFill>
                <a:latin typeface="Arial Black" pitchFamily="34" charset="0"/>
              </a:rPr>
              <a:t>. Тютюнника «Климко», у яких головними героями є твої однолітки. Із цих та інших творів ти дізнаєшся ще </a:t>
            </a:r>
            <a:endParaRPr lang="uk-UA" sz="1400" dirty="0" smtClean="0">
              <a:solidFill>
                <a:srgbClr val="30218B"/>
              </a:solidFill>
              <a:latin typeface="Arial Black" pitchFamily="34" charset="0"/>
            </a:endParaRPr>
          </a:p>
          <a:p>
            <a:pPr algn="ctr"/>
            <a:r>
              <a:rPr lang="uk-UA" sz="1400" dirty="0" smtClean="0">
                <a:solidFill>
                  <a:srgbClr val="30218B"/>
                </a:solidFill>
                <a:latin typeface="Arial Black" pitchFamily="34" charset="0"/>
              </a:rPr>
              <a:t>багато-багато </a:t>
            </a:r>
            <a:r>
              <a:rPr lang="uk-UA" sz="1400" dirty="0">
                <a:solidFill>
                  <a:srgbClr val="30218B"/>
                </a:solidFill>
                <a:latin typeface="Arial Black" pitchFamily="34" charset="0"/>
              </a:rPr>
              <a:t>цікавого...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371568" y="3327872"/>
            <a:ext cx="7551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latin typeface="Arial Black" pitchFamily="34" charset="0"/>
              </a:rPr>
              <a:t>Виявляється, скарб — це не викопана старовинна скриня з коштовностями (оповідання О. </a:t>
            </a:r>
            <a:r>
              <a:rPr lang="uk-UA" sz="1400" dirty="0" err="1" smtClean="0">
                <a:latin typeface="Arial Black" pitchFamily="34" charset="0"/>
              </a:rPr>
              <a:t>Стороженка</a:t>
            </a:r>
            <a:r>
              <a:rPr lang="uk-UA" sz="1400" dirty="0" smtClean="0">
                <a:latin typeface="Arial Black" pitchFamily="34" charset="0"/>
              </a:rPr>
              <a:t> «Скарб»); крила мають не лише птахи, а й люди (вірші Л. Костенко). Саме про це ти прочитаєш у цьому розділі. Також ти довідаєшся, що </a:t>
            </a:r>
            <a:r>
              <a:rPr lang="ru-RU" sz="1400" dirty="0">
                <a:latin typeface="Arial Black" pitchFamily="34" charset="0"/>
              </a:rPr>
              <a:t>«Можна все на </a:t>
            </a:r>
            <a:r>
              <a:rPr lang="ru-RU" sz="1400" dirty="0" err="1">
                <a:latin typeface="Arial Black" pitchFamily="34" charset="0"/>
              </a:rPr>
              <a:t>світі</a:t>
            </a:r>
            <a:r>
              <a:rPr lang="ru-RU" sz="1400" dirty="0">
                <a:latin typeface="Arial Black" pitchFamily="34" charset="0"/>
              </a:rPr>
              <a:t> </a:t>
            </a:r>
            <a:r>
              <a:rPr lang="ru-RU" sz="1400" dirty="0" err="1" smtClean="0">
                <a:latin typeface="Arial Black" pitchFamily="34" charset="0"/>
              </a:rPr>
              <a:t>вибирати</a:t>
            </a:r>
            <a:r>
              <a:rPr lang="ru-RU" sz="1400" dirty="0" smtClean="0">
                <a:latin typeface="Arial Black" pitchFamily="34" charset="0"/>
              </a:rPr>
              <a:t>… </a:t>
            </a:r>
            <a:r>
              <a:rPr lang="ru-RU" sz="1400" dirty="0" err="1" smtClean="0">
                <a:latin typeface="Arial Black" pitchFamily="34" charset="0"/>
              </a:rPr>
              <a:t>вибрати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>
                <a:latin typeface="Arial Black" pitchFamily="34" charset="0"/>
              </a:rPr>
              <a:t>не можна тільки </a:t>
            </a:r>
            <a:r>
              <a:rPr lang="ru-RU" sz="1400" dirty="0" err="1">
                <a:latin typeface="Arial Black" pitchFamily="34" charset="0"/>
              </a:rPr>
              <a:t>Батьківщину</a:t>
            </a:r>
            <a:r>
              <a:rPr lang="ru-RU" sz="1400" dirty="0" smtClean="0">
                <a:latin typeface="Arial Black" pitchFamily="34" charset="0"/>
              </a:rPr>
              <a:t>» </a:t>
            </a:r>
            <a:r>
              <a:rPr lang="uk-UA" sz="1400" dirty="0" smtClean="0">
                <a:latin typeface="Arial Black" pitchFamily="34" charset="0"/>
              </a:rPr>
              <a:t>(«Лебеді материнства» </a:t>
            </a:r>
          </a:p>
          <a:p>
            <a:pPr algn="ctr"/>
            <a:r>
              <a:rPr lang="uk-UA" sz="1400" dirty="0" smtClean="0">
                <a:latin typeface="Arial Black" pitchFamily="34" charset="0"/>
              </a:rPr>
              <a:t>В. Симоненка) і про  те, що є люди, які прощають свого ворога (новела Л. Пономаренко «Гер переможений»). Прочитавши художні твори цього розділу, ти збагнеш, як важливо, хоч і неймовірно важко, робити правильний вибір у різних життєвих ситуаціях, залишаючись людиною.</a:t>
            </a:r>
            <a:endParaRPr lang="uk-UA" sz="1400" dirty="0">
              <a:latin typeface="Arial Black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flipH="1">
            <a:off x="3054664" y="3699671"/>
            <a:ext cx="380023" cy="1048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6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958700" y="2989138"/>
            <a:ext cx="1063404" cy="22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273686" y="5483130"/>
            <a:ext cx="6282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rgbClr val="30218B"/>
                </a:solidFill>
                <a:latin typeface="Arial Black" pitchFamily="34" charset="0"/>
              </a:rPr>
              <a:t>На багато запитань ти знайдеш відповіді, прочитавши розділ </a:t>
            </a:r>
            <a:r>
              <a:rPr lang="uk-UA" sz="1400" dirty="0" smtClean="0">
                <a:solidFill>
                  <a:srgbClr val="C00000"/>
                </a:solidFill>
                <a:latin typeface="Arial Black" pitchFamily="34" charset="0"/>
              </a:rPr>
              <a:t>«Ми — українці». </a:t>
            </a:r>
            <a:r>
              <a:rPr lang="uk-UA" sz="1400" dirty="0" smtClean="0">
                <a:solidFill>
                  <a:srgbClr val="30218B"/>
                </a:solidFill>
                <a:latin typeface="Arial Black" pitchFamily="34" charset="0"/>
              </a:rPr>
              <a:t>Крім того, ти нарешті зрозумієш, чому дорослі кажуть так: «Ось коли я був у твоєму віці, то хіба...» Не буду розповідати секрети найцікавіших творів, запропонованих в цьому розділі, бо ти сам про них дізнаєшся. Читай і насолоджуйся!</a:t>
            </a:r>
            <a:endParaRPr lang="uk-UA" sz="1400" dirty="0">
              <a:solidFill>
                <a:srgbClr val="30218B"/>
              </a:solidFill>
              <a:latin typeface="Arial Black" pitchFamily="34" charset="0"/>
            </a:endParaRPr>
          </a:p>
        </p:txBody>
      </p:sp>
      <p:pic>
        <p:nvPicPr>
          <p:cNvPr id="2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133302" y="4809293"/>
            <a:ext cx="1028212" cy="223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20" y="160250"/>
            <a:ext cx="807053" cy="10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58" y="3839126"/>
            <a:ext cx="807053" cy="10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583" y="5671219"/>
            <a:ext cx="807053" cy="10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510" y="1993906"/>
            <a:ext cx="807053" cy="10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4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7" y="-299544"/>
            <a:ext cx="2117834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687318" y="1744050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0" y="-365558"/>
            <a:ext cx="1933905" cy="74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-136137" y="1678035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7" cstate="print"/>
          <a:srcRect b="37758"/>
          <a:stretch>
            <a:fillRect/>
          </a:stretch>
        </p:blipFill>
        <p:spPr bwMode="auto">
          <a:xfrm>
            <a:off x="394135" y="2207173"/>
            <a:ext cx="3724815" cy="465082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18950" y="952902"/>
            <a:ext cx="611206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Також у </a:t>
            </a:r>
            <a:r>
              <a:rPr lang="uk-UA" sz="2000" dirty="0" smtClean="0">
                <a:latin typeface="Arial Black" pitchFamily="34" charset="0"/>
              </a:rPr>
              <a:t>підручнику є шість рубрик</a:t>
            </a:r>
            <a:r>
              <a:rPr lang="uk-UA" sz="2000" dirty="0">
                <a:latin typeface="Arial Black" pitchFamily="34" charset="0"/>
              </a:rPr>
              <a:t>:</a:t>
            </a:r>
            <a:r>
              <a:rPr lang="uk-UA" sz="2000" dirty="0">
                <a:solidFill>
                  <a:srgbClr val="2B5628"/>
                </a:solidFill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rgbClr val="30218B"/>
                </a:solidFill>
                <a:latin typeface="Arial Black" pitchFamily="34" charset="0"/>
              </a:rPr>
              <a:t>«Теорія літератури», «Запам’ятайте!», «</a:t>
            </a:r>
            <a:r>
              <a:rPr lang="uk-UA" sz="2000" dirty="0">
                <a:solidFill>
                  <a:srgbClr val="30218B"/>
                </a:solidFill>
                <a:latin typeface="Arial Black" pitchFamily="34" charset="0"/>
              </a:rPr>
              <a:t>Д</a:t>
            </a:r>
            <a:r>
              <a:rPr lang="uk-UA" sz="2000" dirty="0" smtClean="0">
                <a:solidFill>
                  <a:srgbClr val="30218B"/>
                </a:solidFill>
                <a:latin typeface="Arial Black" pitchFamily="34" charset="0"/>
              </a:rPr>
              <a:t>о речі…», «Усміхніться», «Зауважте», </a:t>
            </a:r>
            <a:r>
              <a:rPr lang="uk-UA" sz="2000" dirty="0">
                <a:solidFill>
                  <a:srgbClr val="30218B"/>
                </a:solidFill>
                <a:latin typeface="Arial Black" pitchFamily="34" charset="0"/>
              </a:rPr>
              <a:t>«Запитання і завдання</a:t>
            </a:r>
            <a:r>
              <a:rPr lang="uk-UA" sz="2000" dirty="0" smtClean="0">
                <a:solidFill>
                  <a:srgbClr val="30218B"/>
                </a:solidFill>
                <a:latin typeface="Arial Black" pitchFamily="34" charset="0"/>
              </a:rPr>
              <a:t>», </a:t>
            </a:r>
            <a:r>
              <a:rPr lang="uk-UA" sz="2000" dirty="0" smtClean="0">
                <a:latin typeface="Arial Black" pitchFamily="34" charset="0"/>
              </a:rPr>
              <a:t>які допоможуть кожному із </a:t>
            </a:r>
            <a:r>
              <a:rPr lang="uk-UA" sz="2000" dirty="0">
                <a:latin typeface="Arial Black" pitchFamily="34" charset="0"/>
              </a:rPr>
              <a:t>вас досягти відмінних результатів при вивченні української літератури, зрозуміти всю її </a:t>
            </a:r>
            <a:r>
              <a:rPr lang="uk-UA" sz="2000" dirty="0" smtClean="0">
                <a:latin typeface="Arial Black" pitchFamily="34" charset="0"/>
              </a:rPr>
              <a:t>красу </a:t>
            </a:r>
            <a:r>
              <a:rPr lang="uk-UA" sz="2000" dirty="0">
                <a:latin typeface="Arial Black" pitchFamily="34" charset="0"/>
              </a:rPr>
              <a:t>і глибину. Обов’язкові рубрики - </a:t>
            </a:r>
            <a:r>
              <a:rPr lang="uk-UA" sz="2000" dirty="0">
                <a:solidFill>
                  <a:srgbClr val="30218B"/>
                </a:solidFill>
                <a:latin typeface="Arial Black" pitchFamily="34" charset="0"/>
              </a:rPr>
              <a:t>«Теорія літератури», «Запам’ятайте</a:t>
            </a:r>
            <a:r>
              <a:rPr lang="uk-UA" sz="2000" dirty="0" smtClean="0">
                <a:solidFill>
                  <a:srgbClr val="30218B"/>
                </a:solidFill>
                <a:latin typeface="Arial Black" pitchFamily="34" charset="0"/>
              </a:rPr>
              <a:t>!» </a:t>
            </a:r>
            <a:r>
              <a:rPr lang="uk-UA" sz="2000" dirty="0" smtClean="0">
                <a:latin typeface="Arial Black" pitchFamily="34" charset="0"/>
              </a:rPr>
              <a:t>та </a:t>
            </a:r>
            <a:r>
              <a:rPr lang="uk-UA" sz="2000" dirty="0">
                <a:solidFill>
                  <a:srgbClr val="30218B"/>
                </a:solidFill>
                <a:latin typeface="Arial Black" pitchFamily="34" charset="0"/>
              </a:rPr>
              <a:t>«Запитання і завдання». </a:t>
            </a:r>
            <a:r>
              <a:rPr lang="uk-UA" sz="2000" dirty="0" smtClean="0">
                <a:latin typeface="Arial Black" pitchFamily="34" charset="0"/>
              </a:rPr>
              <a:t>Решта </a:t>
            </a:r>
            <a:r>
              <a:rPr lang="uk-UA" sz="2000" dirty="0">
                <a:latin typeface="Arial Black" pitchFamily="34" charset="0"/>
              </a:rPr>
              <a:t>рубрик - додаткові. Проте вони є </a:t>
            </a:r>
            <a:r>
              <a:rPr lang="uk-UA" sz="2000" dirty="0" smtClean="0">
                <a:latin typeface="Arial Black" pitchFamily="34" charset="0"/>
              </a:rPr>
              <a:t>дуже цікавими </a:t>
            </a:r>
            <a:r>
              <a:rPr lang="uk-UA" sz="2000" dirty="0">
                <a:latin typeface="Arial Black" pitchFamily="34" charset="0"/>
              </a:rPr>
              <a:t>і нададуть </a:t>
            </a:r>
            <a:r>
              <a:rPr lang="uk-UA" sz="2000" dirty="0" smtClean="0">
                <a:latin typeface="Arial Black" pitchFamily="34" charset="0"/>
              </a:rPr>
              <a:t>можливість </a:t>
            </a:r>
            <a:r>
              <a:rPr lang="uk-UA" sz="2000" dirty="0">
                <a:latin typeface="Arial Black" pitchFamily="34" charset="0"/>
              </a:rPr>
              <a:t>вам не </a:t>
            </a:r>
            <a:r>
              <a:rPr lang="uk-UA" sz="2000" dirty="0" smtClean="0">
                <a:latin typeface="Arial Black" pitchFamily="34" charset="0"/>
              </a:rPr>
              <a:t>лише краще </a:t>
            </a:r>
            <a:r>
              <a:rPr lang="uk-UA" sz="2000" dirty="0">
                <a:latin typeface="Arial Black" pitchFamily="34" charset="0"/>
              </a:rPr>
              <a:t>вивчити запропоновані твори, а й виявити свої </a:t>
            </a:r>
            <a:r>
              <a:rPr lang="uk-UA" sz="2000" dirty="0" smtClean="0">
                <a:latin typeface="Arial Black" pitchFamily="34" charset="0"/>
              </a:rPr>
              <a:t>найліпші </a:t>
            </a:r>
            <a:r>
              <a:rPr lang="uk-UA" sz="2000" dirty="0">
                <a:latin typeface="Arial Black" pitchFamily="34" charset="0"/>
              </a:rPr>
              <a:t>якості — </a:t>
            </a:r>
            <a:r>
              <a:rPr lang="uk-UA" sz="2000" dirty="0" smtClean="0">
                <a:latin typeface="Arial Black" pitchFamily="34" charset="0"/>
              </a:rPr>
              <a:t>кмітливість</a:t>
            </a:r>
            <a:r>
              <a:rPr lang="uk-UA" sz="2000" dirty="0">
                <a:latin typeface="Arial Black" pitchFamily="34" charset="0"/>
              </a:rPr>
              <a:t>, розсудливість, вміння </a:t>
            </a:r>
            <a:r>
              <a:rPr lang="uk-UA" sz="2000" dirty="0" smtClean="0">
                <a:latin typeface="Arial Black" pitchFamily="34" charset="0"/>
              </a:rPr>
              <a:t>швидко </a:t>
            </a:r>
            <a:r>
              <a:rPr lang="uk-UA" sz="2000" dirty="0">
                <a:latin typeface="Arial Black" pitchFamily="34" charset="0"/>
              </a:rPr>
              <a:t>міркувати й аналізувати прочитане. </a:t>
            </a:r>
          </a:p>
        </p:txBody>
      </p:sp>
      <p:pic>
        <p:nvPicPr>
          <p:cNvPr id="11" name="Picture 2" descr="Українська література 7 клас Авраменко 2020, книга по новій програмі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98" y="364173"/>
            <a:ext cx="1735153" cy="24523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Ð°ÑÑÐ¸Ð½ÐºÐ¸ Ð¿Ð¾ Ð·Ð°Ð¿ÑÐ¾ÑÑ Ð³Ð¸ÑÐºÐ° Ð·Ð½Ð°Ðº Ð²Ð¾Ð¿ÑÐ¾ÑÐ°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74" y="1988223"/>
            <a:ext cx="1542790" cy="192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2"/>
          <a:stretch/>
        </p:blipFill>
        <p:spPr bwMode="auto">
          <a:xfrm>
            <a:off x="0" y="-57395"/>
            <a:ext cx="12192000" cy="69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>
            <a:off x="10074167" y="-299544"/>
            <a:ext cx="2117834" cy="734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>
            <a:off x="10687318" y="1744050"/>
            <a:ext cx="1636208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tamin_SV - мастерская рукоделия&amp;#39;s photos | Закладки, вышитые крестиком,  Цветы, вышитые крестиком, Ткачество бисер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18" b="100000" l="95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5"/>
          <a:stretch/>
        </p:blipFill>
        <p:spPr bwMode="auto">
          <a:xfrm flipH="1">
            <a:off x="0" y="-365558"/>
            <a:ext cx="1933905" cy="74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деи на тему «Гердани і схеми» (690) | ткачество бисером, ткачество,  бисероплет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60417" l="0" r="100000">
                        <a14:foregroundMark x1="15678" y1="50694" x2="15678" y2="52315"/>
                        <a14:foregroundMark x1="7203" y1="55787" x2="11017" y2="59259"/>
                        <a14:foregroundMark x1="19915" y1="59954" x2="20763" y2="61111"/>
                        <a14:foregroundMark x1="30085" y1="64583" x2="32203" y2="69444"/>
                        <a14:foregroundMark x1="36017" y1="69676" x2="36017" y2="72454"/>
                        <a14:foregroundMark x1="38559" y1="68287" x2="38559" y2="64583"/>
                        <a14:foregroundMark x1="38559" y1="63194" x2="38559" y2="63194"/>
                        <a14:foregroundMark x1="32203" y1="82639" x2="32203" y2="82639"/>
                        <a14:foregroundMark x1="38559" y1="79861" x2="38559" y2="79861"/>
                        <a14:foregroundMark x1="42373" y1="75694" x2="39831" y2="75694"/>
                        <a14:foregroundMark x1="31356" y1="72454" x2="25000" y2="72454"/>
                        <a14:foregroundMark x1="16102" y1="69444" x2="13559" y2="69676"/>
                        <a14:foregroundMark x1="7203" y1="67361" x2="7203" y2="64815"/>
                        <a14:foregroundMark x1="2966" y1="56481" x2="3390" y2="55093"/>
                        <a14:foregroundMark x1="20763" y1="75231" x2="20763" y2="77083"/>
                        <a14:foregroundMark x1="14831" y1="77778" x2="13559" y2="80556"/>
                        <a14:foregroundMark x1="10593" y1="80093" x2="16949" y2="84028"/>
                        <a14:foregroundMark x1="23305" y1="83565" x2="27119" y2="85417"/>
                        <a14:foregroundMark x1="32203" y1="87037" x2="34746" y2="87500"/>
                        <a14:foregroundMark x1="37288" y1="89583" x2="37288" y2="89583"/>
                        <a14:foregroundMark x1="18644" y1="89583" x2="16949" y2="90278"/>
                        <a14:foregroundMark x1="8475" y1="87731" x2="8475" y2="87731"/>
                        <a14:foregroundMark x1="4237" y1="84954" x2="16102" y2="91204"/>
                        <a14:foregroundMark x1="18220" y1="92361" x2="19492" y2="94444"/>
                        <a14:foregroundMark x1="19915" y1="93981" x2="22034" y2="95370"/>
                        <a14:foregroundMark x1="37712" y1="89815" x2="37712" y2="89815"/>
                        <a14:foregroundMark x1="38559" y1="88194" x2="38559" y2="88194"/>
                        <a14:foregroundMark x1="38983" y1="9954" x2="38983" y2="9954"/>
                        <a14:foregroundMark x1="28390" y1="6019" x2="28390" y2="6019"/>
                        <a14:foregroundMark x1="28814" y1="5093" x2="28814" y2="5093"/>
                        <a14:foregroundMark x1="38559" y1="93981" x2="38559" y2="93981"/>
                        <a14:foregroundMark x1="29661" y1="92593" x2="37288" y2="91898"/>
                        <a14:foregroundMark x1="39831" y1="97222" x2="39831" y2="97222"/>
                        <a14:foregroundMark x1="41525" y1="98148" x2="41525" y2="98148"/>
                        <a14:foregroundMark x1="5932" y1="4630" x2="5932" y2="4630"/>
                        <a14:foregroundMark x1="6780" y1="4630" x2="13559" y2="4630"/>
                        <a14:backgroundMark x1="6356" y1="7870" x2="6356" y2="7870"/>
                        <a14:backgroundMark x1="3814" y1="6944" x2="3814" y2="6944"/>
                        <a14:backgroundMark x1="31780" y1="4861" x2="33898" y2="4861"/>
                        <a14:backgroundMark x1="41525" y1="12731" x2="43220" y2="11806"/>
                        <a14:backgroundMark x1="11441" y1="4167" x2="11441" y2="4167"/>
                        <a14:backgroundMark x1="11441" y1="3472" x2="13136" y2="2778"/>
                        <a14:backgroundMark x1="32203" y1="9954" x2="32203" y2="9954"/>
                        <a14:backgroundMark x1="28390" y1="5093" x2="28390" y2="5093"/>
                        <a14:backgroundMark x1="36441" y1="10417" x2="36441" y2="10417"/>
                        <a14:backgroundMark x1="39407" y1="13657" x2="41525" y2="13194"/>
                        <a14:backgroundMark x1="25847" y1="93981" x2="25847" y2="93981"/>
                        <a14:backgroundMark x1="26271" y1="78935" x2="26271" y2="78241"/>
                        <a14:backgroundMark x1="29237" y1="73611" x2="29237" y2="73611"/>
                        <a14:backgroundMark x1="25000" y1="67593" x2="25000" y2="67593"/>
                        <a14:backgroundMark x1="70763" y1="83333" x2="70763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38" r="-4633" b="34478"/>
          <a:stretch/>
        </p:blipFill>
        <p:spPr bwMode="auto">
          <a:xfrm flipH="1">
            <a:off x="-136137" y="1678035"/>
            <a:ext cx="1556529" cy="33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7" cstate="print"/>
          <a:srcRect b="37758"/>
          <a:stretch>
            <a:fillRect/>
          </a:stretch>
        </p:blipFill>
        <p:spPr bwMode="auto">
          <a:xfrm>
            <a:off x="394135" y="2207173"/>
            <a:ext cx="3724815" cy="465082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939042" y="214664"/>
            <a:ext cx="8313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З</a:t>
            </a:r>
            <a:r>
              <a:rPr lang="uk-UA" dirty="0" smtClean="0">
                <a:latin typeface="Arial Black" pitchFamily="34" charset="0"/>
              </a:rPr>
              <a:t>верніть </a:t>
            </a:r>
            <a:r>
              <a:rPr lang="uk-UA" dirty="0">
                <a:latin typeface="Arial Black" pitchFamily="34" charset="0"/>
              </a:rPr>
              <a:t>особливу увагу на рубрику </a:t>
            </a:r>
            <a:r>
              <a:rPr lang="uk-UA" dirty="0">
                <a:solidFill>
                  <a:srgbClr val="30218B"/>
                </a:solidFill>
                <a:latin typeface="Arial Black" pitchFamily="34" charset="0"/>
              </a:rPr>
              <a:t>«Запитання і завдання». </a:t>
            </a:r>
            <a:r>
              <a:rPr lang="uk-UA" dirty="0" smtClean="0">
                <a:latin typeface="Arial Black" pitchFamily="34" charset="0"/>
              </a:rPr>
              <a:t>Вона передбачає такі різновиди </a:t>
            </a:r>
            <a:r>
              <a:rPr lang="uk-UA" dirty="0">
                <a:latin typeface="Arial Black" pitchFamily="34" charset="0"/>
              </a:rPr>
              <a:t>робіт:</a:t>
            </a:r>
          </a:p>
        </p:txBody>
      </p:sp>
      <p:pic>
        <p:nvPicPr>
          <p:cNvPr id="10242" name="Picture 2" descr="C:\Users\Дом\Downloads\ukrainska-literatura7klasavramenko2020-2-63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127" b="48136" l="14420" r="24451">
                        <a14:foregroundMark x1="20533" y1="35088" x2="20533" y2="35088"/>
                        <a14:foregroundMark x1="21160" y1="42873" x2="21160" y2="42873"/>
                        <a14:foregroundMark x1="20846" y1="46601" x2="20846" y2="46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32623" r="74512" b="50063"/>
          <a:stretch/>
        </p:blipFill>
        <p:spPr bwMode="auto">
          <a:xfrm>
            <a:off x="2419597" y="837831"/>
            <a:ext cx="1386226" cy="364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118950" y="4532587"/>
            <a:ext cx="61340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А </a:t>
            </a:r>
            <a:r>
              <a:rPr lang="uk-UA" dirty="0">
                <a:latin typeface="Arial Black" pitchFamily="34" charset="0"/>
              </a:rPr>
              <a:t>щоб ви пригадали теоретичну інформацію </a:t>
            </a:r>
            <a:r>
              <a:rPr lang="uk-UA" dirty="0" smtClean="0">
                <a:latin typeface="Arial Black" pitchFamily="34" charset="0"/>
              </a:rPr>
              <a:t>із </a:t>
            </a:r>
            <a:r>
              <a:rPr lang="uk-UA" dirty="0">
                <a:latin typeface="Arial Black" pitchFamily="34" charset="0"/>
              </a:rPr>
              <a:t>попередніх класів, </a:t>
            </a:r>
            <a:r>
              <a:rPr lang="uk-UA" dirty="0" smtClean="0">
                <a:latin typeface="Arial Black" pitchFamily="34" charset="0"/>
              </a:rPr>
              <a:t>наприкінці </a:t>
            </a:r>
            <a:r>
              <a:rPr lang="uk-UA" dirty="0">
                <a:latin typeface="Arial Black" pitchFamily="34" charset="0"/>
              </a:rPr>
              <a:t>підручника </a:t>
            </a:r>
            <a:r>
              <a:rPr lang="uk-UA" dirty="0" smtClean="0">
                <a:latin typeface="Arial Black" pitchFamily="34" charset="0"/>
              </a:rPr>
              <a:t>вміщено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«Короткий 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літературознавчий </a:t>
            </a:r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словник». </a:t>
            </a:r>
            <a:r>
              <a:rPr lang="uk-UA" dirty="0">
                <a:latin typeface="Arial Black" pitchFamily="34" charset="0"/>
              </a:rPr>
              <a:t>Тож </a:t>
            </a:r>
            <a:r>
              <a:rPr lang="uk-UA" dirty="0" smtClean="0">
                <a:latin typeface="Arial Black" pitchFamily="34" charset="0"/>
              </a:rPr>
              <a:t>рушаймо </a:t>
            </a:r>
            <a:r>
              <a:rPr lang="uk-UA" dirty="0">
                <a:latin typeface="Arial Black" pitchFamily="34" charset="0"/>
              </a:rPr>
              <a:t>в нову подорож сторінками </a:t>
            </a:r>
            <a:r>
              <a:rPr lang="uk-UA" dirty="0" smtClean="0">
                <a:latin typeface="Arial Black" pitchFamily="34" charset="0"/>
              </a:rPr>
              <a:t>літературних </a:t>
            </a:r>
            <a:r>
              <a:rPr lang="uk-UA" dirty="0">
                <a:latin typeface="Arial Black" pitchFamily="34" charset="0"/>
              </a:rPr>
              <a:t>творів!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1925" y="1138747"/>
            <a:ext cx="2451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- спостереження;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91925" y="1837841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- читання;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91925" y="2810125"/>
            <a:ext cx="264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- тестові завдання;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67181" y="1149850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- конспектування;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18053" y="3581426"/>
            <a:ext cx="2600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- творче завдання;</a:t>
            </a:r>
            <a:endParaRPr lang="uk-UA" dirty="0">
              <a:latin typeface="Arial Black" pitchFamily="34" charset="0"/>
            </a:endParaRPr>
          </a:p>
        </p:txBody>
      </p:sp>
      <p:pic>
        <p:nvPicPr>
          <p:cNvPr id="19" name="Picture 2" descr="C:\Users\Дом\Downloads\ukrainska-literatura7klasavramenko2020-2-63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11" b="51316" l="51411" r="61442">
                        <a14:foregroundMark x1="58464" y1="35526" x2="58464" y2="35526"/>
                        <a14:foregroundMark x1="60502" y1="38706" x2="60502" y2="38706"/>
                        <a14:foregroundMark x1="59718" y1="40241" x2="59718" y2="40241"/>
                        <a14:foregroundMark x1="59404" y1="46601" x2="59404" y2="46601"/>
                        <a14:foregroundMark x1="55329" y1="47368" x2="55329" y2="47368"/>
                        <a14:foregroundMark x1="56740" y1="47259" x2="56740" y2="47259"/>
                        <a14:foregroundMark x1="56113" y1="49232" x2="57837" y2="49232"/>
                        <a14:foregroundMark x1="59091" y1="49232" x2="59875" y2="49232"/>
                        <a14:foregroundMark x1="61285" y1="49013" x2="61285" y2="49013"/>
                        <a14:foregroundMark x1="55643" y1="48904" x2="55643" y2="48904"/>
                        <a14:foregroundMark x1="55172" y1="48465" x2="55172" y2="48465"/>
                        <a14:foregroundMark x1="54859" y1="46930" x2="54859" y2="46930"/>
                        <a14:foregroundMark x1="56583" y1="46930" x2="56583" y2="46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5" t="32623" r="38412" b="50063"/>
          <a:stretch/>
        </p:blipFill>
        <p:spPr bwMode="auto">
          <a:xfrm>
            <a:off x="6714699" y="801265"/>
            <a:ext cx="945029" cy="317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814256" y="1744050"/>
            <a:ext cx="1939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- відповіді на </a:t>
            </a:r>
          </a:p>
          <a:p>
            <a:pPr algn="ctr"/>
            <a:r>
              <a:rPr lang="uk-UA" dirty="0" smtClean="0">
                <a:latin typeface="Arial Black" pitchFamily="34" charset="0"/>
              </a:rPr>
              <a:t>запитання;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44142" y="2494441"/>
            <a:ext cx="2090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- домашнє </a:t>
            </a:r>
          </a:p>
          <a:p>
            <a:r>
              <a:rPr lang="uk-UA" dirty="0" smtClean="0">
                <a:latin typeface="Arial Black" pitchFamily="34" charset="0"/>
              </a:rPr>
              <a:t>завдання;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14256" y="3304427"/>
            <a:ext cx="278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- матеріали мережі                                     «Інтернет».</a:t>
            </a:r>
            <a:endParaRPr lang="uk-UA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953</TotalTime>
  <Words>1467</Words>
  <Application>Microsoft Office PowerPoint</Application>
  <PresentationFormat>Произвольный</PresentationFormat>
  <Paragraphs>133</Paragraphs>
  <Slides>16</Slides>
  <Notes>1</Notes>
  <HiddenSlides>1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Пользователь</dc:creator>
  <cp:lastModifiedBy>Дом</cp:lastModifiedBy>
  <cp:revision>113</cp:revision>
  <dcterms:created xsi:type="dcterms:W3CDTF">2017-02-09T09:57:41Z</dcterms:created>
  <dcterms:modified xsi:type="dcterms:W3CDTF">2023-01-21T14:55:14Z</dcterms:modified>
</cp:coreProperties>
</file>