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868" r:id="rId3"/>
    <p:sldId id="877" r:id="rId4"/>
    <p:sldId id="499" r:id="rId5"/>
    <p:sldId id="852" r:id="rId6"/>
    <p:sldId id="845" r:id="rId7"/>
    <p:sldId id="496" r:id="rId8"/>
    <p:sldId id="847" r:id="rId9"/>
    <p:sldId id="855" r:id="rId10"/>
    <p:sldId id="856" r:id="rId11"/>
    <p:sldId id="870" r:id="rId12"/>
    <p:sldId id="857" r:id="rId13"/>
    <p:sldId id="853" r:id="rId14"/>
    <p:sldId id="866" r:id="rId15"/>
    <p:sldId id="875" r:id="rId16"/>
    <p:sldId id="876" r:id="rId17"/>
    <p:sldId id="835" r:id="rId18"/>
    <p:sldId id="861" r:id="rId19"/>
    <p:sldId id="862" r:id="rId20"/>
    <p:sldId id="863" r:id="rId21"/>
    <p:sldId id="864" r:id="rId22"/>
    <p:sldId id="865" r:id="rId23"/>
    <p:sldId id="867" r:id="rId24"/>
    <p:sldId id="872" r:id="rId25"/>
    <p:sldId id="873" r:id="rId26"/>
    <p:sldId id="871" r:id="rId27"/>
    <p:sldId id="874" r:id="rId28"/>
    <p:sldId id="878" r:id="rId29"/>
    <p:sldId id="472" r:id="rId30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0147F"/>
    <a:srgbClr val="FFC000"/>
    <a:srgbClr val="FFFFFF"/>
    <a:srgbClr val="2894DE"/>
    <a:srgbClr val="B2D0F0"/>
    <a:srgbClr val="6694BC"/>
    <a:srgbClr val="C2D4E4"/>
    <a:srgbClr val="DEEBF7"/>
    <a:srgbClr val="0F303F"/>
    <a:srgbClr val="9DC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-102" y="-468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25487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775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5758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2548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2548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2122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5696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4204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6032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4066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7753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25-11-2022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5" name="Скругленный прямоугольник 14"/>
          <p:cNvSpPr/>
          <p:nvPr/>
        </p:nvSpPr>
        <p:spPr>
          <a:xfrm>
            <a:off x="5497178" y="295998"/>
            <a:ext cx="8011006" cy="5214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Епіграф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448" y="1717963"/>
            <a:ext cx="14214765" cy="3805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  <a:latin typeface="Arial Black" pitchFamily="34" charset="0"/>
              </a:rPr>
              <a:t>Світло</a:t>
            </a:r>
          </a:p>
          <a:p>
            <a:r>
              <a:rPr lang="uk-UA" sz="4400" dirty="0" smtClean="0">
                <a:solidFill>
                  <a:srgbClr val="FFC000"/>
                </a:solidFill>
                <a:latin typeface="Arial Black" pitchFamily="34" charset="0"/>
              </a:rPr>
              <a:t>Яскраве, миттєве</a:t>
            </a:r>
          </a:p>
          <a:p>
            <a:r>
              <a:rPr lang="ru-RU" sz="4400" dirty="0" err="1" smtClean="0">
                <a:solidFill>
                  <a:srgbClr val="FFFF00"/>
                </a:solidFill>
                <a:latin typeface="Arial Black" pitchFamily="34" charset="0"/>
              </a:rPr>
              <a:t>Поглинається</a:t>
            </a: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4400" dirty="0" err="1" smtClean="0">
                <a:solidFill>
                  <a:srgbClr val="FFFF00"/>
                </a:solidFill>
                <a:latin typeface="Arial Black" pitchFamily="34" charset="0"/>
              </a:rPr>
              <a:t>відбивається</a:t>
            </a: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4400" dirty="0" err="1" smtClean="0">
                <a:solidFill>
                  <a:srgbClr val="00B050"/>
                </a:solidFill>
                <a:latin typeface="Arial Black" pitchFamily="34" charset="0"/>
              </a:rPr>
              <a:t>заломлюється</a:t>
            </a:r>
            <a:endParaRPr lang="uk-UA" sz="44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Має </a:t>
            </a:r>
            <a:r>
              <a:rPr lang="ru-RU" sz="4400" dirty="0" err="1" smtClean="0">
                <a:solidFill>
                  <a:srgbClr val="00B0F0"/>
                </a:solidFill>
                <a:latin typeface="Arial Black" pitchFamily="34" charset="0"/>
              </a:rPr>
              <a:t>швидкість</a:t>
            </a:r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4400" dirty="0" err="1" smtClean="0">
                <a:solidFill>
                  <a:srgbClr val="00B0F0"/>
                </a:solidFill>
                <a:latin typeface="Arial Black" pitchFamily="34" charset="0"/>
              </a:rPr>
              <a:t>поширення</a:t>
            </a:r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300000км/с</a:t>
            </a:r>
            <a:endParaRPr lang="uk-UA" sz="4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4400" dirty="0" err="1" smtClean="0">
                <a:solidFill>
                  <a:srgbClr val="7030A0"/>
                </a:solidFill>
                <a:latin typeface="Arial Black" pitchFamily="34" charset="0"/>
              </a:rPr>
              <a:t>Промінь</a:t>
            </a:r>
            <a:endParaRPr lang="uk-UA" sz="4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5650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6" name="Скругленный прямоугольник 15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Обери позицію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pic>
        <p:nvPicPr>
          <p:cNvPr id="16386" name="Picture 2" descr="Результат пошуку зображень за запитом &quot;глаза&quot;">
            <a:extLst>
              <a:ext uri="{FF2B5EF4-FFF2-40B4-BE49-F238E27FC236}">
                <a16:creationId xmlns:a16="http://schemas.microsoft.com/office/drawing/2014/main" xmlns="" id="{7D81E5BB-5F6A-4190-A2A1-E147A504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578272"/>
            <a:ext cx="8579363" cy="56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194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9" name="Скругленный прямоугольник 18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Інерція зору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мода, девушка, бенгальский огонь">
            <a:extLst>
              <a:ext uri="{FF2B5EF4-FFF2-40B4-BE49-F238E27FC236}">
                <a16:creationId xmlns:a16="http://schemas.microsoft.com/office/drawing/2014/main" xmlns="" id="{2604682E-F840-45A9-BBE8-410FE3C4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5805" y="1261711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карусель ночью&quot;">
            <a:extLst>
              <a:ext uri="{FF2B5EF4-FFF2-40B4-BE49-F238E27FC236}">
                <a16:creationId xmlns:a16="http://schemas.microsoft.com/office/drawing/2014/main" xmlns="" id="{8604C66D-09BF-4B99-8F1A-5456DEC2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402" y="4151630"/>
            <a:ext cx="5270234" cy="351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FE259417-FA11-4947-835A-1C52C6D49867}"/>
              </a:ext>
            </a:extLst>
          </p:cNvPr>
          <p:cNvSpPr/>
          <p:nvPr/>
        </p:nvSpPr>
        <p:spPr>
          <a:xfrm>
            <a:off x="670362" y="1259916"/>
            <a:ext cx="5873635" cy="66520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Інерція</a:t>
            </a:r>
            <a:r>
              <a:rPr lang="ru-RU" sz="4000" b="1" kern="0" dirty="0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зору</a:t>
            </a:r>
            <a:r>
              <a:rPr lang="ru-RU" sz="4000" b="1" kern="0" dirty="0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після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того як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зображення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предмета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зникає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із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сітківки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ока,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зоровий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образ,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викликаний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цим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предметом,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зберігається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свідомості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людини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протягом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0,1 с</a:t>
            </a:r>
          </a:p>
        </p:txBody>
      </p:sp>
      <p:sp>
        <p:nvSpPr>
          <p:cNvPr id="16" name="Button Color - Down">
            <a:extLst>
              <a:ext uri="{FF2B5EF4-FFF2-40B4-BE49-F238E27FC236}">
                <a16:creationId xmlns:a16="http://schemas.microsoft.com/office/drawing/2014/main" xmlns="" id="{4205008C-B2F2-4833-A414-63A95D2D071E}"/>
              </a:ext>
            </a:extLst>
          </p:cNvPr>
          <p:cNvSpPr/>
          <p:nvPr/>
        </p:nvSpPr>
        <p:spPr>
          <a:xfrm>
            <a:off x="7665095" y="4039218"/>
            <a:ext cx="3483920" cy="1093436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Бенгальський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вогонь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xmlns="" id="{C143A321-39F4-4503-87B1-5154928E486B}"/>
              </a:ext>
            </a:extLst>
          </p:cNvPr>
          <p:cNvSpPr/>
          <p:nvPr/>
        </p:nvSpPr>
        <p:spPr>
          <a:xfrm>
            <a:off x="10472468" y="7259765"/>
            <a:ext cx="2369779" cy="650396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Карусель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1328342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4" name="Скругленный прямоугольник 13"/>
          <p:cNvSpPr/>
          <p:nvPr/>
        </p:nvSpPr>
        <p:spPr>
          <a:xfrm>
            <a:off x="5317067" y="268288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Проблемне питання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61FAD9EB-1189-45D5-8681-15337053199A}"/>
              </a:ext>
            </a:extLst>
          </p:cNvPr>
          <p:cNvSpPr/>
          <p:nvPr/>
        </p:nvSpPr>
        <p:spPr>
          <a:xfrm>
            <a:off x="419589" y="1952840"/>
            <a:ext cx="5674659" cy="486031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Як з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особливостями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людського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зору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пов’язане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виробництво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мультиплікаційних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фільмів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3600" i="1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Результат пошуку зображень за запитом &quot;создание фильма&quot;">
            <a:extLst>
              <a:ext uri="{FF2B5EF4-FFF2-40B4-BE49-F238E27FC236}">
                <a16:creationId xmlns:a16="http://schemas.microsoft.com/office/drawing/2014/main" xmlns="" id="{20A5B425-259C-453C-81AC-71DB1FE6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8062" y="2078368"/>
            <a:ext cx="7682099" cy="460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992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4" name="Скругленный прямоугольник 13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Спільний проект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419589" y="1506071"/>
            <a:ext cx="6539303" cy="55670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3600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Хлопчик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читає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книжку,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тримаючи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її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на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відстані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20 см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очей.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Визначте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оптичну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силу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лінз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необхідні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хлопчикові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щоб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читати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книжку на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відстані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найкращого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зору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для нормального ока.</a:t>
            </a:r>
            <a:endParaRPr lang="en-US" sz="3600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Пов’язане зображення">
            <a:extLst>
              <a:ext uri="{FF2B5EF4-FFF2-40B4-BE49-F238E27FC236}">
                <a16:creationId xmlns:a16="http://schemas.microsoft.com/office/drawing/2014/main" xmlns="" id="{13504EBE-6F99-4A9B-A080-3D3E55E1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578" y="2036084"/>
            <a:ext cx="6760583" cy="45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325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74652.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9964" y="595745"/>
            <a:ext cx="9407208" cy="68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325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345" y="609601"/>
            <a:ext cx="10917382" cy="69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325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9" name="Button Color - Down">
            <a:extLst>
              <a:ext uri="{FF2B5EF4-FFF2-40B4-BE49-F238E27FC236}">
                <a16:creationId xmlns:a16="http://schemas.microsoft.com/office/drawing/2014/main" xmlns="" id="{1ADE106E-C988-4F30-8067-CA32B2764E3B}"/>
              </a:ext>
            </a:extLst>
          </p:cNvPr>
          <p:cNvSpPr/>
          <p:nvPr/>
        </p:nvSpPr>
        <p:spPr>
          <a:xfrm>
            <a:off x="670362" y="2614890"/>
            <a:ext cx="5552537" cy="31247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44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sz="44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Чому</a:t>
            </a:r>
            <a:r>
              <a:rPr lang="ru-RU" sz="44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кривизна </a:t>
            </a:r>
            <a:r>
              <a:rPr lang="ru-RU" sz="44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кришталика</a:t>
            </a:r>
            <a:r>
              <a:rPr lang="ru-RU" sz="44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ока </a:t>
            </a:r>
            <a:r>
              <a:rPr lang="ru-RU" sz="44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риби</a:t>
            </a:r>
            <a:r>
              <a:rPr lang="ru-RU" sz="44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більша</a:t>
            </a:r>
            <a:r>
              <a:rPr lang="ru-RU" sz="44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4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ніж</a:t>
            </a:r>
            <a:r>
              <a:rPr lang="ru-RU" sz="44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44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людини</a:t>
            </a:r>
            <a:r>
              <a:rPr lang="ru-RU" sz="44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Результат пошуку зображень за запитом &quot;око риба&quot;">
            <a:extLst>
              <a:ext uri="{FF2B5EF4-FFF2-40B4-BE49-F238E27FC236}">
                <a16:creationId xmlns:a16="http://schemas.microsoft.com/office/drawing/2014/main" xmlns="" id="{0F25319B-3F65-4C74-AF2B-A855C4B6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725" y="1212383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в’язане зображення">
            <a:extLst>
              <a:ext uri="{FF2B5EF4-FFF2-40B4-BE49-F238E27FC236}">
                <a16:creationId xmlns:a16="http://schemas.microsoft.com/office/drawing/2014/main" xmlns="" id="{C6A857B8-D426-4CBA-B298-09239D42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680" y="4620821"/>
            <a:ext cx="5040116" cy="33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Розв'язування задач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588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Розв'язування задач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419589" y="2738436"/>
            <a:ext cx="5255070" cy="28776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Чому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навіть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чистій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воді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людина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без маски погано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бачить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4000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Результат пошуку зображень за запитом &quot;Плавальний басейн&quot;">
            <a:extLst>
              <a:ext uri="{FF2B5EF4-FFF2-40B4-BE49-F238E27FC236}">
                <a16:creationId xmlns:a16="http://schemas.microsoft.com/office/drawing/2014/main" xmlns="" id="{6102D765-EE84-40CF-94C4-29E5503A2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2" t="12363"/>
          <a:stretch/>
        </p:blipFill>
        <p:spPr bwMode="auto">
          <a:xfrm>
            <a:off x="6138255" y="1728300"/>
            <a:ext cx="7841906" cy="52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546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Розв'язування задач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670362" y="1986057"/>
            <a:ext cx="5255070" cy="45492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Розгляньте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зіниці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своїх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очей у плоскому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дзеркалі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за малого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освітлення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а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потім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за сильного.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ви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помітили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3600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зрачки">
            <a:extLst>
              <a:ext uri="{FF2B5EF4-FFF2-40B4-BE49-F238E27FC236}">
                <a16:creationId xmlns:a16="http://schemas.microsoft.com/office/drawing/2014/main" xmlns="" id="{B68AC942-6EE3-4FC1-AD1D-21B683A7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4412" y="2238333"/>
            <a:ext cx="7755749" cy="38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5454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Розв'язування задач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670362" y="1986057"/>
            <a:ext cx="5255070" cy="45492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4. У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магазині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«Оптика» є в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продажі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такі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окуляри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: +2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дптр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algn="ctr" defTabSz="1079906"/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– 0,5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дптр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вади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зору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виправляють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ці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окуляри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4000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Пов’язане зображення">
            <a:extLst>
              <a:ext uri="{FF2B5EF4-FFF2-40B4-BE49-F238E27FC236}">
                <a16:creationId xmlns:a16="http://schemas.microsoft.com/office/drawing/2014/main" xmlns="" id="{BA83B47C-B143-4E1D-BD35-92F6C7DF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156" y="2245846"/>
            <a:ext cx="7517773" cy="39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722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5317068" y="268288"/>
            <a:ext cx="8011006" cy="5214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Розсипані слова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:\Users\PC\Downloads\WordItOut-word-cloud-2563525.png"/>
          <p:cNvPicPr/>
          <p:nvPr/>
        </p:nvPicPr>
        <p:blipFill>
          <a:blip r:embed="rId4" cstate="print"/>
          <a:srcRect t="12830" b="6983"/>
          <a:stretch>
            <a:fillRect/>
          </a:stretch>
        </p:blipFill>
        <p:spPr bwMode="auto">
          <a:xfrm>
            <a:off x="4558145" y="1011382"/>
            <a:ext cx="9421092" cy="69134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0404764" y="2618509"/>
            <a:ext cx="368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kern="0" dirty="0" smtClean="0"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756" y="2978727"/>
            <a:ext cx="3871378" cy="2466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5650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4" name="Скругленный прямоугольник 13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Розв'язування задач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543899" y="2883451"/>
            <a:ext cx="5554050" cy="258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Чому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щоб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краще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бачити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короткозора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людина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мружить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очі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3600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www.placen.com.ua/sites/default/files/styles/article_img/public/articles_img/23022017/nvvy7iq8sfk.jpg?itok=sIMNC2aj">
            <a:extLst>
              <a:ext uri="{FF2B5EF4-FFF2-40B4-BE49-F238E27FC236}">
                <a16:creationId xmlns:a16="http://schemas.microsoft.com/office/drawing/2014/main" xmlns="" id="{8394A347-4ABB-440B-A453-7318E275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688" y="1259916"/>
            <a:ext cx="7286820" cy="58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4742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4" name="Скругленный прямоугольник 13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Розв'язування задач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419589" y="1958506"/>
            <a:ext cx="6539303" cy="44375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Лінзи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окулярів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мають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фокусну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відстань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0,5 м.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Посередині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лінзи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тонше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ніж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по краях. Яка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оптична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сила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кожної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лінзи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 Яка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вада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зору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власника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окулярів</a:t>
            </a:r>
            <a:r>
              <a:rPr lang="ru-RU" sz="36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3600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Пов’язане зображення">
            <a:extLst>
              <a:ext uri="{FF2B5EF4-FFF2-40B4-BE49-F238E27FC236}">
                <a16:creationId xmlns:a16="http://schemas.microsoft.com/office/drawing/2014/main" xmlns="" id="{7D48266D-08FC-44B3-A444-59699A57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982" y="1958506"/>
            <a:ext cx="6623179" cy="44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449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6" name="Скругленный прямоугольник 15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Розв'язування задач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423129" y="2097741"/>
            <a:ext cx="6539303" cy="45182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4000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7.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Оптична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сила нормального ока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змінюється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58,6 до 70,6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дптр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Визначте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у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скільки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разів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змінюється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при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цьому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фокусна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відстань</a:t>
            </a:r>
            <a:r>
              <a:rPr lang="ru-RU" sz="4000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ока.</a:t>
            </a:r>
            <a:endParaRPr lang="en-US" sz="4000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Результат пошуку зображень за запитом &quot;глаза&quot;">
            <a:extLst>
              <a:ext uri="{FF2B5EF4-FFF2-40B4-BE49-F238E27FC236}">
                <a16:creationId xmlns:a16="http://schemas.microsoft.com/office/drawing/2014/main" xmlns="" id="{7D81E5BB-5F6A-4190-A2A1-E147A504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106" y="2097741"/>
            <a:ext cx="6856164" cy="45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194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slid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4109" y="597233"/>
            <a:ext cx="11679381" cy="68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19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slide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1" y="462328"/>
            <a:ext cx="12330544" cy="69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19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95745" y="540327"/>
            <a:ext cx="13466619" cy="4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7" name="Рисунок 6" descr="slide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40196"/>
            <a:ext cx="11416147" cy="70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19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95745" y="540327"/>
            <a:ext cx="13466619" cy="4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7" name="Рисунок 6" descr="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326" y="0"/>
            <a:ext cx="10799232" cy="80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19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95745" y="540327"/>
            <a:ext cx="13466619" cy="4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5" name="Рисунок 4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491" y="-1"/>
            <a:ext cx="10799234" cy="8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19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67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549858"/>
            <a:ext cx="12043954" cy="336155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Опрацювати § 16, </a:t>
            </a:r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вправа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№ 16 (1, 2, 6*, 7*).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Експериментальне завдання.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Запропонуйте декілька способів, за допомогою яких можна визначити, який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дефект зору (короткозорість чи далекозорість) коригують ті або інші окуляри.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Знайдіть кілька різних окулярів (попросіть у рідних, сусідів</a:t>
            </a:r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</a:t>
            </a:r>
          </a:p>
          <a:p>
            <a:pPr lvl="0"/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друзів) і перевірте, чи «працюють» запропоновані вами способи.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6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5164" y="5665019"/>
            <a:ext cx="3485049" cy="29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507663" y="268288"/>
            <a:ext cx="3508375" cy="11795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rgbClr val="0033CC"/>
                </a:solidFill>
                <a:latin typeface="Georgia" panose="02040502050405020303" pitchFamily="18" charset="0"/>
              </a:rPr>
              <a:t>9 клас</a:t>
            </a:r>
            <a:endParaRPr lang="ru-RU" sz="48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456" y="2346812"/>
            <a:ext cx="6880998" cy="3522128"/>
          </a:xfrm>
        </p:spPr>
        <p:txBody>
          <a:bodyPr anchor="ctr">
            <a:noAutofit/>
          </a:bodyPr>
          <a:lstStyle/>
          <a:p>
            <a:r>
              <a:rPr lang="ru-RU" sz="6000" i="1" dirty="0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Око як </a:t>
            </a:r>
            <a:r>
              <a:rPr lang="ru-RU" sz="6000" i="1" dirty="0" err="1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оптична</a:t>
            </a:r>
            <a:r>
              <a:rPr lang="ru-RU" sz="6000" i="1" dirty="0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 система. </a:t>
            </a:r>
            <a:r>
              <a:rPr lang="ru-RU" sz="6000" i="1" dirty="0" err="1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Зір</a:t>
            </a:r>
            <a:r>
              <a:rPr lang="ru-RU" sz="6000" i="1" dirty="0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 і </a:t>
            </a:r>
            <a:r>
              <a:rPr lang="ru-RU" sz="6000" i="1" dirty="0" err="1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бачення</a:t>
            </a:r>
            <a:r>
              <a:rPr lang="ru-RU" sz="6000" i="1" dirty="0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6000" i="1" dirty="0" err="1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Окуляри</a:t>
            </a:r>
            <a:r>
              <a:rPr lang="ru-RU" sz="6000" i="1" dirty="0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. Вади </a:t>
            </a:r>
            <a:r>
              <a:rPr lang="ru-RU" sz="6000" i="1" dirty="0" err="1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зору</a:t>
            </a:r>
            <a:r>
              <a:rPr lang="ru-RU" sz="6000" i="1" dirty="0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 та </a:t>
            </a:r>
            <a:r>
              <a:rPr lang="ru-RU" sz="6000" i="1" dirty="0" err="1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їх</a:t>
            </a:r>
            <a:r>
              <a:rPr lang="ru-RU" sz="6000" i="1" dirty="0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i="1" dirty="0" err="1">
                <a:latin typeface="Georgia" panose="02040502050405020303" pitchFamily="18" charset="0"/>
                <a:ea typeface="Roboto" panose="02000000000000000000" pitchFamily="2" charset="0"/>
                <a:cs typeface="Arial" panose="020B0604020202020204" pitchFamily="34" charset="0"/>
              </a:rPr>
              <a:t>корекція</a:t>
            </a:r>
            <a:endParaRPr lang="uk-UA" sz="6000" i="1" dirty="0">
              <a:latin typeface="Georgia" panose="02040502050405020303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зультат пошуку зображень за запитом &quot;строение глаза&quot;">
            <a:extLst>
              <a:ext uri="{FF2B5EF4-FFF2-40B4-BE49-F238E27FC236}">
                <a16:creationId xmlns:a16="http://schemas.microsoft.com/office/drawing/2014/main" xmlns="" id="{D8095781-17F5-43DB-A12B-9F747573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1295" y="1914094"/>
            <a:ext cx="5158463" cy="43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128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5" name="Скругленный прямоугольник 14"/>
          <p:cNvSpPr/>
          <p:nvPr/>
        </p:nvSpPr>
        <p:spPr>
          <a:xfrm>
            <a:off x="5317067" y="268288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Проблемне питання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61FAD9EB-1189-45D5-8681-15337053199A}"/>
              </a:ext>
            </a:extLst>
          </p:cNvPr>
          <p:cNvSpPr/>
          <p:nvPr/>
        </p:nvSpPr>
        <p:spPr>
          <a:xfrm>
            <a:off x="670362" y="1477691"/>
            <a:ext cx="4869826" cy="15882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Як влаштоване око? </a:t>
            </a:r>
            <a:endParaRPr lang="en-US" sz="3600" b="1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:a16="http://schemas.microsoft.com/office/drawing/2014/main" xmlns="" id="{F018C806-8F3A-4F1B-A06F-8BE69024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401" y="1951755"/>
            <a:ext cx="7464705" cy="49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AD0B41A-C06E-4020-A8CC-22DFDCE90481}"/>
              </a:ext>
            </a:extLst>
          </p:cNvPr>
          <p:cNvSpPr/>
          <p:nvPr/>
        </p:nvSpPr>
        <p:spPr>
          <a:xfrm>
            <a:off x="670362" y="3383149"/>
            <a:ext cx="4869826" cy="40351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Чому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деякі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люди погано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бачать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і як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скоригувати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їхній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зір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3600" i="1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503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5" name="Скругленный прямоугольник 54"/>
          <p:cNvSpPr/>
          <p:nvPr/>
        </p:nvSpPr>
        <p:spPr>
          <a:xfrm>
            <a:off x="5317067" y="268288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Будова ока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F233974-F62A-4110-AC25-4DD44ADDA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01" r="9592"/>
          <a:stretch/>
        </p:blipFill>
        <p:spPr>
          <a:xfrm>
            <a:off x="0" y="985546"/>
            <a:ext cx="14399595" cy="711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CF8F59BD-5C51-4EE4-8027-1C33936E56A2}"/>
              </a:ext>
            </a:extLst>
          </p:cNvPr>
          <p:cNvGrpSpPr/>
          <p:nvPr/>
        </p:nvGrpSpPr>
        <p:grpSpPr>
          <a:xfrm flipH="1">
            <a:off x="1268711" y="1562100"/>
            <a:ext cx="623587" cy="2268452"/>
            <a:chOff x="2069290" y="2483676"/>
            <a:chExt cx="496188" cy="1614022"/>
          </a:xfrm>
        </p:grpSpPr>
        <p:cxnSp>
          <p:nvCxnSpPr>
            <p:cNvPr id="10" name="Пряма сполучна лінія 9">
              <a:extLst>
                <a:ext uri="{FF2B5EF4-FFF2-40B4-BE49-F238E27FC236}">
                  <a16:creationId xmlns:a16="http://schemas.microsoft.com/office/drawing/2014/main" xmlns="" id="{301E2742-2CC7-4324-BE89-E6B72AB2AF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9290" y="2483676"/>
              <a:ext cx="313433" cy="1253522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B5D21C95-863E-4588-B485-D512E474148A}"/>
                </a:ext>
              </a:extLst>
            </p:cNvPr>
            <p:cNvSpPr/>
            <p:nvPr/>
          </p:nvSpPr>
          <p:spPr>
            <a:xfrm>
              <a:off x="2194864" y="3602868"/>
              <a:ext cx="370614" cy="49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MyriadPro-Regular"/>
                  <a:cs typeface="Arial" panose="020B0604020202020204" pitchFamily="34" charset="0"/>
                </a:rPr>
                <a:t>●</a:t>
              </a:r>
              <a:endParaRPr lang="ru-RU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xmlns="" id="{296FB1B8-20D0-4C96-9D2B-D7E7367714D3}"/>
              </a:ext>
            </a:extLst>
          </p:cNvPr>
          <p:cNvSpPr/>
          <p:nvPr/>
        </p:nvSpPr>
        <p:spPr>
          <a:xfrm>
            <a:off x="1779287" y="1074557"/>
            <a:ext cx="1652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Склера</a:t>
            </a:r>
            <a:endParaRPr lang="ru-RU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xmlns="" id="{0C4D84E9-861C-4F80-A555-CE82A9FA3AEE}"/>
              </a:ext>
            </a:extLst>
          </p:cNvPr>
          <p:cNvGrpSpPr/>
          <p:nvPr/>
        </p:nvGrpSpPr>
        <p:grpSpPr>
          <a:xfrm flipH="1" flipV="1">
            <a:off x="7392224" y="6332114"/>
            <a:ext cx="748474" cy="753331"/>
            <a:chOff x="859121" y="2498305"/>
            <a:chExt cx="1710726" cy="1323662"/>
          </a:xfrm>
        </p:grpSpPr>
        <p:cxnSp>
          <p:nvCxnSpPr>
            <p:cNvPr id="48" name="Пряма сполучна лінія 47">
              <a:extLst>
                <a:ext uri="{FF2B5EF4-FFF2-40B4-BE49-F238E27FC236}">
                  <a16:creationId xmlns:a16="http://schemas.microsoft.com/office/drawing/2014/main" xmlns="" id="{85BC59BD-74E8-4B9B-95CB-47F4D306A4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9121" y="2498305"/>
              <a:ext cx="1579282" cy="1289926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xmlns="" id="{1B572D30-577A-462E-BEBC-5746F045388B}"/>
                </a:ext>
              </a:extLst>
            </p:cNvPr>
            <p:cNvSpPr/>
            <p:nvPr/>
          </p:nvSpPr>
          <p:spPr>
            <a:xfrm>
              <a:off x="2199234" y="3327136"/>
              <a:ext cx="370613" cy="494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MyriadPro-Regular"/>
                  <a:cs typeface="Arial" panose="020B0604020202020204" pitchFamily="34" charset="0"/>
                </a:rPr>
                <a:t>●</a:t>
              </a:r>
              <a:endParaRPr lang="ru-RU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xmlns="" id="{4C77E284-E5CF-4119-92F3-45EEFCD0DC1D}"/>
              </a:ext>
            </a:extLst>
          </p:cNvPr>
          <p:cNvSpPr/>
          <p:nvPr/>
        </p:nvSpPr>
        <p:spPr>
          <a:xfrm>
            <a:off x="8044846" y="6570892"/>
            <a:ext cx="1668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Рогівка</a:t>
            </a:r>
            <a:endParaRPr lang="ru-RU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xmlns="" id="{0A639D04-A065-4C5E-9A0C-5F544637E947}"/>
              </a:ext>
            </a:extLst>
          </p:cNvPr>
          <p:cNvGrpSpPr/>
          <p:nvPr/>
        </p:nvGrpSpPr>
        <p:grpSpPr>
          <a:xfrm flipH="1">
            <a:off x="7104081" y="3135086"/>
            <a:ext cx="907803" cy="1961234"/>
            <a:chOff x="859121" y="2498305"/>
            <a:chExt cx="1751856" cy="1604703"/>
          </a:xfrm>
        </p:grpSpPr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xmlns="" id="{A69C8804-A86A-46A0-9ED1-35FFE41BA5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9121" y="2498305"/>
              <a:ext cx="1579282" cy="1289926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кутник 62">
              <a:extLst>
                <a:ext uri="{FF2B5EF4-FFF2-40B4-BE49-F238E27FC236}">
                  <a16:creationId xmlns:a16="http://schemas.microsoft.com/office/drawing/2014/main" xmlns="" id="{143DA59B-2749-4D85-A860-9B52025C0E2B}"/>
                </a:ext>
              </a:extLst>
            </p:cNvPr>
            <p:cNvSpPr/>
            <p:nvPr/>
          </p:nvSpPr>
          <p:spPr>
            <a:xfrm>
              <a:off x="2240364" y="3608178"/>
              <a:ext cx="370613" cy="49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MyriadPro-Regular"/>
                  <a:cs typeface="Arial" panose="020B0604020202020204" pitchFamily="34" charset="0"/>
                </a:rPr>
                <a:t>●</a:t>
              </a:r>
              <a:endParaRPr lang="ru-RU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Прямокутник 63">
            <a:extLst>
              <a:ext uri="{FF2B5EF4-FFF2-40B4-BE49-F238E27FC236}">
                <a16:creationId xmlns:a16="http://schemas.microsoft.com/office/drawing/2014/main" xmlns="" id="{7A4BFDD6-3CBA-4357-9520-8816902E562C}"/>
              </a:ext>
            </a:extLst>
          </p:cNvPr>
          <p:cNvSpPr/>
          <p:nvPr/>
        </p:nvSpPr>
        <p:spPr>
          <a:xfrm>
            <a:off x="7899861" y="2654639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Зіниця</a:t>
            </a:r>
            <a:endParaRPr lang="ru-RU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xmlns="" id="{D10AE894-8883-4359-B437-DD88D6828ADB}"/>
              </a:ext>
            </a:extLst>
          </p:cNvPr>
          <p:cNvGrpSpPr/>
          <p:nvPr/>
        </p:nvGrpSpPr>
        <p:grpSpPr>
          <a:xfrm flipH="1">
            <a:off x="6977740" y="1973951"/>
            <a:ext cx="373583" cy="2408334"/>
            <a:chOff x="2069290" y="2483676"/>
            <a:chExt cx="496188" cy="1614022"/>
          </a:xfrm>
        </p:grpSpPr>
        <p:cxnSp>
          <p:nvCxnSpPr>
            <p:cNvPr id="72" name="Пряма сполучна лінія 71">
              <a:extLst>
                <a:ext uri="{FF2B5EF4-FFF2-40B4-BE49-F238E27FC236}">
                  <a16:creationId xmlns:a16="http://schemas.microsoft.com/office/drawing/2014/main" xmlns="" id="{40F577CC-D188-49B4-9B4B-3DED0604B3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9290" y="2483676"/>
              <a:ext cx="313433" cy="1253522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Прямокутник 72">
              <a:extLst>
                <a:ext uri="{FF2B5EF4-FFF2-40B4-BE49-F238E27FC236}">
                  <a16:creationId xmlns:a16="http://schemas.microsoft.com/office/drawing/2014/main" xmlns="" id="{3E2A5A77-62BF-46D0-A287-73995085A5AC}"/>
                </a:ext>
              </a:extLst>
            </p:cNvPr>
            <p:cNvSpPr/>
            <p:nvPr/>
          </p:nvSpPr>
          <p:spPr>
            <a:xfrm>
              <a:off x="2194864" y="3602868"/>
              <a:ext cx="370614" cy="49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MyriadPro-Regular"/>
                  <a:cs typeface="Arial" panose="020B0604020202020204" pitchFamily="34" charset="0"/>
                </a:rPr>
                <a:t>●</a:t>
              </a:r>
              <a:endParaRPr lang="ru-RU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Прямокутник 73">
            <a:extLst>
              <a:ext uri="{FF2B5EF4-FFF2-40B4-BE49-F238E27FC236}">
                <a16:creationId xmlns:a16="http://schemas.microsoft.com/office/drawing/2014/main" xmlns="" id="{FB9EF020-321A-4A68-A206-25B7BE6C52B9}"/>
              </a:ext>
            </a:extLst>
          </p:cNvPr>
          <p:cNvSpPr/>
          <p:nvPr/>
        </p:nvSpPr>
        <p:spPr>
          <a:xfrm>
            <a:off x="7233330" y="1476969"/>
            <a:ext cx="2156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Райдужка</a:t>
            </a:r>
            <a:endParaRPr lang="ru-RU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xmlns="" id="{862A92E8-0B93-496E-9EDF-719368261D43}"/>
              </a:ext>
            </a:extLst>
          </p:cNvPr>
          <p:cNvGrpSpPr/>
          <p:nvPr/>
        </p:nvGrpSpPr>
        <p:grpSpPr>
          <a:xfrm flipH="1" flipV="1">
            <a:off x="5542799" y="4560553"/>
            <a:ext cx="2597899" cy="1628503"/>
            <a:chOff x="2069290" y="2483676"/>
            <a:chExt cx="498740" cy="1552771"/>
          </a:xfrm>
        </p:grpSpPr>
        <p:cxnSp>
          <p:nvCxnSpPr>
            <p:cNvPr id="76" name="Пряма сполучна лінія 75">
              <a:extLst>
                <a:ext uri="{FF2B5EF4-FFF2-40B4-BE49-F238E27FC236}">
                  <a16:creationId xmlns:a16="http://schemas.microsoft.com/office/drawing/2014/main" xmlns="" id="{4061A8F1-CCF1-4E40-9176-085287B204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9290" y="2483676"/>
              <a:ext cx="313433" cy="1253522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Прямокутник 76">
              <a:extLst>
                <a:ext uri="{FF2B5EF4-FFF2-40B4-BE49-F238E27FC236}">
                  <a16:creationId xmlns:a16="http://schemas.microsoft.com/office/drawing/2014/main" xmlns="" id="{C8253BC8-A912-4F46-A8AD-DB5711917385}"/>
                </a:ext>
              </a:extLst>
            </p:cNvPr>
            <p:cNvSpPr/>
            <p:nvPr/>
          </p:nvSpPr>
          <p:spPr>
            <a:xfrm>
              <a:off x="2197416" y="3541617"/>
              <a:ext cx="370614" cy="49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MyriadPro-Regular"/>
                  <a:cs typeface="Arial" panose="020B0604020202020204" pitchFamily="34" charset="0"/>
                </a:rPr>
                <a:t>●</a:t>
              </a:r>
              <a:endParaRPr lang="ru-RU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xmlns="" id="{ADD092DC-165E-4224-895D-39FBE719ADB8}"/>
              </a:ext>
            </a:extLst>
          </p:cNvPr>
          <p:cNvSpPr/>
          <p:nvPr/>
        </p:nvSpPr>
        <p:spPr>
          <a:xfrm>
            <a:off x="8011882" y="5696628"/>
            <a:ext cx="2424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Кришталик</a:t>
            </a:r>
            <a:endParaRPr lang="ru-RU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xmlns="" id="{2425C4F2-BB34-46FA-9F69-02B1D04B7C26}"/>
              </a:ext>
            </a:extLst>
          </p:cNvPr>
          <p:cNvGrpSpPr/>
          <p:nvPr/>
        </p:nvGrpSpPr>
        <p:grpSpPr>
          <a:xfrm flipH="1" flipV="1">
            <a:off x="3676649" y="6502900"/>
            <a:ext cx="3007797" cy="1278126"/>
            <a:chOff x="2069290" y="2483676"/>
            <a:chExt cx="500517" cy="1589645"/>
          </a:xfrm>
        </p:grpSpPr>
        <p:cxnSp>
          <p:nvCxnSpPr>
            <p:cNvPr id="84" name="Пряма сполучна лінія 83">
              <a:extLst>
                <a:ext uri="{FF2B5EF4-FFF2-40B4-BE49-F238E27FC236}">
                  <a16:creationId xmlns:a16="http://schemas.microsoft.com/office/drawing/2014/main" xmlns="" id="{6532A9CE-6B76-4576-B42D-808E6A1278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9290" y="2483676"/>
              <a:ext cx="311371" cy="1326472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Прямокутник 84">
              <a:extLst>
                <a:ext uri="{FF2B5EF4-FFF2-40B4-BE49-F238E27FC236}">
                  <a16:creationId xmlns:a16="http://schemas.microsoft.com/office/drawing/2014/main" xmlns="" id="{A0A63AF6-146F-49D7-932D-CD0DB97E946B}"/>
                </a:ext>
              </a:extLst>
            </p:cNvPr>
            <p:cNvSpPr/>
            <p:nvPr/>
          </p:nvSpPr>
          <p:spPr>
            <a:xfrm>
              <a:off x="2199193" y="3578491"/>
              <a:ext cx="370614" cy="49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MyriadPro-Regular"/>
                  <a:cs typeface="Arial" panose="020B0604020202020204" pitchFamily="34" charset="0"/>
                </a:rPr>
                <a:t>●</a:t>
              </a:r>
              <a:endParaRPr lang="ru-RU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xmlns="" id="{2ABDA61C-A632-4267-B26B-55DE7A316563}"/>
              </a:ext>
            </a:extLst>
          </p:cNvPr>
          <p:cNvSpPr/>
          <p:nvPr/>
        </p:nvSpPr>
        <p:spPr>
          <a:xfrm>
            <a:off x="6243077" y="7300048"/>
            <a:ext cx="346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Склисте тіло</a:t>
            </a:r>
            <a:endParaRPr lang="ru-RU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xmlns="" id="{D014FD9D-3994-44BA-8F13-E3AC99D0BC68}"/>
              </a:ext>
            </a:extLst>
          </p:cNvPr>
          <p:cNvGrpSpPr/>
          <p:nvPr/>
        </p:nvGrpSpPr>
        <p:grpSpPr>
          <a:xfrm flipH="1">
            <a:off x="1221759" y="5079517"/>
            <a:ext cx="1080922" cy="1337059"/>
            <a:chOff x="2069290" y="2483676"/>
            <a:chExt cx="512370" cy="1547422"/>
          </a:xfrm>
        </p:grpSpPr>
        <p:cxnSp>
          <p:nvCxnSpPr>
            <p:cNvPr id="90" name="Пряма сполучна лінія 89">
              <a:extLst>
                <a:ext uri="{FF2B5EF4-FFF2-40B4-BE49-F238E27FC236}">
                  <a16:creationId xmlns:a16="http://schemas.microsoft.com/office/drawing/2014/main" xmlns="" id="{0A25E4C9-829B-41E5-AA7B-6A599C849B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9290" y="2483676"/>
              <a:ext cx="313433" cy="1253522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Прямокутник 90">
              <a:extLst>
                <a:ext uri="{FF2B5EF4-FFF2-40B4-BE49-F238E27FC236}">
                  <a16:creationId xmlns:a16="http://schemas.microsoft.com/office/drawing/2014/main" xmlns="" id="{00C702AF-0C01-4186-ACB0-E2B07F2340AB}"/>
                </a:ext>
              </a:extLst>
            </p:cNvPr>
            <p:cNvSpPr/>
            <p:nvPr/>
          </p:nvSpPr>
          <p:spPr>
            <a:xfrm>
              <a:off x="2211046" y="3536268"/>
              <a:ext cx="370614" cy="49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MyriadPro-Regular"/>
                  <a:cs typeface="Arial" panose="020B0604020202020204" pitchFamily="34" charset="0"/>
                </a:rPr>
                <a:t>●</a:t>
              </a:r>
              <a:endParaRPr lang="ru-RU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Прямокутник 91">
            <a:extLst>
              <a:ext uri="{FF2B5EF4-FFF2-40B4-BE49-F238E27FC236}">
                <a16:creationId xmlns:a16="http://schemas.microsoft.com/office/drawing/2014/main" xmlns="" id="{23E54A4E-C7E8-4EB8-BD68-D6B58CD39130}"/>
              </a:ext>
            </a:extLst>
          </p:cNvPr>
          <p:cNvSpPr/>
          <p:nvPr/>
        </p:nvSpPr>
        <p:spPr>
          <a:xfrm>
            <a:off x="2183860" y="4582009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Сітківка</a:t>
            </a:r>
            <a:endParaRPr lang="ru-RU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Button Color - Down">
            <a:extLst>
              <a:ext uri="{FF2B5EF4-FFF2-40B4-BE49-F238E27FC236}">
                <a16:creationId xmlns:a16="http://schemas.microsoft.com/office/drawing/2014/main" xmlns="" id="{70EB7E00-CCDA-4F67-A8CC-F311297FD579}"/>
              </a:ext>
            </a:extLst>
          </p:cNvPr>
          <p:cNvSpPr/>
          <p:nvPr/>
        </p:nvSpPr>
        <p:spPr>
          <a:xfrm>
            <a:off x="8539436" y="3454017"/>
            <a:ext cx="5461421" cy="21400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Око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людини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природна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оптична</a:t>
            </a:r>
            <a:r>
              <a:rPr lang="ru-RU" sz="36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система</a:t>
            </a:r>
          </a:p>
        </p:txBody>
      </p:sp>
    </p:spTree>
    <p:extLst>
      <p:ext uri="{BB962C8B-B14F-4D97-AF65-F5344CB8AC3E}">
        <p14:creationId xmlns:p14="http://schemas.microsoft.com/office/powerpoint/2010/main" xmlns="" val="4011558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64" grpId="0"/>
      <p:bldP spid="74" grpId="0"/>
      <p:bldP spid="82" grpId="0"/>
      <p:bldP spid="86" grpId="0"/>
      <p:bldP spid="92" grpId="0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7" name="Скругленный прямоугольник 56"/>
          <p:cNvSpPr/>
          <p:nvPr/>
        </p:nvSpPr>
        <p:spPr>
          <a:xfrm>
            <a:off x="5317067" y="268288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Будова ока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BEC6B8-B536-4EA4-9046-6B4FCA1436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49468" y="2961775"/>
            <a:ext cx="3638755" cy="3023079"/>
          </a:xfrm>
          <a:prstGeom prst="rect">
            <a:avLst/>
          </a:prstGeom>
        </p:spPr>
      </p:pic>
      <p:pic>
        <p:nvPicPr>
          <p:cNvPr id="1028" name="Picture 4" descr="Пов’язане зображення">
            <a:extLst>
              <a:ext uri="{FF2B5EF4-FFF2-40B4-BE49-F238E27FC236}">
                <a16:creationId xmlns:a16="http://schemas.microsoft.com/office/drawing/2014/main" xmlns="" id="{AC1304AB-B530-48E3-A1AF-F63C4BAF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17" y="3072091"/>
            <a:ext cx="2323839" cy="27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xmlns="" id="{98B3A297-6062-4871-922D-AAFC11923E5D}"/>
              </a:ext>
            </a:extLst>
          </p:cNvPr>
          <p:cNvGrpSpPr/>
          <p:nvPr/>
        </p:nvGrpSpPr>
        <p:grpSpPr>
          <a:xfrm>
            <a:off x="1380942" y="3091485"/>
            <a:ext cx="9466549" cy="1822446"/>
            <a:chOff x="3951982" y="2736089"/>
            <a:chExt cx="4073925" cy="2164754"/>
          </a:xfrm>
        </p:grpSpPr>
        <p:cxnSp>
          <p:nvCxnSpPr>
            <p:cNvPr id="35" name="Пряма зі стрілкою 34">
              <a:extLst>
                <a:ext uri="{FF2B5EF4-FFF2-40B4-BE49-F238E27FC236}">
                  <a16:creationId xmlns:a16="http://schemas.microsoft.com/office/drawing/2014/main" xmlns="" id="{12B3ECB7-FFA0-44DF-AEB8-0BB60A9B590F}"/>
                </a:ext>
              </a:extLst>
            </p:cNvPr>
            <p:cNvCxnSpPr>
              <a:cxnSpLocks/>
            </p:cNvCxnSpPr>
            <p:nvPr/>
          </p:nvCxnSpPr>
          <p:spPr>
            <a:xfrm>
              <a:off x="3951982" y="2736089"/>
              <a:ext cx="2598257" cy="1383405"/>
            </a:xfrm>
            <a:prstGeom prst="straightConnector1">
              <a:avLst/>
            </a:prstGeom>
            <a:ln w="57150">
              <a:solidFill>
                <a:srgbClr val="D0147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xmlns="" id="{EFDDD41D-C7D4-433B-91AC-5621DDF0EF0C}"/>
                </a:ext>
              </a:extLst>
            </p:cNvPr>
            <p:cNvCxnSpPr>
              <a:cxnSpLocks/>
            </p:cNvCxnSpPr>
            <p:nvPr/>
          </p:nvCxnSpPr>
          <p:spPr>
            <a:xfrm>
              <a:off x="6460059" y="4066751"/>
              <a:ext cx="1565848" cy="834092"/>
            </a:xfrm>
            <a:prstGeom prst="line">
              <a:avLst/>
            </a:prstGeom>
            <a:ln w="57150">
              <a:solidFill>
                <a:srgbClr val="D01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xmlns="" id="{2017A85E-33C5-4F9E-B9B1-46F803C088B1}"/>
              </a:ext>
            </a:extLst>
          </p:cNvPr>
          <p:cNvCxnSpPr>
            <a:cxnSpLocks/>
          </p:cNvCxnSpPr>
          <p:nvPr/>
        </p:nvCxnSpPr>
        <p:spPr>
          <a:xfrm flipV="1">
            <a:off x="10847491" y="4732130"/>
            <a:ext cx="2282827" cy="181801"/>
          </a:xfrm>
          <a:prstGeom prst="line">
            <a:avLst/>
          </a:prstGeom>
          <a:ln w="57150">
            <a:solidFill>
              <a:srgbClr val="D01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8E4027E6-14C3-47A9-A8B2-E321CB5E3463}"/>
              </a:ext>
            </a:extLst>
          </p:cNvPr>
          <p:cNvGrpSpPr/>
          <p:nvPr/>
        </p:nvGrpSpPr>
        <p:grpSpPr>
          <a:xfrm flipV="1">
            <a:off x="1380942" y="4079780"/>
            <a:ext cx="9466547" cy="1792365"/>
            <a:chOff x="3951982" y="2736089"/>
            <a:chExt cx="4073925" cy="2164754"/>
          </a:xfrm>
        </p:grpSpPr>
        <p:cxnSp>
          <p:nvCxnSpPr>
            <p:cNvPr id="40" name="Пряма зі стрілкою 39">
              <a:extLst>
                <a:ext uri="{FF2B5EF4-FFF2-40B4-BE49-F238E27FC236}">
                  <a16:creationId xmlns:a16="http://schemas.microsoft.com/office/drawing/2014/main" xmlns="" id="{40BFDB08-E22B-4E8D-B5E7-EE24238D1C07}"/>
                </a:ext>
              </a:extLst>
            </p:cNvPr>
            <p:cNvCxnSpPr>
              <a:cxnSpLocks/>
            </p:cNvCxnSpPr>
            <p:nvPr/>
          </p:nvCxnSpPr>
          <p:spPr>
            <a:xfrm>
              <a:off x="3951982" y="2736089"/>
              <a:ext cx="2598257" cy="138340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xmlns="" id="{2F26A49A-715A-4673-95B9-D68703AAFBC1}"/>
                </a:ext>
              </a:extLst>
            </p:cNvPr>
            <p:cNvCxnSpPr>
              <a:cxnSpLocks/>
            </p:cNvCxnSpPr>
            <p:nvPr/>
          </p:nvCxnSpPr>
          <p:spPr>
            <a:xfrm>
              <a:off x="6460059" y="4066751"/>
              <a:ext cx="1565848" cy="83409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xmlns="" id="{F23AB65F-B349-43BC-82C1-4EF174FA99DD}"/>
              </a:ext>
            </a:extLst>
          </p:cNvPr>
          <p:cNvCxnSpPr>
            <a:cxnSpLocks/>
          </p:cNvCxnSpPr>
          <p:nvPr/>
        </p:nvCxnSpPr>
        <p:spPr>
          <a:xfrm>
            <a:off x="10847489" y="4079780"/>
            <a:ext cx="2282829" cy="345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xmlns="" id="{225B7256-E5B0-4A6F-905A-B2DAEEB7F741}"/>
              </a:ext>
            </a:extLst>
          </p:cNvPr>
          <p:cNvGrpSpPr/>
          <p:nvPr/>
        </p:nvGrpSpPr>
        <p:grpSpPr>
          <a:xfrm flipV="1">
            <a:off x="1380942" y="4473315"/>
            <a:ext cx="9466547" cy="1391852"/>
            <a:chOff x="3951982" y="2736089"/>
            <a:chExt cx="4073925" cy="2164754"/>
          </a:xfrm>
        </p:grpSpPr>
        <p:cxnSp>
          <p:nvCxnSpPr>
            <p:cNvPr id="47" name="Пряма зі стрілкою 46">
              <a:extLst>
                <a:ext uri="{FF2B5EF4-FFF2-40B4-BE49-F238E27FC236}">
                  <a16:creationId xmlns:a16="http://schemas.microsoft.com/office/drawing/2014/main" xmlns="" id="{02104956-DADB-4259-8C9F-93B45DED18FE}"/>
                </a:ext>
              </a:extLst>
            </p:cNvPr>
            <p:cNvCxnSpPr>
              <a:cxnSpLocks/>
            </p:cNvCxnSpPr>
            <p:nvPr/>
          </p:nvCxnSpPr>
          <p:spPr>
            <a:xfrm>
              <a:off x="3951982" y="2736089"/>
              <a:ext cx="2598257" cy="138340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47">
              <a:extLst>
                <a:ext uri="{FF2B5EF4-FFF2-40B4-BE49-F238E27FC236}">
                  <a16:creationId xmlns:a16="http://schemas.microsoft.com/office/drawing/2014/main" xmlns="" id="{FD48D99A-E170-4987-8741-A9C71214DE41}"/>
                </a:ext>
              </a:extLst>
            </p:cNvPr>
            <p:cNvCxnSpPr>
              <a:cxnSpLocks/>
            </p:cNvCxnSpPr>
            <p:nvPr/>
          </p:nvCxnSpPr>
          <p:spPr>
            <a:xfrm>
              <a:off x="6460059" y="4066751"/>
              <a:ext cx="1565848" cy="83409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xmlns="" id="{C9653A1F-01CA-40E1-B966-56C11967EE54}"/>
              </a:ext>
            </a:extLst>
          </p:cNvPr>
          <p:cNvCxnSpPr>
            <a:cxnSpLocks/>
          </p:cNvCxnSpPr>
          <p:nvPr/>
        </p:nvCxnSpPr>
        <p:spPr>
          <a:xfrm flipV="1">
            <a:off x="10847488" y="4144887"/>
            <a:ext cx="2282830" cy="33456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xmlns="" id="{E932833E-BBAD-43F0-BDCD-5230B93EDF66}"/>
              </a:ext>
            </a:extLst>
          </p:cNvPr>
          <p:cNvGrpSpPr/>
          <p:nvPr/>
        </p:nvGrpSpPr>
        <p:grpSpPr>
          <a:xfrm flipV="1">
            <a:off x="1404527" y="4909631"/>
            <a:ext cx="9442962" cy="965554"/>
            <a:chOff x="3951982" y="2736089"/>
            <a:chExt cx="4073925" cy="2164754"/>
          </a:xfrm>
        </p:grpSpPr>
        <p:cxnSp>
          <p:nvCxnSpPr>
            <p:cNvPr id="52" name="Пряма зі стрілкою 51">
              <a:extLst>
                <a:ext uri="{FF2B5EF4-FFF2-40B4-BE49-F238E27FC236}">
                  <a16:creationId xmlns:a16="http://schemas.microsoft.com/office/drawing/2014/main" xmlns="" id="{0E0439C0-9541-4168-8A08-454B5048BAEF}"/>
                </a:ext>
              </a:extLst>
            </p:cNvPr>
            <p:cNvCxnSpPr>
              <a:cxnSpLocks/>
            </p:cNvCxnSpPr>
            <p:nvPr/>
          </p:nvCxnSpPr>
          <p:spPr>
            <a:xfrm>
              <a:off x="3951982" y="2736089"/>
              <a:ext cx="2598257" cy="138340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xmlns="" id="{80C6B320-293B-403F-AF05-BD5E1A5965A1}"/>
                </a:ext>
              </a:extLst>
            </p:cNvPr>
            <p:cNvCxnSpPr>
              <a:cxnSpLocks/>
            </p:cNvCxnSpPr>
            <p:nvPr/>
          </p:nvCxnSpPr>
          <p:spPr>
            <a:xfrm>
              <a:off x="6460059" y="4066751"/>
              <a:ext cx="1565848" cy="83409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xmlns="" id="{098E63A5-E0EF-4991-A1ED-DE022381516A}"/>
              </a:ext>
            </a:extLst>
          </p:cNvPr>
          <p:cNvCxnSpPr>
            <a:cxnSpLocks/>
          </p:cNvCxnSpPr>
          <p:nvPr/>
        </p:nvCxnSpPr>
        <p:spPr>
          <a:xfrm flipV="1">
            <a:off x="10847488" y="4128832"/>
            <a:ext cx="2282830" cy="7797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xmlns="" id="{CFEEAD8E-7D62-458A-891D-0CDB7C7F4B6D}"/>
              </a:ext>
            </a:extLst>
          </p:cNvPr>
          <p:cNvGrpSpPr/>
          <p:nvPr/>
        </p:nvGrpSpPr>
        <p:grpSpPr>
          <a:xfrm>
            <a:off x="1380942" y="3082946"/>
            <a:ext cx="9466551" cy="1021360"/>
            <a:chOff x="3951982" y="2736089"/>
            <a:chExt cx="4073925" cy="2164754"/>
          </a:xfrm>
        </p:grpSpPr>
        <p:cxnSp>
          <p:nvCxnSpPr>
            <p:cNvPr id="18" name="Пряма зі стрілкою 17">
              <a:extLst>
                <a:ext uri="{FF2B5EF4-FFF2-40B4-BE49-F238E27FC236}">
                  <a16:creationId xmlns:a16="http://schemas.microsoft.com/office/drawing/2014/main" xmlns="" id="{B7513D50-138E-45E3-9F9F-13A2B8D98A0A}"/>
                </a:ext>
              </a:extLst>
            </p:cNvPr>
            <p:cNvCxnSpPr>
              <a:cxnSpLocks/>
            </p:cNvCxnSpPr>
            <p:nvPr/>
          </p:nvCxnSpPr>
          <p:spPr>
            <a:xfrm>
              <a:off x="3951982" y="2736089"/>
              <a:ext cx="2598257" cy="1383405"/>
            </a:xfrm>
            <a:prstGeom prst="straightConnector1">
              <a:avLst/>
            </a:prstGeom>
            <a:ln w="57150">
              <a:solidFill>
                <a:srgbClr val="D0147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xmlns="" id="{3059A006-7FCB-4906-9212-BBCAE3C4D49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059" y="4066751"/>
              <a:ext cx="1565848" cy="834092"/>
            </a:xfrm>
            <a:prstGeom prst="line">
              <a:avLst/>
            </a:prstGeom>
            <a:ln w="57150">
              <a:solidFill>
                <a:srgbClr val="D01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xmlns="" id="{7DFA15BA-B315-486A-89FC-756DC3429180}"/>
              </a:ext>
            </a:extLst>
          </p:cNvPr>
          <p:cNvCxnSpPr>
            <a:cxnSpLocks/>
          </p:cNvCxnSpPr>
          <p:nvPr/>
        </p:nvCxnSpPr>
        <p:spPr>
          <a:xfrm>
            <a:off x="10847493" y="4104306"/>
            <a:ext cx="2282825" cy="627824"/>
          </a:xfrm>
          <a:prstGeom prst="line">
            <a:avLst/>
          </a:prstGeom>
          <a:ln w="57150">
            <a:solidFill>
              <a:srgbClr val="D01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xmlns="" id="{947163A2-0887-4D11-8A51-DF467310E612}"/>
              </a:ext>
            </a:extLst>
          </p:cNvPr>
          <p:cNvGrpSpPr/>
          <p:nvPr/>
        </p:nvGrpSpPr>
        <p:grpSpPr>
          <a:xfrm>
            <a:off x="1380942" y="3110919"/>
            <a:ext cx="9466551" cy="1298187"/>
            <a:chOff x="3951982" y="2736089"/>
            <a:chExt cx="4073925" cy="2164754"/>
          </a:xfrm>
        </p:grpSpPr>
        <p:cxnSp>
          <p:nvCxnSpPr>
            <p:cNvPr id="26" name="Пряма зі стрілкою 25">
              <a:extLst>
                <a:ext uri="{FF2B5EF4-FFF2-40B4-BE49-F238E27FC236}">
                  <a16:creationId xmlns:a16="http://schemas.microsoft.com/office/drawing/2014/main" xmlns="" id="{2647BC13-8370-469A-8AD7-5B693D7EBBF0}"/>
                </a:ext>
              </a:extLst>
            </p:cNvPr>
            <p:cNvCxnSpPr>
              <a:cxnSpLocks/>
            </p:cNvCxnSpPr>
            <p:nvPr/>
          </p:nvCxnSpPr>
          <p:spPr>
            <a:xfrm>
              <a:off x="3951982" y="2736089"/>
              <a:ext cx="2598257" cy="1383405"/>
            </a:xfrm>
            <a:prstGeom prst="straightConnector1">
              <a:avLst/>
            </a:prstGeom>
            <a:ln w="57150">
              <a:solidFill>
                <a:srgbClr val="D0147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xmlns="" id="{5EDEBD7D-A29F-444D-A191-E833300F1DDA}"/>
                </a:ext>
              </a:extLst>
            </p:cNvPr>
            <p:cNvCxnSpPr>
              <a:cxnSpLocks/>
            </p:cNvCxnSpPr>
            <p:nvPr/>
          </p:nvCxnSpPr>
          <p:spPr>
            <a:xfrm>
              <a:off x="6460059" y="4066751"/>
              <a:ext cx="1565848" cy="834092"/>
            </a:xfrm>
            <a:prstGeom prst="line">
              <a:avLst/>
            </a:prstGeom>
            <a:ln w="57150">
              <a:solidFill>
                <a:srgbClr val="D01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xmlns="" id="{16D1A1AB-A081-4BD6-9AC5-ED11F1E13F4B}"/>
              </a:ext>
            </a:extLst>
          </p:cNvPr>
          <p:cNvCxnSpPr>
            <a:cxnSpLocks/>
          </p:cNvCxnSpPr>
          <p:nvPr/>
        </p:nvCxnSpPr>
        <p:spPr>
          <a:xfrm>
            <a:off x="10847492" y="4409106"/>
            <a:ext cx="2282826" cy="323024"/>
          </a:xfrm>
          <a:prstGeom prst="line">
            <a:avLst/>
          </a:prstGeom>
          <a:ln w="57150">
            <a:solidFill>
              <a:srgbClr val="D01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 descr="Пов’язане зображення">
            <a:extLst>
              <a:ext uri="{FF2B5EF4-FFF2-40B4-BE49-F238E27FC236}">
                <a16:creationId xmlns:a16="http://schemas.microsoft.com/office/drawing/2014/main" xmlns="" id="{9C268E2C-9DAB-4588-AC8C-05B82856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877385" y="4138849"/>
            <a:ext cx="505866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Button Color - Down">
            <a:extLst>
              <a:ext uri="{FF2B5EF4-FFF2-40B4-BE49-F238E27FC236}">
                <a16:creationId xmlns:a16="http://schemas.microsoft.com/office/drawing/2014/main" xmlns="" id="{1D7DE885-4D9E-4B2C-9537-C7069A5CC842}"/>
              </a:ext>
            </a:extLst>
          </p:cNvPr>
          <p:cNvSpPr/>
          <p:nvPr/>
        </p:nvSpPr>
        <p:spPr>
          <a:xfrm>
            <a:off x="1828800" y="1252626"/>
            <a:ext cx="11126267" cy="127794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сприймається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оком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зображення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предмета?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utton Color - Down">
            <a:extLst>
              <a:ext uri="{FF2B5EF4-FFF2-40B4-BE49-F238E27FC236}">
                <a16:creationId xmlns:a16="http://schemas.microsoft.com/office/drawing/2014/main" xmlns="" id="{3DDC3417-9374-4C91-A43E-3C356D547BF2}"/>
              </a:ext>
            </a:extLst>
          </p:cNvPr>
          <p:cNvSpPr/>
          <p:nvPr/>
        </p:nvSpPr>
        <p:spPr>
          <a:xfrm>
            <a:off x="1113648" y="6668899"/>
            <a:ext cx="6502049" cy="11846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Зображення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яке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сітківці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ока</a:t>
            </a:r>
            <a:endParaRPr lang="en-US" sz="36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Button Color - Down">
            <a:extLst>
              <a:ext uri="{FF2B5EF4-FFF2-40B4-BE49-F238E27FC236}">
                <a16:creationId xmlns:a16="http://schemas.microsoft.com/office/drawing/2014/main" xmlns="" id="{CF531AE3-9E8B-4931-B815-CBEBD4A1C67F}"/>
              </a:ext>
            </a:extLst>
          </p:cNvPr>
          <p:cNvSpPr/>
          <p:nvPr/>
        </p:nvSpPr>
        <p:spPr>
          <a:xfrm>
            <a:off x="7757821" y="6457028"/>
            <a:ext cx="2741653" cy="650396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Дійсне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Button Color - Down">
            <a:extLst>
              <a:ext uri="{FF2B5EF4-FFF2-40B4-BE49-F238E27FC236}">
                <a16:creationId xmlns:a16="http://schemas.microsoft.com/office/drawing/2014/main" xmlns="" id="{2EA947C4-B3C4-4AD4-9822-155B6566E600}"/>
              </a:ext>
            </a:extLst>
          </p:cNvPr>
          <p:cNvSpPr/>
          <p:nvPr/>
        </p:nvSpPr>
        <p:spPr>
          <a:xfrm>
            <a:off x="7757821" y="7293502"/>
            <a:ext cx="2741653" cy="650396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Зменшене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Button Color - Down">
            <a:extLst>
              <a:ext uri="{FF2B5EF4-FFF2-40B4-BE49-F238E27FC236}">
                <a16:creationId xmlns:a16="http://schemas.microsoft.com/office/drawing/2014/main" xmlns="" id="{8FF0B81D-00D9-4A79-8AAA-EEC6F7B869A3}"/>
              </a:ext>
            </a:extLst>
          </p:cNvPr>
          <p:cNvSpPr/>
          <p:nvPr/>
        </p:nvSpPr>
        <p:spPr>
          <a:xfrm>
            <a:off x="10641598" y="6881178"/>
            <a:ext cx="2741653" cy="650396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Обернене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28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3" grpId="0" animBg="1"/>
      <p:bldP spid="44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5" name="Скругленный прямоугольник 14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Зір і бачення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Пов’язане зображення">
            <a:extLst>
              <a:ext uri="{FF2B5EF4-FFF2-40B4-BE49-F238E27FC236}">
                <a16:creationId xmlns:a16="http://schemas.microsoft.com/office/drawing/2014/main" xmlns="" id="{5B21320C-7C86-4D42-AF63-58383A8D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155" y="1259916"/>
            <a:ext cx="66103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кошеня&quot;">
            <a:extLst>
              <a:ext uri="{FF2B5EF4-FFF2-40B4-BE49-F238E27FC236}">
                <a16:creationId xmlns:a16="http://schemas.microsoft.com/office/drawing/2014/main" xmlns="" id="{1BD8D89C-8F76-4B57-AEA4-CEEBCD9D1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0" r="8556"/>
          <a:stretch/>
        </p:blipFill>
        <p:spPr bwMode="auto">
          <a:xfrm>
            <a:off x="10315914" y="4305993"/>
            <a:ext cx="3713489" cy="360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Button Color - Down">
            <a:extLst>
              <a:ext uri="{FF2B5EF4-FFF2-40B4-BE49-F238E27FC236}">
                <a16:creationId xmlns:a16="http://schemas.microsoft.com/office/drawing/2014/main" xmlns="" id="{CF592EEE-650B-4D74-AC3D-D3705C585ED2}"/>
              </a:ext>
            </a:extLst>
          </p:cNvPr>
          <p:cNvSpPr/>
          <p:nvPr/>
        </p:nvSpPr>
        <p:spPr>
          <a:xfrm>
            <a:off x="419589" y="2252549"/>
            <a:ext cx="4435044" cy="384944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Чому</a:t>
            </a:r>
            <a:r>
              <a:rPr lang="ru-RU" sz="44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людина</a:t>
            </a:r>
            <a:r>
              <a:rPr lang="ru-RU" sz="44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бачить</a:t>
            </a:r>
            <a:r>
              <a:rPr lang="ru-RU" sz="44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як </a:t>
            </a:r>
            <a:r>
              <a:rPr lang="ru-RU" sz="44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віддалені</a:t>
            </a:r>
            <a:r>
              <a:rPr lang="ru-RU" sz="44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предмети</a:t>
            </a:r>
            <a:r>
              <a:rPr lang="ru-RU" sz="44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так і </a:t>
            </a:r>
            <a:r>
              <a:rPr lang="ru-RU" sz="44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ті</a:t>
            </a:r>
            <a:r>
              <a:rPr lang="ru-RU" sz="44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4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44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i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поряд</a:t>
            </a:r>
            <a:r>
              <a:rPr lang="ru-RU" sz="4400" i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4400" i="1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311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walls.ru/pic/201310/1920x1080/zwalls.ru-29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4400213" cy="8088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FE259417-FA11-4947-835A-1C52C6D49867}"/>
              </a:ext>
            </a:extLst>
          </p:cNvPr>
          <p:cNvSpPr/>
          <p:nvPr/>
        </p:nvSpPr>
        <p:spPr>
          <a:xfrm>
            <a:off x="670362" y="1511763"/>
            <a:ext cx="5514307" cy="58283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4000" b="1" i="1" kern="0" dirty="0" err="1" smtClean="0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Акомодація</a:t>
            </a:r>
            <a:r>
              <a:rPr lang="ru-RU" sz="4000" b="1" i="1" kern="0" dirty="0" smtClean="0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4000" i="1" kern="0" dirty="0" err="1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i="1" kern="0" dirty="0" err="1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здатність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i="1" kern="0" dirty="0" err="1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кришталика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i="1" kern="0" dirty="0" err="1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змінювати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свою кривизну в </a:t>
            </a:r>
            <a:r>
              <a:rPr lang="ru-RU" sz="4000" i="1" kern="0" dirty="0" err="1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разі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i="1" kern="0" dirty="0" err="1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зміни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i="1" kern="0" dirty="0" err="1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відстані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до </a:t>
            </a:r>
            <a:r>
              <a:rPr lang="ru-RU" sz="4000" i="1" kern="0" dirty="0" err="1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розглядуваного</a:t>
            </a:r>
            <a:r>
              <a:rPr lang="ru-RU" sz="4000" i="1" kern="0" dirty="0" smtClean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предмета</a:t>
            </a:r>
            <a:endParaRPr lang="ru-RU" sz="4000" i="1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Результат пошуку зображень за запитом &quot;акомодація&quot;">
            <a:extLst>
              <a:ext uri="{FF2B5EF4-FFF2-40B4-BE49-F238E27FC236}">
                <a16:creationId xmlns:a16="http://schemas.microsoft.com/office/drawing/2014/main" xmlns="" id="{73B8EA4A-5D67-4029-BA0C-5221B5A9E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311"/>
          <a:stretch/>
        </p:blipFill>
        <p:spPr bwMode="auto">
          <a:xfrm>
            <a:off x="7039516" y="988406"/>
            <a:ext cx="5679439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акомодація&quot;">
            <a:extLst>
              <a:ext uri="{FF2B5EF4-FFF2-40B4-BE49-F238E27FC236}">
                <a16:creationId xmlns:a16="http://schemas.microsoft.com/office/drawing/2014/main" xmlns="" id="{A816FBA7-BF0E-4E27-9571-5AAC0C0FE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68"/>
          <a:stretch/>
        </p:blipFill>
        <p:spPr bwMode="auto">
          <a:xfrm>
            <a:off x="7286097" y="4241800"/>
            <a:ext cx="543285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Зір і бачення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38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330432" y="375536"/>
            <a:ext cx="8698971" cy="696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79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Зір і бачення</a:t>
            </a:r>
            <a:endParaRPr lang="ru-RU" sz="4000" b="1" i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FE259417-FA11-4947-835A-1C52C6D49867}"/>
              </a:ext>
            </a:extLst>
          </p:cNvPr>
          <p:cNvSpPr/>
          <p:nvPr/>
        </p:nvSpPr>
        <p:spPr>
          <a:xfrm>
            <a:off x="670362" y="1511763"/>
            <a:ext cx="5514307" cy="58283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Відстань</a:t>
            </a:r>
            <a:r>
              <a:rPr lang="ru-RU" sz="4000" b="1" kern="0" dirty="0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найкращого</a:t>
            </a:r>
            <a:r>
              <a:rPr lang="ru-RU" sz="4000" b="1" kern="0" dirty="0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зору</a:t>
            </a:r>
            <a:r>
              <a:rPr lang="ru-RU" sz="4000" b="1" kern="0" dirty="0">
                <a:solidFill>
                  <a:srgbClr val="FFFF00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4000" b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000" b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найменша</a:t>
            </a:r>
            <a:r>
              <a:rPr lang="ru-RU" sz="4000" b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відстань</a:t>
            </a:r>
            <a:r>
              <a:rPr lang="ru-RU" sz="4000" b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, на </a:t>
            </a:r>
            <a:r>
              <a:rPr lang="ru-RU" sz="4000" b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якій</a:t>
            </a:r>
            <a:r>
              <a:rPr lang="ru-RU" sz="4000" b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око </a:t>
            </a:r>
            <a:r>
              <a:rPr lang="ru-RU" sz="4000" b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бачить</a:t>
            </a:r>
            <a:r>
              <a:rPr lang="ru-RU" sz="4000" b="1" kern="0" dirty="0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предмет практично не </a:t>
            </a:r>
            <a:r>
              <a:rPr lang="ru-RU" sz="4000" b="1" kern="0" dirty="0" err="1">
                <a:solidFill>
                  <a:schemeClr val="tx1"/>
                </a:solidFill>
                <a:latin typeface="Georgia" panose="0204050205040502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втомлюючись</a:t>
            </a:r>
            <a:endParaRPr lang="ru-RU" sz="4000" b="1" kern="0" dirty="0">
              <a:solidFill>
                <a:schemeClr val="tx1"/>
              </a:solidFill>
              <a:latin typeface="Georgia" panose="0204050205040502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Результат пошуку зображень за запитом &quot;ребенок читает&quot;">
            <a:extLst>
              <a:ext uri="{FF2B5EF4-FFF2-40B4-BE49-F238E27FC236}">
                <a16:creationId xmlns:a16="http://schemas.microsoft.com/office/drawing/2014/main" xmlns="" id="{77192AD3-9ED6-43ED-B87E-CEE5AEE09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0" r="14049"/>
          <a:stretch/>
        </p:blipFill>
        <p:spPr bwMode="auto">
          <a:xfrm>
            <a:off x="6633860" y="1259916"/>
            <a:ext cx="7099069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utton Color - Down">
            <a:extLst>
              <a:ext uri="{FF2B5EF4-FFF2-40B4-BE49-F238E27FC236}">
                <a16:creationId xmlns:a16="http://schemas.microsoft.com/office/drawing/2014/main" xmlns="" id="{F15B54F6-4304-4870-8588-465972ED9C27}"/>
              </a:ext>
            </a:extLst>
          </p:cNvPr>
          <p:cNvSpPr/>
          <p:nvPr/>
        </p:nvSpPr>
        <p:spPr>
          <a:xfrm>
            <a:off x="7927511" y="7145967"/>
            <a:ext cx="4511765" cy="650396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см</a:t>
            </a:r>
          </a:p>
        </p:txBody>
      </p:sp>
    </p:spTree>
    <p:extLst>
      <p:ext uri="{BB962C8B-B14F-4D97-AF65-F5344CB8AC3E}">
        <p14:creationId xmlns:p14="http://schemas.microsoft.com/office/powerpoint/2010/main" xmlns="" val="572546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8575</TotalTime>
  <Words>476</Words>
  <Application>Microsoft Office PowerPoint</Application>
  <PresentationFormat>Произвольный</PresentationFormat>
  <Paragraphs>84</Paragraphs>
  <Slides>28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Слайд 1</vt:lpstr>
      <vt:lpstr>Слайд 2</vt:lpstr>
      <vt:lpstr>Око як оптична система. Зір і бачення. Окуляри. Вади зору та їх корекція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Л</cp:lastModifiedBy>
  <cp:revision>837</cp:revision>
  <dcterms:created xsi:type="dcterms:W3CDTF">2015-01-15T13:10:55Z</dcterms:created>
  <dcterms:modified xsi:type="dcterms:W3CDTF">2022-11-25T10:20:04Z</dcterms:modified>
</cp:coreProperties>
</file>