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459" r:id="rId3"/>
    <p:sldId id="460" r:id="rId4"/>
    <p:sldId id="463" r:id="rId5"/>
    <p:sldId id="465" r:id="rId6"/>
    <p:sldId id="461" r:id="rId7"/>
    <p:sldId id="464" r:id="rId8"/>
    <p:sldId id="466" r:id="rId9"/>
    <p:sldId id="442" r:id="rId10"/>
    <p:sldId id="443" r:id="rId11"/>
    <p:sldId id="455" r:id="rId12"/>
    <p:sldId id="456" r:id="rId13"/>
    <p:sldId id="392" r:id="rId14"/>
    <p:sldId id="458" r:id="rId15"/>
    <p:sldId id="467" r:id="rId16"/>
    <p:sldId id="468" r:id="rId17"/>
    <p:sldId id="469" r:id="rId18"/>
    <p:sldId id="470" r:id="rId19"/>
    <p:sldId id="471" r:id="rId20"/>
    <p:sldId id="280" r:id="rId21"/>
    <p:sldId id="41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FFFF00"/>
    <a:srgbClr val="295FFF"/>
    <a:srgbClr val="FF7C80"/>
    <a:srgbClr val="709E32"/>
    <a:srgbClr val="FF66FF"/>
    <a:srgbClr val="E3FE40"/>
    <a:srgbClr val="00B050"/>
    <a:srgbClr val="C55A11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27.01.2023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27.01.2023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Урок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№22</a:t>
            </a:r>
            <a:endParaRPr lang="ru-RU" sz="40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8882" y="2933775"/>
            <a:ext cx="8663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F3242"/>
                </a:solidFill>
              </a:rPr>
              <a:t>Розташовую слова за алфавітом. Вправляння у розташуван­ні слів за алфавітом з орієнтацією на першу букву слова.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5965" y="372989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Українська мова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8195" y="45577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Досліджую звуки і букви, склад, наголос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919" y="773100"/>
            <a:ext cx="2369681" cy="2369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27.01.2023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61757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2. Поясни, як ти розумієш вислів «розташовані за алфавітом»?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36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685645"/>
            <a:ext cx="10058400" cy="4745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9500" y="2288852"/>
            <a:ext cx="5719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0000"/>
                </a:solidFill>
              </a:rPr>
              <a:t>РОЗТАШОВАНІ ЗА АЛФАВІТОМ – </a:t>
            </a:r>
            <a:r>
              <a:rPr lang="uk-UA" sz="4000" b="1" dirty="0"/>
              <a:t>книги в бібліотеці розташовані по порядку.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83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27.01.2023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78952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4. Прочитай алфавіт, поданий у кінці підручника. 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Спробуй розказати його напам'ять.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36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730" t="7644" r="7357" b="10968"/>
          <a:stretch/>
        </p:blipFill>
        <p:spPr>
          <a:xfrm>
            <a:off x="4244434" y="1284051"/>
            <a:ext cx="6954389" cy="542927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2050" name="Picture 2" descr="ÐÐ°ÑÑÐ¸Ð½ÐºÐ¸ Ð¿Ð¾ Ð·Ð°Ð¿ÑÐ¾ÑÑ ÐºÐ»Ð¸Ð¿Ð°ÑÑ Ð°Ð»ÑÐ°Ð²Ð¸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4" y="1456402"/>
            <a:ext cx="3072596" cy="226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1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27.01.2023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500206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5. Запиши в алфавітному порядку імена зображених друзів.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36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333" b="3307"/>
          <a:stretch/>
        </p:blipFill>
        <p:spPr>
          <a:xfrm>
            <a:off x="1054100" y="2478452"/>
            <a:ext cx="10087553" cy="282292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12302" y="1467854"/>
            <a:ext cx="3231047" cy="1291875"/>
            <a:chOff x="1211866" y="4683691"/>
            <a:chExt cx="2878950" cy="1235029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211866" y="4767318"/>
              <a:ext cx="2878950" cy="78220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70074" y="4683691"/>
              <a:ext cx="2769820" cy="1235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4000" b="1" i="1" dirty="0">
                  <a:solidFill>
                    <a:schemeClr val="bg1"/>
                  </a:solidFill>
                </a:rPr>
                <a:t>Щебетунчик</a:t>
              </a:r>
              <a:r>
                <a:rPr lang="uk-UA" sz="4800" b="1" i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257068" y="5461162"/>
            <a:ext cx="3231047" cy="905686"/>
            <a:chOff x="1211866" y="4683691"/>
            <a:chExt cx="2878950" cy="865833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211866" y="4767318"/>
              <a:ext cx="2878950" cy="78220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270074" y="4683691"/>
              <a:ext cx="2769820" cy="794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4000" b="1" i="1" dirty="0">
                  <a:solidFill>
                    <a:schemeClr val="bg1"/>
                  </a:solidFill>
                </a:rPr>
                <a:t>Читалочка</a:t>
              </a:r>
              <a:r>
                <a:rPr lang="uk-UA" sz="4800" b="1" i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891304" y="1511591"/>
            <a:ext cx="3231047" cy="905686"/>
            <a:chOff x="1211866" y="4683691"/>
            <a:chExt cx="2878950" cy="865833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211866" y="4767318"/>
              <a:ext cx="2878950" cy="78220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270074" y="4683691"/>
              <a:ext cx="2769820" cy="794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4000" b="1" i="1" dirty="0">
                  <a:solidFill>
                    <a:schemeClr val="bg1"/>
                  </a:solidFill>
                </a:rPr>
                <a:t>Ґаджик </a:t>
              </a:r>
              <a:r>
                <a:rPr lang="uk-UA" sz="4800" b="1" i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8370402" y="5461162"/>
            <a:ext cx="3231047" cy="905686"/>
            <a:chOff x="1211866" y="4683691"/>
            <a:chExt cx="2878950" cy="865833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211866" y="4767318"/>
              <a:ext cx="2878950" cy="782206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270074" y="4683691"/>
              <a:ext cx="2769820" cy="794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4000" b="1" i="1" dirty="0">
                  <a:solidFill>
                    <a:schemeClr val="bg1"/>
                  </a:solidFill>
                </a:rPr>
                <a:t>Родзинка</a:t>
              </a:r>
              <a:r>
                <a:rPr lang="uk-UA" sz="4800" b="1" i="1" dirty="0">
                  <a:solidFill>
                    <a:schemeClr val="bg1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1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8275" y="1312193"/>
            <a:ext cx="1905321" cy="20241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/>
          <a:srcRect l="7656" t="13726" r="71900" b="34618"/>
          <a:stretch/>
        </p:blipFill>
        <p:spPr>
          <a:xfrm>
            <a:off x="1729930" y="2501270"/>
            <a:ext cx="1527138" cy="21966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/>
          <a:srcRect l="27778" r="52889" b="3307"/>
          <a:stretch/>
        </p:blipFill>
        <p:spPr>
          <a:xfrm>
            <a:off x="10513129" y="1203680"/>
            <a:ext cx="1463037" cy="20894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890" t="4671" r="81191" b="2529"/>
          <a:stretch/>
        </p:blipFill>
        <p:spPr>
          <a:xfrm>
            <a:off x="9147983" y="2579630"/>
            <a:ext cx="1394338" cy="2062016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27.01.2023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61757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5. Запиши в алфавітному порядку імена зображених друзів.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36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90649" y="1614137"/>
            <a:ext cx="6455869" cy="15490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Ґаджик, Родзинка, Читалочка, Щебетунчик.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9781" y="1639144"/>
            <a:ext cx="8167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rgbClr val="FFFF00"/>
                </a:solidFill>
              </a:rPr>
              <a:t>     </a:t>
            </a:r>
            <a:endParaRPr lang="uk-UA" sz="3600" b="1" i="1" dirty="0">
              <a:solidFill>
                <a:schemeClr val="bg1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7704" b="80016"/>
          <a:stretch/>
        </p:blipFill>
        <p:spPr>
          <a:xfrm>
            <a:off x="2089329" y="4201747"/>
            <a:ext cx="8289706" cy="233904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5901063" y="4863626"/>
            <a:ext cx="343396" cy="59312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5" t="81404" r="15280" b="3158"/>
          <a:stretch/>
        </p:blipFill>
        <p:spPr>
          <a:xfrm>
            <a:off x="4267401" y="4445258"/>
            <a:ext cx="1620041" cy="105877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61" y="4397321"/>
            <a:ext cx="1091094" cy="9326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88" y="4316798"/>
            <a:ext cx="2901456" cy="115814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6" t="54955" r="49693" b="36396"/>
          <a:stretch/>
        </p:blipFill>
        <p:spPr>
          <a:xfrm>
            <a:off x="8926188" y="4878568"/>
            <a:ext cx="343396" cy="5931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5" t="63921" r="28220" b="23958"/>
          <a:stretch/>
        </p:blipFill>
        <p:spPr>
          <a:xfrm>
            <a:off x="2921329" y="5270132"/>
            <a:ext cx="3063835" cy="83127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" t="79851" r="19879" b="3006"/>
          <a:stretch/>
        </p:blipFill>
        <p:spPr>
          <a:xfrm>
            <a:off x="6328560" y="5270132"/>
            <a:ext cx="3551470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0680" y="1294989"/>
            <a:ext cx="3062923" cy="325392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27.01.2023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5674" y="434283"/>
            <a:ext cx="8732066" cy="99853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8. У Ґаджика є друзі: Оленка, Іван, Роман, Юля. Запиши їхні імена в такому порядку, як вони розташовані в контактах телефона Ґаджика. 9. Побудуй звукову схему найкоротшого із записаних імен.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37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t="6919" r="3159" b="6924"/>
          <a:stretch/>
        </p:blipFill>
        <p:spPr>
          <a:xfrm>
            <a:off x="4753627" y="1608142"/>
            <a:ext cx="5525176" cy="28998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61635" y="1866038"/>
            <a:ext cx="4216011" cy="24067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76852" y="1911906"/>
            <a:ext cx="267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5">
                    <a:lumMod val="75000"/>
                  </a:schemeClr>
                </a:solidFill>
              </a:rPr>
              <a:t>КОНТАКТИ: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47202" b="79733"/>
          <a:stretch/>
        </p:blipFill>
        <p:spPr>
          <a:xfrm>
            <a:off x="1371454" y="4284762"/>
            <a:ext cx="10347795" cy="23722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326" y="2496514"/>
            <a:ext cx="1622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- Аліна</a:t>
            </a:r>
          </a:p>
          <a:p>
            <a:r>
              <a:rPr lang="uk-UA" sz="2800" b="1" dirty="0"/>
              <a:t>- Андрій</a:t>
            </a:r>
          </a:p>
          <a:p>
            <a:r>
              <a:rPr lang="uk-UA" sz="2800" b="1" dirty="0"/>
              <a:t>- Віка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1493" y="2484172"/>
            <a:ext cx="18264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- Володя</a:t>
            </a:r>
          </a:p>
          <a:p>
            <a:r>
              <a:rPr lang="uk-UA" sz="2800" b="1" dirty="0"/>
              <a:t>- Галина</a:t>
            </a:r>
          </a:p>
          <a:p>
            <a:r>
              <a:rPr lang="uk-UA" sz="2800" b="1" dirty="0"/>
              <a:t>- Дмитрик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D36A1B-1897-436B-9528-D2F0BFCF7C98}"/>
              </a:ext>
            </a:extLst>
          </p:cNvPr>
          <p:cNvSpPr/>
          <p:nvPr/>
        </p:nvSpPr>
        <p:spPr>
          <a:xfrm>
            <a:off x="2192141" y="4577746"/>
            <a:ext cx="2773343" cy="569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i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О</a:t>
            </a:r>
            <a:r>
              <a:rPr lang="uk-UA" sz="4800" i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ленка</a:t>
            </a:r>
            <a:endParaRPr lang="ru-UA" sz="4800" i="1" dirty="0">
              <a:latin typeface="Book Antiqua" panose="0204060205030503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2681EB-7DDC-41DE-9A9B-3F23AD38674E}"/>
              </a:ext>
            </a:extLst>
          </p:cNvPr>
          <p:cNvSpPr/>
          <p:nvPr/>
        </p:nvSpPr>
        <p:spPr>
          <a:xfrm>
            <a:off x="8802141" y="4487301"/>
            <a:ext cx="2773343" cy="706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i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Ю</a:t>
            </a:r>
            <a:r>
              <a:rPr lang="uk-UA" sz="4800" i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ля</a:t>
            </a:r>
            <a:endParaRPr lang="ru-UA" sz="4800" i="1" dirty="0">
              <a:latin typeface="Book Antiqua" panose="0204060205030503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BC702B-FCA6-48AA-8CF8-FA743EAA92E2}"/>
              </a:ext>
            </a:extLst>
          </p:cNvPr>
          <p:cNvSpPr/>
          <p:nvPr/>
        </p:nvSpPr>
        <p:spPr>
          <a:xfrm>
            <a:off x="6465167" y="4511749"/>
            <a:ext cx="2773343" cy="706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i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Р</a:t>
            </a:r>
            <a:r>
              <a:rPr lang="uk-UA" sz="4800" i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оман</a:t>
            </a:r>
            <a:endParaRPr lang="ru-UA" sz="4800" i="1" dirty="0">
              <a:latin typeface="Book Antiqua" panose="0204060205030503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F6AA4D2-0644-4083-9C64-459BA985BD21}"/>
              </a:ext>
            </a:extLst>
          </p:cNvPr>
          <p:cNvSpPr/>
          <p:nvPr/>
        </p:nvSpPr>
        <p:spPr>
          <a:xfrm>
            <a:off x="4328654" y="4495095"/>
            <a:ext cx="2773343" cy="708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i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І</a:t>
            </a:r>
            <a:r>
              <a:rPr lang="uk-UA" sz="4800" i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ван</a:t>
            </a:r>
            <a:endParaRPr lang="ru-UA" sz="48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96187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/>
              <a:t>Дівчинці</a:t>
            </a:r>
            <a:r>
              <a:rPr lang="ru-RU" dirty="0"/>
              <a:t> треба </a:t>
            </a:r>
            <a:r>
              <a:rPr lang="ru-RU" dirty="0" err="1"/>
              <a:t>поскладати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 на </a:t>
            </a:r>
            <a:r>
              <a:rPr lang="ru-RU" dirty="0" err="1"/>
              <a:t>полицю</a:t>
            </a:r>
            <a:r>
              <a:rPr lang="ru-RU" dirty="0"/>
              <a:t> в </a:t>
            </a:r>
            <a:r>
              <a:rPr lang="ru-RU" dirty="0" err="1"/>
              <a:t>авфавітному</a:t>
            </a:r>
            <a:r>
              <a:rPr lang="ru-RU" dirty="0"/>
              <a:t> порядку. Давайте </a:t>
            </a:r>
            <a:r>
              <a:rPr lang="ru-RU" dirty="0" err="1"/>
              <a:t>їй</a:t>
            </a:r>
            <a:r>
              <a:rPr lang="ru-RU" dirty="0"/>
              <a:t> 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допоможемо</a:t>
            </a:r>
            <a:r>
              <a:rPr lang="ru-RU" dirty="0"/>
              <a:t>, але </a:t>
            </a:r>
            <a:r>
              <a:rPr lang="ru-RU" dirty="0" err="1"/>
              <a:t>спочатку</a:t>
            </a:r>
            <a:r>
              <a:rPr lang="ru-RU" dirty="0"/>
              <a:t> давайте </a:t>
            </a:r>
            <a:r>
              <a:rPr lang="ru-RU" dirty="0" err="1"/>
              <a:t>відгадаємо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імя. У </a:t>
            </a:r>
            <a:r>
              <a:rPr lang="ru-RU" dirty="0" err="1"/>
              <a:t>цьому</a:t>
            </a:r>
            <a:r>
              <a:rPr lang="ru-RU" dirty="0"/>
              <a:t> нам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алфавіту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ÐÐ°ÑÑÐ¸Ð½ÐºÐ¸ Ð¿Ð¾ Ð·Ð°Ð¿ÑÐ¾ÑÑ ÐºÐ»Ð¸Ð¿Ð°ÑÑ Ð°Ð»ÑÐ°Ð²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8" y="4523500"/>
            <a:ext cx="2849217" cy="20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16EB36BB-349F-41DF-AA66-99D3A2575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1918066"/>
            <a:ext cx="12032974" cy="297198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Її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ім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’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я починається з букви, що в алфавіті стоїть між буквами </a:t>
            </a:r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 і  </a:t>
            </a:r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  <a:p>
            <a:endParaRPr lang="ru-UA" sz="3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Друга буква стоїть після букви  </a:t>
            </a:r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endParaRPr lang="ru-UA" sz="3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Третя буква остання в алфавіті  </a:t>
            </a:r>
            <a:r>
              <a:rPr lang="ru-RU" sz="32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UA" sz="32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867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618653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err="1"/>
              <a:t>Запишіть</a:t>
            </a:r>
            <a:r>
              <a:rPr lang="ru-RU" dirty="0"/>
              <a:t> у </a:t>
            </a:r>
            <a:r>
              <a:rPr lang="ru-RU" dirty="0" err="1"/>
              <a:t>зошити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іграшок</a:t>
            </a:r>
            <a:r>
              <a:rPr lang="ru-RU" dirty="0"/>
              <a:t> у </a:t>
            </a:r>
            <a:r>
              <a:rPr lang="ru-RU" dirty="0" err="1"/>
              <a:t>алфавітному</a:t>
            </a:r>
            <a:r>
              <a:rPr lang="ru-RU" dirty="0"/>
              <a:t> порядку. 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F308FD-6D8B-4B6B-848A-704CA37A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60" y="1972918"/>
            <a:ext cx="2849217" cy="28492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043E23-76DE-44B8-9A06-6B9002B22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005" y="3075591"/>
            <a:ext cx="1373257" cy="1373257"/>
          </a:xfrm>
          <a:prstGeom prst="rect">
            <a:avLst/>
          </a:prstGeom>
        </p:spPr>
      </p:pic>
      <p:pic>
        <p:nvPicPr>
          <p:cNvPr id="1026" name="Picture 2" descr="Заяц игрушка картинки, стоковые фото Заяц игрушка | Depositphotos">
            <a:extLst>
              <a:ext uri="{FF2B5EF4-FFF2-40B4-BE49-F238E27FC236}">
                <a16:creationId xmlns:a16="http://schemas.microsoft.com/office/drawing/2014/main" id="{00D477E7-1F51-473E-9913-5E3BDCF0C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90" y="1113183"/>
            <a:ext cx="2472635" cy="370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DDDDC7-13C7-4684-BD20-4894F3107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496" y="1790944"/>
            <a:ext cx="2732556" cy="273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5674" y="434283"/>
            <a:ext cx="8732066" cy="373964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взаємоперевірка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Підручник.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Сторінка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37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47202" b="79733"/>
          <a:stretch/>
        </p:blipFill>
        <p:spPr>
          <a:xfrm rot="10800000">
            <a:off x="324533" y="1711192"/>
            <a:ext cx="11685972" cy="26790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D36A1B-1897-436B-9528-D2F0BFCF7C98}"/>
              </a:ext>
            </a:extLst>
          </p:cNvPr>
          <p:cNvSpPr/>
          <p:nvPr/>
        </p:nvSpPr>
        <p:spPr>
          <a:xfrm>
            <a:off x="1520394" y="2085155"/>
            <a:ext cx="2773343" cy="569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6600" i="1" dirty="0">
                <a:solidFill>
                  <a:srgbClr val="4472C4">
                    <a:lumMod val="75000"/>
                  </a:srgbClr>
                </a:solidFill>
                <a:latin typeface="Book Antiqua" panose="02040602050305030304" pitchFamily="18" charset="0"/>
              </a:rPr>
              <a:t>Б</a:t>
            </a:r>
            <a:r>
              <a:rPr lang="uk-UA" sz="4800" i="1" dirty="0">
                <a:solidFill>
                  <a:srgbClr val="4472C4">
                    <a:lumMod val="75000"/>
                  </a:srgbClr>
                </a:solidFill>
                <a:latin typeface="Book Antiqua" panose="02040602050305030304" pitchFamily="18" charset="0"/>
              </a:rPr>
              <a:t>ілочка,</a:t>
            </a:r>
            <a:endParaRPr kumimoji="0" lang="ru-UA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A7FAD19-E2C4-4034-BC6D-A745015EB9B4}"/>
              </a:ext>
            </a:extLst>
          </p:cNvPr>
          <p:cNvSpPr/>
          <p:nvPr/>
        </p:nvSpPr>
        <p:spPr>
          <a:xfrm>
            <a:off x="3887187" y="2186859"/>
            <a:ext cx="2773343" cy="569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i="1" dirty="0">
                <a:solidFill>
                  <a:srgbClr val="4472C4">
                    <a:lumMod val="75000"/>
                  </a:srgbClr>
                </a:solidFill>
                <a:latin typeface="Book Antiqua" panose="02040602050305030304" pitchFamily="18" charset="0"/>
              </a:rPr>
              <a:t>зайчик,</a:t>
            </a:r>
            <a:endParaRPr kumimoji="0" lang="ru-UA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6731C8-9770-434B-854A-442EBFC3DC47}"/>
              </a:ext>
            </a:extLst>
          </p:cNvPr>
          <p:cNvSpPr/>
          <p:nvPr/>
        </p:nvSpPr>
        <p:spPr>
          <a:xfrm>
            <a:off x="8524563" y="2186859"/>
            <a:ext cx="2773343" cy="569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i="1" dirty="0">
                <a:solidFill>
                  <a:srgbClr val="4472C4">
                    <a:lumMod val="75000"/>
                  </a:srgbClr>
                </a:solidFill>
                <a:latin typeface="Book Antiqua" panose="02040602050305030304" pitchFamily="18" charset="0"/>
              </a:rPr>
              <a:t>м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’</a:t>
            </a:r>
            <a:r>
              <a:rPr kumimoji="0" lang="uk-UA" sz="48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ячик.</a:t>
            </a:r>
            <a:endParaRPr kumimoji="0" lang="ru-UA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6246020-349E-4AE3-A5FB-10C3F13643F2}"/>
              </a:ext>
            </a:extLst>
          </p:cNvPr>
          <p:cNvSpPr/>
          <p:nvPr/>
        </p:nvSpPr>
        <p:spPr>
          <a:xfrm>
            <a:off x="6205875" y="2173075"/>
            <a:ext cx="2773343" cy="569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800" i="1" dirty="0">
                <a:solidFill>
                  <a:srgbClr val="4472C4">
                    <a:lumMod val="75000"/>
                  </a:srgbClr>
                </a:solidFill>
                <a:latin typeface="Book Antiqua" panose="02040602050305030304" pitchFamily="18" charset="0"/>
              </a:rPr>
              <a:t>лялька,</a:t>
            </a:r>
            <a:endParaRPr kumimoji="0" lang="ru-UA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EB7BF4F-BEA9-41FC-B2B6-17C0F0E448B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7" t="3204" r="2982" b="3914"/>
          <a:stretch/>
        </p:blipFill>
        <p:spPr bwMode="auto">
          <a:xfrm>
            <a:off x="8820574" y="4142928"/>
            <a:ext cx="739446" cy="723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55EC7E-65AD-4640-98FD-D383CA7C871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7" t="7000" r="2521" b="5000"/>
          <a:stretch/>
        </p:blipFill>
        <p:spPr bwMode="auto">
          <a:xfrm>
            <a:off x="10230678" y="4142928"/>
            <a:ext cx="739446" cy="723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856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96187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От наша Оля поскладала іграшки і запланувала для своїх друзів приготувати смачненький салат, а наша задача їй і в цьому допомогти. Слід вибрати </a:t>
            </a:r>
            <a:r>
              <a:rPr lang="ru-UA" dirty="0"/>
              <a:t>рядок, у </a:t>
            </a:r>
            <a:r>
              <a:rPr lang="ru-UA" dirty="0" err="1"/>
              <a:t>якому</a:t>
            </a:r>
            <a:r>
              <a:rPr lang="ru-UA" dirty="0"/>
              <a:t> слова </a:t>
            </a:r>
            <a:r>
              <a:rPr lang="ru-UA" dirty="0" err="1"/>
              <a:t>розташовані</a:t>
            </a:r>
            <a:r>
              <a:rPr lang="ru-UA" dirty="0"/>
              <a:t> в </a:t>
            </a:r>
            <a:r>
              <a:rPr lang="ru-UA" dirty="0" err="1"/>
              <a:t>алфавітному</a:t>
            </a:r>
            <a:r>
              <a:rPr lang="ru-UA" dirty="0"/>
              <a:t> порядку.</a:t>
            </a:r>
          </a:p>
        </p:txBody>
      </p:sp>
      <p:pic>
        <p:nvPicPr>
          <p:cNvPr id="2050" name="Picture 2" descr="ÐÐ°ÑÑÐ¸Ð½ÐºÐ¸ Ð¿Ð¾ Ð·Ð°Ð¿ÑÐ¾ÑÑ ÐºÐ»Ð¸Ð¿Ð°ÑÑ Ð°Ð»ÑÐ°Ð²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8" y="4523500"/>
            <a:ext cx="2849217" cy="20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16EB36BB-349F-41DF-AA66-99D3A2575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1918066"/>
            <a:ext cx="12032974" cy="278645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а)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Кріп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помідор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морква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огірок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цибуля;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б)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кріп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цибуля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помідор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морква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огірок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в)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кріп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морква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огірок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помідор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цибуля;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г)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кріп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огірок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помідор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морква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цибуля.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6870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0"/>
            <a:ext cx="8732066" cy="961871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наша Оля поскладала іграшки і запланувала для своїх друзів приготувати смачненький салат, а наша задача їй і в цьому допомогти. Слід вибрати </a:t>
            </a:r>
            <a:r>
              <a:rPr kumimoji="0" lang="ru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рядок, у </a:t>
            </a:r>
            <a:r>
              <a:rPr kumimoji="0" lang="ru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якому</a:t>
            </a:r>
            <a:r>
              <a:rPr kumimoji="0" lang="ru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слова </a:t>
            </a:r>
            <a:r>
              <a:rPr kumimoji="0" lang="ru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розташовані</a:t>
            </a:r>
            <a:r>
              <a:rPr kumimoji="0" lang="ru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 </a:t>
            </a:r>
            <a:r>
              <a:rPr kumimoji="0" lang="ru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алфавітному</a:t>
            </a:r>
            <a:r>
              <a:rPr kumimoji="0" lang="ru-U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порядку.</a:t>
            </a:r>
          </a:p>
        </p:txBody>
      </p:sp>
      <p:pic>
        <p:nvPicPr>
          <p:cNvPr id="2050" name="Picture 2" descr="ÐÐ°ÑÑÐ¸Ð½ÐºÐ¸ Ð¿Ð¾ Ð·Ð°Ð¿ÑÐ¾ÑÑ ÐºÐ»Ð¸Ð¿Ð°ÑÑ Ð°Ð»ÑÐ°Ð²Ð¸Ñ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78" y="4523500"/>
            <a:ext cx="2849217" cy="20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16EB36BB-349F-41DF-AA66-99D3A2575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026" y="1918066"/>
            <a:ext cx="12032974" cy="278645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а)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Кріп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помідор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морква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огірок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цибуля;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б)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кріп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цибуля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помідор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морква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огірок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в) </a:t>
            </a:r>
            <a:r>
              <a:rPr lang="ru-RU" sz="3200" b="1" dirty="0" err="1">
                <a:solidFill>
                  <a:srgbClr val="C00000"/>
                </a:solidFill>
              </a:rPr>
              <a:t>кріп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морква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огірок</a:t>
            </a:r>
            <a:r>
              <a:rPr lang="ru-RU" sz="3200" b="1" dirty="0">
                <a:solidFill>
                  <a:srgbClr val="C00000"/>
                </a:solidFill>
              </a:rPr>
              <a:t>, </a:t>
            </a:r>
            <a:r>
              <a:rPr lang="ru-RU" sz="3200" b="1" dirty="0" err="1">
                <a:solidFill>
                  <a:srgbClr val="C00000"/>
                </a:solidFill>
              </a:rPr>
              <a:t>помідор</a:t>
            </a:r>
            <a:r>
              <a:rPr lang="ru-RU" sz="3200" b="1" dirty="0">
                <a:solidFill>
                  <a:srgbClr val="C00000"/>
                </a:solidFill>
              </a:rPr>
              <a:t>, цибуля;</a:t>
            </a:r>
          </a:p>
          <a:p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г)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кріп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огірок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помідор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5">
                    <a:lumMod val="75000"/>
                  </a:schemeClr>
                </a:solidFill>
              </a:rPr>
              <a:t>морква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</a:rPr>
              <a:t>, цибуля.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2618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Урок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№22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9566" y="1752745"/>
            <a:ext cx="72224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err="1">
                <a:solidFill>
                  <a:srgbClr val="002060"/>
                </a:solidFill>
              </a:rPr>
              <a:t>Веселе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місто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алфавіт</a:t>
            </a:r>
            <a:r>
              <a:rPr lang="ru-RU" sz="4400" b="1" dirty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ru-RU" sz="4400" b="1" dirty="0" err="1">
                <a:solidFill>
                  <a:srgbClr val="002060"/>
                </a:solidFill>
              </a:rPr>
              <a:t>Йому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сьогодні</a:t>
            </a:r>
            <a:r>
              <a:rPr lang="ru-RU" sz="4400" b="1" dirty="0">
                <a:solidFill>
                  <a:srgbClr val="002060"/>
                </a:solidFill>
              </a:rPr>
              <a:t> наш </a:t>
            </a:r>
            <a:r>
              <a:rPr lang="ru-RU" sz="4400" b="1" dirty="0" err="1">
                <a:solidFill>
                  <a:srgbClr val="002060"/>
                </a:solidFill>
              </a:rPr>
              <a:t>привіт</a:t>
            </a:r>
            <a:r>
              <a:rPr lang="ru-RU" sz="4400" b="1" dirty="0">
                <a:solidFill>
                  <a:srgbClr val="002060"/>
                </a:solidFill>
              </a:rPr>
              <a:t>!</a:t>
            </a:r>
          </a:p>
          <a:p>
            <a:pPr lvl="0"/>
            <a:r>
              <a:rPr lang="ru-RU" sz="4400" b="1" dirty="0">
                <a:solidFill>
                  <a:srgbClr val="002060"/>
                </a:solidFill>
              </a:rPr>
              <a:t>До </a:t>
            </a:r>
            <a:r>
              <a:rPr lang="ru-RU" sz="4400" b="1" dirty="0" err="1">
                <a:solidFill>
                  <a:srgbClr val="002060"/>
                </a:solidFill>
              </a:rPr>
              <a:t>нього</a:t>
            </a:r>
            <a:r>
              <a:rPr lang="ru-RU" sz="4400" b="1" dirty="0">
                <a:solidFill>
                  <a:srgbClr val="002060"/>
                </a:solidFill>
              </a:rPr>
              <a:t> наш </a:t>
            </a:r>
            <a:r>
              <a:rPr lang="ru-RU" sz="4400" b="1" dirty="0" err="1">
                <a:solidFill>
                  <a:srgbClr val="002060"/>
                </a:solidFill>
              </a:rPr>
              <a:t>проляже</a:t>
            </a:r>
            <a:r>
              <a:rPr lang="ru-RU" sz="4400" b="1" dirty="0">
                <a:solidFill>
                  <a:srgbClr val="002060"/>
                </a:solidFill>
              </a:rPr>
              <a:t> путь-</a:t>
            </a:r>
          </a:p>
          <a:p>
            <a:pPr lvl="0"/>
            <a:r>
              <a:rPr lang="ru-RU" sz="4400" b="1" dirty="0">
                <a:solidFill>
                  <a:srgbClr val="002060"/>
                </a:solidFill>
              </a:rPr>
              <a:t>У </a:t>
            </a:r>
            <a:r>
              <a:rPr lang="ru-RU" sz="4400" b="1" dirty="0" err="1">
                <a:solidFill>
                  <a:srgbClr val="002060"/>
                </a:solidFill>
              </a:rPr>
              <a:t>ньому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літери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живуть</a:t>
            </a:r>
            <a:r>
              <a:rPr lang="ru-RU" sz="4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2037A0-4DDD-463C-ACDB-8638BE15E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4" y="2496412"/>
            <a:ext cx="4823792" cy="423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3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6F18290F-02C1-493B-B24A-343BB9484D7F}"/>
              </a:ext>
            </a:extLst>
          </p:cNvPr>
          <p:cNvSpPr/>
          <p:nvPr/>
        </p:nvSpPr>
        <p:spPr>
          <a:xfrm>
            <a:off x="3355596" y="494529"/>
            <a:ext cx="8732066" cy="485775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chemeClr val="bg1"/>
                </a:solidFill>
              </a:rPr>
              <a:t>Самооцінювання</a:t>
            </a:r>
            <a:r>
              <a:rPr lang="uk-UA" sz="2000" b="1" dirty="0">
                <a:solidFill>
                  <a:schemeClr val="bg1"/>
                </a:solidFill>
              </a:rPr>
              <a:t>. Світлофор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Дата 1">
            <a:extLst>
              <a:ext uri="{FF2B5EF4-FFF2-40B4-BE49-F238E27FC236}">
                <a16:creationId xmlns:a16="http://schemas.microsoft.com/office/drawing/2014/main" id="{37B11F9D-A2DF-4436-8B3D-7D173A225923}"/>
              </a:ext>
            </a:extLst>
          </p:cNvPr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27.01.2023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F4C5E1-3716-4492-BBB5-B41AA4913A2C}"/>
              </a:ext>
            </a:extLst>
          </p:cNvPr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96" y="1456402"/>
            <a:ext cx="2726000" cy="468389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00176" y="2028583"/>
            <a:ext cx="4089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Мені ще треба працювати</a:t>
            </a:r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42364" y="3523109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тренуюся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42364" y="5017635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Мені вдалося!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4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27.01.2023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877070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Пояснення домашнього завдання </a:t>
            </a:r>
          </a:p>
          <a:p>
            <a:pPr algn="ctr"/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37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399" b="71582"/>
          <a:stretch/>
        </p:blipFill>
        <p:spPr>
          <a:xfrm>
            <a:off x="1609500" y="2140920"/>
            <a:ext cx="9917498" cy="332619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8" t="14523" r="32142" b="72008"/>
          <a:stretch/>
        </p:blipFill>
        <p:spPr>
          <a:xfrm>
            <a:off x="9672600" y="6647706"/>
            <a:ext cx="163419" cy="923739"/>
          </a:xfrm>
          <a:prstGeom prst="rect">
            <a:avLst/>
          </a:prstGeom>
        </p:spPr>
      </p:pic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49" y="1937940"/>
            <a:ext cx="76200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Урок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№22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7065" y="1429950"/>
            <a:ext cx="81477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>
                <a:solidFill>
                  <a:srgbClr val="002060"/>
                </a:solidFill>
              </a:rPr>
              <a:t>Якось </a:t>
            </a:r>
            <a:r>
              <a:rPr lang="ru-RU" sz="4400" b="1" dirty="0" err="1">
                <a:solidFill>
                  <a:srgbClr val="002060"/>
                </a:solidFill>
              </a:rPr>
              <a:t>абетка</a:t>
            </a:r>
            <a:r>
              <a:rPr lang="ru-RU" sz="4400" b="1" dirty="0">
                <a:solidFill>
                  <a:srgbClr val="002060"/>
                </a:solidFill>
              </a:rPr>
              <a:t> на землю упала</a:t>
            </a:r>
          </a:p>
          <a:p>
            <a:pPr lvl="0">
              <a:defRPr/>
            </a:pPr>
            <a:r>
              <a:rPr lang="ru-RU" sz="4400" b="1" dirty="0" err="1">
                <a:solidFill>
                  <a:srgbClr val="002060"/>
                </a:solidFill>
              </a:rPr>
              <a:t>Літери</a:t>
            </a:r>
            <a:r>
              <a:rPr lang="ru-RU" sz="4400" b="1" dirty="0">
                <a:solidFill>
                  <a:srgbClr val="002060"/>
                </a:solidFill>
              </a:rPr>
              <a:t> з </a:t>
            </a:r>
            <a:r>
              <a:rPr lang="ru-RU" sz="4400" b="1" dirty="0" err="1">
                <a:solidFill>
                  <a:srgbClr val="002060"/>
                </a:solidFill>
              </a:rPr>
              <a:t>неї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усі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повтікали</a:t>
            </a:r>
            <a:r>
              <a:rPr lang="ru-RU" sz="4400" b="1" dirty="0">
                <a:solidFill>
                  <a:srgbClr val="002060"/>
                </a:solidFill>
              </a:rPr>
              <a:t>.</a:t>
            </a:r>
          </a:p>
          <a:p>
            <a:pPr lvl="0">
              <a:defRPr/>
            </a:pPr>
            <a:r>
              <a:rPr lang="ru-RU" sz="4400" b="1" dirty="0">
                <a:solidFill>
                  <a:srgbClr val="002060"/>
                </a:solidFill>
              </a:rPr>
              <a:t>Як без </a:t>
            </a:r>
            <a:r>
              <a:rPr lang="ru-RU" sz="4400" b="1" dirty="0" err="1">
                <a:solidFill>
                  <a:srgbClr val="002060"/>
                </a:solidFill>
              </a:rPr>
              <a:t>абетки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вчитись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читати</a:t>
            </a:r>
            <a:r>
              <a:rPr lang="ru-RU" sz="4400" b="1" dirty="0">
                <a:solidFill>
                  <a:srgbClr val="002060"/>
                </a:solidFill>
              </a:rPr>
              <a:t>?</a:t>
            </a:r>
          </a:p>
          <a:p>
            <a:pPr lvl="0">
              <a:defRPr/>
            </a:pPr>
            <a:r>
              <a:rPr lang="ru-RU" sz="4400" b="1" dirty="0">
                <a:solidFill>
                  <a:srgbClr val="002060"/>
                </a:solidFill>
              </a:rPr>
              <a:t>Треба </a:t>
            </a:r>
            <a:r>
              <a:rPr lang="ru-RU" sz="4400" b="1" dirty="0" err="1">
                <a:solidFill>
                  <a:srgbClr val="002060"/>
                </a:solidFill>
              </a:rPr>
              <a:t>скоріше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їх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відшукати</a:t>
            </a:r>
            <a:r>
              <a:rPr lang="ru-RU" sz="4400" b="1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E2AA07-AD3A-4CDC-85B6-B19671E0A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5" y="65458"/>
            <a:ext cx="379095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8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Урок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№22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660783"/>
            <a:ext cx="58574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400" b="1" dirty="0" err="1">
                <a:solidFill>
                  <a:srgbClr val="002060"/>
                </a:solidFill>
              </a:rPr>
              <a:t>Літер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багато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вдалося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знайти</a:t>
            </a:r>
            <a:r>
              <a:rPr lang="ru-RU" sz="4400" b="1" dirty="0">
                <a:solidFill>
                  <a:srgbClr val="002060"/>
                </a:solidFill>
              </a:rPr>
              <a:t>, </a:t>
            </a:r>
          </a:p>
          <a:p>
            <a:pPr lvl="0">
              <a:defRPr/>
            </a:pPr>
            <a:r>
              <a:rPr lang="ru-RU" sz="4400" b="1" dirty="0">
                <a:solidFill>
                  <a:srgbClr val="002060"/>
                </a:solidFill>
              </a:rPr>
              <a:t>в </a:t>
            </a:r>
            <a:r>
              <a:rPr lang="ru-RU" sz="4400" b="1" dirty="0" err="1">
                <a:solidFill>
                  <a:srgbClr val="002060"/>
                </a:solidFill>
              </a:rPr>
              <a:t>українській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абетці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їх</a:t>
            </a:r>
            <a:r>
              <a:rPr lang="ru-RU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 err="1">
                <a:solidFill>
                  <a:srgbClr val="002060"/>
                </a:solidFill>
              </a:rPr>
              <a:t>всього</a:t>
            </a:r>
            <a:r>
              <a:rPr lang="ru-RU" sz="4400" b="1" dirty="0">
                <a:solidFill>
                  <a:srgbClr val="002060"/>
                </a:solidFill>
              </a:rPr>
              <a:t> 33!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7399DA-8D7E-4CA8-8198-C49638AB9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6" y="793921"/>
            <a:ext cx="5853320" cy="45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685645"/>
            <a:ext cx="10058400" cy="4745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9500" y="2288852"/>
            <a:ext cx="5719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АЛФАВІТ – 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певний порядок розміщення букв у писемності будь якого народу.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05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>
          <a:xfrm>
            <a:off x="1260389" y="1660783"/>
            <a:ext cx="1581665" cy="37396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Урок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№22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B0A278-0C6C-4D03-B44A-160CC416B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4" y="2022620"/>
            <a:ext cx="2295024" cy="22528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9A8E54E-8556-483F-A855-94E0719FF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077" y="2022619"/>
            <a:ext cx="2252872" cy="22528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4AE622-9A18-46E2-BC67-42DD12ABC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785" y="2479006"/>
            <a:ext cx="2634175" cy="16520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69B5EC-15B7-4200-8A30-F651DC4C2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4961" y="2522029"/>
            <a:ext cx="1751514" cy="151914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2B603C-8459-402B-9AB4-07DCAF8E26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5735" y="2522029"/>
            <a:ext cx="1751514" cy="153782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A684CB7-E5AB-4D61-A697-22458E3EAD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0445" y="2605654"/>
            <a:ext cx="1307692" cy="126472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CEB3CC1-18F6-46D1-9A93-A8C7D4AA6BF1}"/>
              </a:ext>
            </a:extLst>
          </p:cNvPr>
          <p:cNvSpPr/>
          <p:nvPr/>
        </p:nvSpPr>
        <p:spPr>
          <a:xfrm>
            <a:off x="741226" y="4154647"/>
            <a:ext cx="2809461" cy="152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306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Урок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№22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13DE7A-78BA-48D6-A542-0717F3CACAAE}"/>
              </a:ext>
            </a:extLst>
          </p:cNvPr>
          <p:cNvSpPr/>
          <p:nvPr/>
        </p:nvSpPr>
        <p:spPr>
          <a:xfrm>
            <a:off x="2171698" y="1431797"/>
            <a:ext cx="1958009" cy="83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букви</a:t>
            </a:r>
            <a:endParaRPr lang="ru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7392FA-2064-42CC-9A13-35B54DE20285}"/>
              </a:ext>
            </a:extLst>
          </p:cNvPr>
          <p:cNvSpPr/>
          <p:nvPr/>
        </p:nvSpPr>
        <p:spPr>
          <a:xfrm>
            <a:off x="4562060" y="5076944"/>
            <a:ext cx="1958009" cy="83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абетка</a:t>
            </a:r>
            <a:endParaRPr lang="ru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22E6535-0829-4971-8B3E-21AE52C1A2FB}"/>
              </a:ext>
            </a:extLst>
          </p:cNvPr>
          <p:cNvSpPr/>
          <p:nvPr/>
        </p:nvSpPr>
        <p:spPr>
          <a:xfrm>
            <a:off x="4386467" y="2715795"/>
            <a:ext cx="2309193" cy="947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порядок</a:t>
            </a:r>
            <a:endParaRPr lang="ru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F871BD-7CA1-4B03-992B-FF257B7B4824}"/>
              </a:ext>
            </a:extLst>
          </p:cNvPr>
          <p:cNvSpPr/>
          <p:nvPr/>
        </p:nvSpPr>
        <p:spPr>
          <a:xfrm>
            <a:off x="655176" y="4443649"/>
            <a:ext cx="278385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приголосні</a:t>
            </a:r>
            <a:endParaRPr lang="ru-UA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62379E1-B93E-4739-80B8-FC0E93AD9616}"/>
              </a:ext>
            </a:extLst>
          </p:cNvPr>
          <p:cNvSpPr/>
          <p:nvPr/>
        </p:nvSpPr>
        <p:spPr>
          <a:xfrm>
            <a:off x="6865066" y="1607694"/>
            <a:ext cx="1958009" cy="83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голосні</a:t>
            </a:r>
            <a:endParaRPr lang="ru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5C99008-E922-47E0-BDAB-6F06DCEA0E11}"/>
              </a:ext>
            </a:extLst>
          </p:cNvPr>
          <p:cNvSpPr/>
          <p:nvPr/>
        </p:nvSpPr>
        <p:spPr>
          <a:xfrm>
            <a:off x="9717157" y="2645123"/>
            <a:ext cx="1958009" cy="83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великі</a:t>
            </a:r>
            <a:endParaRPr lang="ru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E7A62C5-A686-4505-B743-7DDF6CF871A8}"/>
              </a:ext>
            </a:extLst>
          </p:cNvPr>
          <p:cNvSpPr/>
          <p:nvPr/>
        </p:nvSpPr>
        <p:spPr>
          <a:xfrm>
            <a:off x="7238009" y="3905177"/>
            <a:ext cx="1958009" cy="83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малі</a:t>
            </a:r>
            <a:endParaRPr lang="ru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2185A-496F-4C70-9D8D-D70AC743BCEE}" type="datetime1">
              <a:rPr kumimoji="0" lang="uk-UA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27.01.2023</a:t>
            </a:fld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3957" y="119911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Сьогодні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248" y="2660821"/>
            <a:ext cx="1721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Урок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№22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965" y="372989"/>
            <a:ext cx="240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Українська мова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78195" y="45577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Доберіть імена на відповідні букви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C97412-DFC9-4C7B-9CAC-546284C02176}"/>
              </a:ext>
            </a:extLst>
          </p:cNvPr>
          <p:cNvSpPr/>
          <p:nvPr/>
        </p:nvSpPr>
        <p:spPr>
          <a:xfrm>
            <a:off x="3305149" y="1713731"/>
            <a:ext cx="81916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E89E4B8-2224-4595-A2E1-A4F5EDC84944}"/>
              </a:ext>
            </a:extLst>
          </p:cNvPr>
          <p:cNvSpPr/>
          <p:nvPr/>
        </p:nvSpPr>
        <p:spPr>
          <a:xfrm>
            <a:off x="5370054" y="1713731"/>
            <a:ext cx="7553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D55FBD3-3AC2-489A-968E-83B7C950C297}"/>
              </a:ext>
            </a:extLst>
          </p:cNvPr>
          <p:cNvSpPr/>
          <p:nvPr/>
        </p:nvSpPr>
        <p:spPr>
          <a:xfrm>
            <a:off x="7513983" y="1713731"/>
            <a:ext cx="76014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C2FCCC-0977-4357-A66F-868198C88AF9}"/>
              </a:ext>
            </a:extLst>
          </p:cNvPr>
          <p:cNvSpPr/>
          <p:nvPr/>
        </p:nvSpPr>
        <p:spPr>
          <a:xfrm>
            <a:off x="9864697" y="1713731"/>
            <a:ext cx="6286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3785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" b="14599"/>
          <a:stretch/>
        </p:blipFill>
        <p:spPr>
          <a:xfrm>
            <a:off x="8538210" y="1235952"/>
            <a:ext cx="3430045" cy="4853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r="31264" b="51014"/>
          <a:stretch/>
        </p:blipFill>
        <p:spPr>
          <a:xfrm>
            <a:off x="1054100" y="5474558"/>
            <a:ext cx="6728028" cy="439859"/>
          </a:xfrm>
          <a:prstGeom prst="rect">
            <a:avLst/>
          </a:prstGeom>
        </p:spPr>
      </p:pic>
      <p:sp>
        <p:nvSpPr>
          <p:cNvPr id="3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822185A-496F-4C70-9D8D-D70AC743BCEE}" type="datetime1">
              <a:rPr lang="uk-UA" sz="2400" b="1" smtClean="0">
                <a:solidFill>
                  <a:schemeClr val="bg1"/>
                </a:solidFill>
              </a:rPr>
              <a:pPr algn="ctr"/>
              <a:t>27.01.2023</a:t>
            </a:fld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3068" y="15910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Сьогодні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5596" y="494531"/>
            <a:ext cx="8732066" cy="617578"/>
          </a:xfrm>
          <a:prstGeom prst="rect">
            <a:avLst/>
          </a:prstGeom>
          <a:solidFill>
            <a:srgbClr val="2F324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1. Послухай текст.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582654"/>
            <a:ext cx="1054100" cy="1130672"/>
          </a:xfrm>
          <a:prstGeom prst="rect">
            <a:avLst/>
          </a:prstGeom>
          <a:solidFill>
            <a:srgbClr val="2F3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36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03" y="1290241"/>
            <a:ext cx="6781652" cy="41434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68181" b="50820"/>
          <a:stretch/>
        </p:blipFill>
        <p:spPr>
          <a:xfrm>
            <a:off x="1093503" y="5914417"/>
            <a:ext cx="3114468" cy="44159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52380" r="52536" b="-47"/>
          <a:stretch/>
        </p:blipFill>
        <p:spPr>
          <a:xfrm>
            <a:off x="4207971" y="5968922"/>
            <a:ext cx="4645816" cy="4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13382</TotalTime>
  <Words>601</Words>
  <Application>Microsoft Office PowerPoint</Application>
  <PresentationFormat>Широкоэкранный</PresentationFormat>
  <Paragraphs>158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Book Antiqua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Світлана Володимирівна Климчук</cp:lastModifiedBy>
  <cp:revision>802</cp:revision>
  <dcterms:created xsi:type="dcterms:W3CDTF">2018-01-05T16:38:53Z</dcterms:created>
  <dcterms:modified xsi:type="dcterms:W3CDTF">2023-01-27T11:40:59Z</dcterms:modified>
</cp:coreProperties>
</file>